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8" r:id="rId2"/>
    <p:sldId id="438" r:id="rId3"/>
    <p:sldId id="443" r:id="rId4"/>
    <p:sldId id="452" r:id="rId5"/>
    <p:sldId id="444" r:id="rId6"/>
    <p:sldId id="389" r:id="rId7"/>
    <p:sldId id="386" r:id="rId8"/>
    <p:sldId id="410" r:id="rId9"/>
    <p:sldId id="407" r:id="rId10"/>
    <p:sldId id="406" r:id="rId11"/>
    <p:sldId id="400" r:id="rId12"/>
    <p:sldId id="450" r:id="rId13"/>
    <p:sldId id="435" r:id="rId14"/>
    <p:sldId id="436" r:id="rId15"/>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0"/>
    <a:srgbClr val="B7014A"/>
    <a:srgbClr val="3A5AA7"/>
    <a:srgbClr val="ECE9E4"/>
    <a:srgbClr val="D9D9D9"/>
    <a:srgbClr val="A6A6A6"/>
    <a:srgbClr val="004562"/>
    <a:srgbClr val="96B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96473" autoAdjust="0"/>
  </p:normalViewPr>
  <p:slideViewPr>
    <p:cSldViewPr>
      <p:cViewPr varScale="1">
        <p:scale>
          <a:sx n="87" d="100"/>
          <a:sy n="87" d="100"/>
        </p:scale>
        <p:origin x="138" y="90"/>
      </p:cViewPr>
      <p:guideLst>
        <p:guide orient="horz" pos="2880"/>
        <p:guide pos="1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18.5.2018</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5/18/2018</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5/18/2018</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5/18/2018</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5/18/2018</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Fyrirlestur hjá Samiðn</a:t>
            </a:r>
            <a:endParaRPr lang="is-IS" dirty="0"/>
          </a:p>
        </p:txBody>
      </p:sp>
      <p:sp>
        <p:nvSpPr>
          <p:cNvPr id="7" name="Text Placeholder 6"/>
          <p:cNvSpPr>
            <a:spLocks noGrp="1"/>
          </p:cNvSpPr>
          <p:nvPr>
            <p:ph type="body" sz="quarter" idx="17"/>
          </p:nvPr>
        </p:nvSpPr>
        <p:spPr/>
        <p:txBody>
          <a:bodyPr/>
          <a:lstStyle/>
          <a:p>
            <a:r>
              <a:rPr lang="is-IS" dirty="0" smtClean="0"/>
              <a:t>18. maí 2018</a:t>
            </a:r>
            <a:endParaRPr lang="is-IS" dirty="0"/>
          </a:p>
        </p:txBody>
      </p:sp>
      <p:sp>
        <p:nvSpPr>
          <p:cNvPr id="8" name="Text Placeholder 7"/>
          <p:cNvSpPr>
            <a:spLocks noGrp="1"/>
          </p:cNvSpPr>
          <p:nvPr>
            <p:ph type="body" sz="quarter" idx="18"/>
          </p:nvPr>
        </p:nvSpPr>
        <p:spPr/>
        <p:txBody>
          <a:bodyPr>
            <a:normAutofit lnSpcReduction="10000"/>
          </a:bodyPr>
          <a:lstStyle/>
          <a:p>
            <a:r>
              <a:rPr lang="is-IS" dirty="0" smtClean="0"/>
              <a:t>Þórarinn G. Pétursson</a:t>
            </a:r>
            <a:endParaRPr lang="is-IS" dirty="0"/>
          </a:p>
        </p:txBody>
      </p:sp>
      <p:sp>
        <p:nvSpPr>
          <p:cNvPr id="9" name="Text Placeholder 8"/>
          <p:cNvSpPr>
            <a:spLocks noGrp="1"/>
          </p:cNvSpPr>
          <p:nvPr>
            <p:ph type="body" sz="quarter" idx="19"/>
          </p:nvPr>
        </p:nvSpPr>
        <p:spPr/>
        <p:txBody>
          <a:bodyPr/>
          <a:lstStyle/>
          <a:p>
            <a:r>
              <a:rPr lang="is-IS" dirty="0" smtClean="0"/>
              <a:t>Aðalhagfræðingur Seðlabanka Íslands</a:t>
            </a:r>
            <a:endParaRPr lang="is-IS" dirty="0"/>
          </a:p>
        </p:txBody>
      </p:sp>
      <p:sp>
        <p:nvSpPr>
          <p:cNvPr id="4" name="Text Placeholder 3"/>
          <p:cNvSpPr>
            <a:spLocks noGrp="1"/>
          </p:cNvSpPr>
          <p:nvPr>
            <p:ph type="body" sz="quarter" idx="13"/>
          </p:nvPr>
        </p:nvSpPr>
        <p:spPr/>
        <p:txBody>
          <a:bodyPr/>
          <a:lstStyle/>
          <a:p>
            <a:r>
              <a:rPr lang="is-IS" dirty="0" smtClean="0"/>
              <a:t>Ástand og horfur í efnahagsmálum</a:t>
            </a:r>
            <a:endParaRPr lang="is-IS" dirty="0"/>
          </a:p>
        </p:txBody>
      </p:sp>
      <p:sp>
        <p:nvSpPr>
          <p:cNvPr id="2" name="Text Placeholder 1"/>
          <p:cNvSpPr>
            <a:spLocks noGrp="1"/>
          </p:cNvSpPr>
          <p:nvPr>
            <p:ph type="body" sz="quarter" idx="14"/>
          </p:nvPr>
        </p:nvSpPr>
        <p:spPr/>
        <p:txBody>
          <a:bodyPr/>
          <a:lstStyle/>
          <a:p>
            <a:endParaRPr lang="is-IS"/>
          </a:p>
        </p:txBody>
      </p:sp>
    </p:spTree>
    <p:extLst>
      <p:ext uri="{BB962C8B-B14F-4D97-AF65-F5344CB8AC3E}">
        <p14:creationId xmlns:p14="http://schemas.microsoft.com/office/powerpoint/2010/main" val="261174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7"/>
          </p:nvPr>
        </p:nvPicPr>
        <p:blipFill>
          <a:blip r:embed="rId2"/>
          <a:stretch>
            <a:fillRect/>
          </a:stretch>
        </p:blipFill>
        <p:spPr>
          <a:xfrm>
            <a:off x="432000" y="2412000"/>
            <a:ext cx="4896000" cy="6660000"/>
          </a:xfrm>
          <a:prstGeom prst="rect">
            <a:avLst/>
          </a:prstGeom>
        </p:spPr>
      </p:pic>
      <p:sp>
        <p:nvSpPr>
          <p:cNvPr id="4" name="Title 3"/>
          <p:cNvSpPr>
            <a:spLocks noGrp="1"/>
          </p:cNvSpPr>
          <p:nvPr>
            <p:ph type="ctrTitle"/>
          </p:nvPr>
        </p:nvSpPr>
        <p:spPr/>
        <p:txBody>
          <a:bodyPr>
            <a:normAutofit/>
          </a:bodyPr>
          <a:lstStyle/>
          <a:p>
            <a:r>
              <a:rPr lang="is-IS" dirty="0" smtClean="0"/>
              <a:t>Hversu vel mun kjölfesta verðbólguvæntinga halda?</a:t>
            </a:r>
            <a:endParaRPr lang="is-IS" dirty="0"/>
          </a:p>
        </p:txBody>
      </p:sp>
      <p:sp>
        <p:nvSpPr>
          <p:cNvPr id="23" name="TextBox 22"/>
          <p:cNvSpPr txBox="1"/>
          <p:nvPr/>
        </p:nvSpPr>
        <p:spPr>
          <a:xfrm>
            <a:off x="819400" y="8305800"/>
            <a:ext cx="14626000" cy="646331"/>
          </a:xfrm>
          <a:prstGeom prst="rect">
            <a:avLst/>
          </a:prstGeom>
          <a:noFill/>
        </p:spPr>
        <p:txBody>
          <a:bodyPr wrap="square" rtlCol="0" anchor="b" anchorCtr="0">
            <a:noAutofit/>
          </a:bodyPr>
          <a:lstStyle/>
          <a:p>
            <a:r>
              <a:rPr lang="is-IS" sz="1200" dirty="0">
                <a:solidFill>
                  <a:srgbClr val="000000"/>
                </a:solidFill>
                <a:cs typeface="Arial"/>
              </a:rPr>
              <a:t>1. </a:t>
            </a:r>
            <a:r>
              <a:rPr lang="is-IS" sz="1200" kern="0" dirty="0" smtClean="0">
                <a:solidFill>
                  <a:sysClr val="windowText" lastClr="000000"/>
                </a:solidFill>
              </a:rPr>
              <a:t>Talan </a:t>
            </a:r>
            <a:r>
              <a:rPr lang="is-IS" sz="1200" kern="0" dirty="0">
                <a:solidFill>
                  <a:sysClr val="windowText" lastClr="000000"/>
                </a:solidFill>
              </a:rPr>
              <a:t>fyrir </a:t>
            </a:r>
            <a:r>
              <a:rPr lang="is-IS" sz="1200" kern="0" dirty="0" smtClean="0">
                <a:solidFill>
                  <a:sysClr val="windowText" lastClr="000000"/>
                </a:solidFill>
              </a:rPr>
              <a:t>2. </a:t>
            </a:r>
            <a:r>
              <a:rPr lang="is-IS" sz="1200" kern="0" dirty="0">
                <a:solidFill>
                  <a:sysClr val="windowText" lastClr="000000"/>
                </a:solidFill>
              </a:rPr>
              <a:t>ársfjórðung </a:t>
            </a:r>
            <a:r>
              <a:rPr lang="is-IS" sz="1200" kern="0" dirty="0" smtClean="0">
                <a:solidFill>
                  <a:sysClr val="windowText" lastClr="000000"/>
                </a:solidFill>
              </a:rPr>
              <a:t>2018 </a:t>
            </a:r>
            <a:r>
              <a:rPr lang="is-IS" sz="1200" kern="0" dirty="0">
                <a:solidFill>
                  <a:sysClr val="windowText" lastClr="000000"/>
                </a:solidFill>
              </a:rPr>
              <a:t>er meðaltal það sem af er fjórðungnum. </a:t>
            </a:r>
            <a:r>
              <a:rPr lang="is-IS" sz="1200" dirty="0"/>
              <a:t>2. Myndin sýnir stílfærð áhrif 1% varanlegrar hækkunar innflutningsverðlags á innlenda verðbólgu. Sýnd eru tvö dæmi. Í því fyrra hefur hækkunin áhrif á langtímaverðbólguvæntingar en í því </a:t>
            </a:r>
            <a:r>
              <a:rPr lang="is-IS" sz="1200" dirty="0" smtClean="0"/>
              <a:t>síðara </a:t>
            </a:r>
            <a:r>
              <a:rPr lang="is-IS" sz="1200" dirty="0"/>
              <a:t>haldast þær óbreyttar í verðbólgumarkmiði Seðlabankans.</a:t>
            </a:r>
          </a:p>
          <a:p>
            <a:r>
              <a:rPr lang="is-IS" sz="1200" i="1" dirty="0" smtClean="0"/>
              <a:t>Heimildir:</a:t>
            </a:r>
            <a:r>
              <a:rPr lang="is-IS" sz="1200" dirty="0" smtClean="0"/>
              <a:t> Hagstofa Íslands, Seðlabanki Íslands.</a:t>
            </a:r>
            <a:endParaRPr lang="is-IS" sz="1200" dirty="0"/>
          </a:p>
        </p:txBody>
      </p:sp>
      <p:pic>
        <p:nvPicPr>
          <p:cNvPr id="9" name="Content Placeholder 8"/>
          <p:cNvPicPr>
            <a:picLocks noGrp="1"/>
          </p:cNvPicPr>
          <p:nvPr>
            <p:ph sz="quarter" idx="19"/>
          </p:nvPr>
        </p:nvPicPr>
        <p:blipFill>
          <a:blip r:embed="rId3"/>
          <a:stretch>
            <a:fillRect/>
          </a:stretch>
        </p:blipFill>
        <p:spPr>
          <a:xfrm>
            <a:off x="10800000" y="2412000"/>
            <a:ext cx="4896000" cy="6660000"/>
          </a:xfrm>
          <a:prstGeom prst="rect">
            <a:avLst/>
          </a:prstGeom>
        </p:spPr>
      </p:pic>
      <p:sp>
        <p:nvSpPr>
          <p:cNvPr id="10" name="Content Placeholder 4"/>
          <p:cNvSpPr>
            <a:spLocks noGrp="1"/>
          </p:cNvSpPr>
          <p:nvPr>
            <p:ph idx="1"/>
          </p:nvPr>
        </p:nvSpPr>
        <p:spPr>
          <a:xfrm>
            <a:off x="817200" y="1215238"/>
            <a:ext cx="14878800" cy="1299600"/>
          </a:xfrm>
        </p:spPr>
        <p:txBody>
          <a:bodyPr/>
          <a:lstStyle/>
          <a:p>
            <a:r>
              <a:rPr lang="is-IS" dirty="0"/>
              <a:t>Skammtímaverðbólguvæntingar heimila og fyrirtækja hafa hækkað frá PM 18/1 en væntingar markaðsaðila hafa lítið breyst</a:t>
            </a:r>
          </a:p>
          <a:p>
            <a:r>
              <a:rPr lang="is-IS" dirty="0" smtClean="0"/>
              <a:t>Langtímaverðbólguálag </a:t>
            </a:r>
            <a:r>
              <a:rPr lang="is-IS" dirty="0"/>
              <a:t>hefur einnig hækkað en langtímaverðbólguvæntingar markaðsaðila enn </a:t>
            </a:r>
            <a:r>
              <a:rPr lang="is-IS" dirty="0" smtClean="0"/>
              <a:t>í samræmi við markmiðið</a:t>
            </a:r>
            <a:endParaRPr lang="is-IS" dirty="0"/>
          </a:p>
          <a:p>
            <a:r>
              <a:rPr lang="is-IS" dirty="0"/>
              <a:t>Kjölfesta væntinga í markmiði virðist </a:t>
            </a:r>
            <a:r>
              <a:rPr lang="is-IS" dirty="0" smtClean="0"/>
              <a:t>í meginatriðum </a:t>
            </a:r>
            <a:r>
              <a:rPr lang="is-IS" dirty="0"/>
              <a:t>enn halda – en hvort svo verður áfram mun ráða </a:t>
            </a:r>
            <a:r>
              <a:rPr lang="is-IS" dirty="0" smtClean="0"/>
              <a:t>miklu um verðbólguhorfur</a:t>
            </a:r>
            <a:endParaRPr lang="is-IS" dirty="0"/>
          </a:p>
        </p:txBody>
      </p:sp>
      <p:pic>
        <p:nvPicPr>
          <p:cNvPr id="3" name="Content Placeholder 2"/>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20920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Verðbólguþróun undanfarið í takt við spár bankans: talið að hún verði við markmið á fyrri hluta ársins en aukist í 2,9% á Q4</a:t>
            </a:r>
          </a:p>
          <a:p>
            <a:r>
              <a:rPr lang="is-IS" dirty="0" smtClean="0"/>
              <a:t>Ekki lengur gert ráð fyrir lækkun efra þreps VSK og því er mæld verðbólga heldur meiri 2019 en áður var spáð</a:t>
            </a:r>
          </a:p>
          <a:p>
            <a:r>
              <a:rPr lang="is-IS" dirty="0" smtClean="0"/>
              <a:t>Þegar leiðrétt er fyrir skattaáhrifum eru horfur hins vegar lítið breyttar … en hættan á vanmati til skemmri tíma er talin meiri</a:t>
            </a:r>
          </a:p>
        </p:txBody>
      </p:sp>
      <p:sp>
        <p:nvSpPr>
          <p:cNvPr id="4" name="Title 3"/>
          <p:cNvSpPr>
            <a:spLocks noGrp="1"/>
          </p:cNvSpPr>
          <p:nvPr>
            <p:ph type="ctrTitle"/>
          </p:nvPr>
        </p:nvSpPr>
        <p:spPr/>
        <p:txBody>
          <a:bodyPr>
            <a:normAutofit/>
          </a:bodyPr>
          <a:lstStyle/>
          <a:p>
            <a:r>
              <a:rPr lang="is-IS" dirty="0" smtClean="0"/>
              <a:t>Verðbólga við markmið á spátíma en horfur </a:t>
            </a:r>
            <a:r>
              <a:rPr lang="is-IS" dirty="0" err="1" smtClean="0"/>
              <a:t>óvissar</a:t>
            </a:r>
            <a:endParaRPr lang="is-IS" dirty="0">
              <a:solidFill>
                <a:srgbClr val="FF0000"/>
              </a:solidFill>
            </a:endParaRPr>
          </a:p>
        </p:txBody>
      </p:sp>
      <p:sp>
        <p:nvSpPr>
          <p:cNvPr id="14" name="TextBox 13"/>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2. </a:t>
            </a:r>
            <a:r>
              <a:rPr lang="is-IS" sz="1200" dirty="0" err="1" smtClean="0"/>
              <a:t>ársfj</a:t>
            </a:r>
            <a:r>
              <a:rPr lang="is-IS" sz="1200" dirty="0" smtClean="0"/>
              <a:t>. 2018 - 2. </a:t>
            </a:r>
            <a:r>
              <a:rPr lang="is-IS" sz="1200" dirty="0" err="1" smtClean="0"/>
              <a:t>ársfj</a:t>
            </a:r>
            <a:r>
              <a:rPr lang="is-IS" sz="1200" dirty="0" smtClean="0"/>
              <a:t>. 2021. Brotalínur sýna </a:t>
            </a:r>
            <a:r>
              <a:rPr lang="is-IS" sz="1200" dirty="0"/>
              <a:t>spá frá PM 2018/1.</a:t>
            </a:r>
            <a:r>
              <a:rPr lang="is-IS" sz="1200" dirty="0" smtClean="0"/>
              <a:t> </a:t>
            </a:r>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p:cNvPicPr>
          <p:nvPr>
            <p:ph sz="quarter" idx="19"/>
          </p:nvPr>
        </p:nvPicPr>
        <p:blipFill>
          <a:blip r:embed="rId2"/>
          <a:stretch>
            <a:fillRect/>
          </a:stretch>
        </p:blipFill>
        <p:spPr>
          <a:xfrm>
            <a:off x="10800000" y="2412000"/>
            <a:ext cx="4896000" cy="6660000"/>
          </a:xfrm>
          <a:prstGeom prst="rect">
            <a:avLst/>
          </a:prstGeom>
        </p:spPr>
      </p:pic>
      <p:pic>
        <p:nvPicPr>
          <p:cNvPr id="6" name="Content Placeholder 5"/>
          <p:cNvPicPr>
            <a:picLocks noGrp="1"/>
          </p:cNvPicPr>
          <p:nvPr>
            <p:ph sz="quarter" idx="17"/>
          </p:nvPr>
        </p:nvPicPr>
        <p:blipFill>
          <a:blip r:embed="rId3"/>
          <a:stretch>
            <a:fillRect/>
          </a:stretch>
        </p:blipFill>
        <p:spPr>
          <a:xfrm>
            <a:off x="432000" y="2412000"/>
            <a:ext cx="4896000" cy="6660000"/>
          </a:xfrm>
          <a:prstGeom prst="rect">
            <a:avLst/>
          </a:prstGeom>
        </p:spPr>
      </p:pic>
      <p:pic>
        <p:nvPicPr>
          <p:cNvPr id="9" name="Content Placeholder 8"/>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1817048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quarter" idx="17"/>
          </p:nvPr>
        </p:nvPicPr>
        <p:blipFill>
          <a:blip r:embed="rId2"/>
          <a:stretch>
            <a:fillRect/>
          </a:stretch>
        </p:blipFill>
        <p:spPr>
          <a:xfrm>
            <a:off x="432000" y="2412000"/>
            <a:ext cx="4896000" cy="6660000"/>
          </a:xfrm>
          <a:prstGeom prst="rect">
            <a:avLst/>
          </a:prstGeom>
        </p:spPr>
      </p:pic>
      <p:sp>
        <p:nvSpPr>
          <p:cNvPr id="4" name="Title 3"/>
          <p:cNvSpPr>
            <a:spLocks noGrp="1"/>
          </p:cNvSpPr>
          <p:nvPr>
            <p:ph type="ctrTitle"/>
          </p:nvPr>
        </p:nvSpPr>
        <p:spPr/>
        <p:txBody>
          <a:bodyPr>
            <a:normAutofit/>
          </a:bodyPr>
          <a:lstStyle/>
          <a:p>
            <a:r>
              <a:rPr lang="is-IS" dirty="0" smtClean="0"/>
              <a:t>Bættur árangur og aukinn stöðugleiki</a:t>
            </a:r>
            <a:endParaRPr lang="is-IS" dirty="0"/>
          </a:p>
        </p:txBody>
      </p:sp>
      <p:sp>
        <p:nvSpPr>
          <p:cNvPr id="10" name="Content Placeholder 4"/>
          <p:cNvSpPr>
            <a:spLocks noGrp="1"/>
          </p:cNvSpPr>
          <p:nvPr>
            <p:ph idx="1"/>
          </p:nvPr>
        </p:nvSpPr>
        <p:spPr>
          <a:xfrm>
            <a:off x="817200" y="1215238"/>
            <a:ext cx="14878800" cy="1299600"/>
          </a:xfrm>
        </p:spPr>
        <p:txBody>
          <a:bodyPr/>
          <a:lstStyle/>
          <a:p>
            <a:r>
              <a:rPr lang="is-IS" dirty="0" smtClean="0"/>
              <a:t>Frávik verðbólgu frá markmiði hafa minnkað mikið undanfarin ár og </a:t>
            </a:r>
            <a:r>
              <a:rPr lang="is-IS" dirty="0" smtClean="0"/>
              <a:t>sveiflur </a:t>
            </a:r>
            <a:r>
              <a:rPr lang="is-IS" dirty="0" smtClean="0"/>
              <a:t>í verðbólgu og </a:t>
            </a:r>
            <a:r>
              <a:rPr lang="is-IS" dirty="0" smtClean="0"/>
              <a:t>verðbólguvæntingum hafa minnkað</a:t>
            </a:r>
            <a:endParaRPr lang="is-IS" dirty="0" smtClean="0"/>
          </a:p>
          <a:p>
            <a:r>
              <a:rPr lang="is-IS" dirty="0" smtClean="0"/>
              <a:t>Minni sveiflur í verðbólguvæntingum hefur leitt til minni sveifna í raunvöxtum …</a:t>
            </a:r>
          </a:p>
          <a:p>
            <a:r>
              <a:rPr lang="is-IS" dirty="0" smtClean="0"/>
              <a:t>… sem </a:t>
            </a:r>
            <a:r>
              <a:rPr lang="is-IS" dirty="0" smtClean="0"/>
              <a:t>er til þess fallið að draga </a:t>
            </a:r>
            <a:r>
              <a:rPr lang="is-IS" dirty="0" smtClean="0"/>
              <a:t>úr sveiflum í gengi krónunnar og </a:t>
            </a:r>
            <a:r>
              <a:rPr lang="is-IS" dirty="0" smtClean="0"/>
              <a:t>hagsveiflum</a:t>
            </a:r>
            <a:endParaRPr lang="is-IS" dirty="0"/>
          </a:p>
        </p:txBody>
      </p:sp>
      <p:sp>
        <p:nvSpPr>
          <p:cNvPr id="14" name="TextBox 13"/>
          <p:cNvSpPr txBox="1"/>
          <p:nvPr/>
        </p:nvSpPr>
        <p:spPr>
          <a:xfrm>
            <a:off x="819400" y="8077200"/>
            <a:ext cx="14626000" cy="874931"/>
          </a:xfrm>
          <a:prstGeom prst="rect">
            <a:avLst/>
          </a:prstGeom>
          <a:noFill/>
        </p:spPr>
        <p:txBody>
          <a:bodyPr wrap="square" rtlCol="0" anchor="b" anchorCtr="0">
            <a:noAutofit/>
          </a:bodyPr>
          <a:lstStyle/>
          <a:p>
            <a:r>
              <a:rPr lang="is-IS" sz="1200" dirty="0"/>
              <a:t>1. Tölugildi meðalfrávika </a:t>
            </a:r>
            <a:r>
              <a:rPr lang="is-IS" sz="1200" dirty="0" smtClean="0"/>
              <a:t>frá verðbólgumarkmiði (út frá mælikvarða á verðbólgu sem verðbólgumarkmið hvers lands miðast við) og hlutfallslegt framlag frávika yfir og undir markmiði. 2. 30 daga staðalfrávik daglegra breytinga í viðskiptaveginni gengisvísitölu (gengisvísitölur </a:t>
            </a:r>
            <a:r>
              <a:rPr lang="is-IS" sz="1200" dirty="0" err="1" smtClean="0"/>
              <a:t>JP-Morgan</a:t>
            </a:r>
            <a:r>
              <a:rPr lang="is-IS" sz="1200" dirty="0" smtClean="0"/>
              <a:t> fyrir aðra gjaldmiðla en íslensku krónuna). Brotalínur sýna meðaltöl fyrir tímabilið janúar 1995 – maí 2018 fyrir aðra gjaldmiðla. „Norrænir gjaldmiðlar“ er meðaltal danskrar, norskrar og sænskrar krónu og „hrávörugjaldmiðlar“ er meðaltal norskrar krónu og ástralsks, kanadísks og </a:t>
            </a:r>
            <a:r>
              <a:rPr lang="is-IS" sz="1200" dirty="0" err="1" smtClean="0"/>
              <a:t>ný-sjálensks</a:t>
            </a:r>
            <a:r>
              <a:rPr lang="is-IS" sz="1200" dirty="0" smtClean="0"/>
              <a:t> dals. 3. Staðalfrávik í árlegum hagvexti.</a:t>
            </a:r>
            <a:endParaRPr lang="is-IS" sz="1200" dirty="0"/>
          </a:p>
          <a:p>
            <a:r>
              <a:rPr lang="is-IS" sz="1200" i="1" dirty="0" smtClean="0"/>
              <a:t>Heimildir:</a:t>
            </a:r>
            <a:r>
              <a:rPr lang="is-IS" sz="1200" dirty="0" smtClean="0"/>
              <a:t> Hagstofa Íslands, heimasíður seðlabanka, OECD, </a:t>
            </a:r>
            <a:r>
              <a:rPr lang="is-IS" sz="1200" dirty="0" err="1" smtClean="0"/>
              <a:t>Thomson</a:t>
            </a:r>
            <a:r>
              <a:rPr lang="is-IS" sz="1200" dirty="0" smtClean="0"/>
              <a:t> </a:t>
            </a:r>
            <a:r>
              <a:rPr lang="is-IS" sz="1200" dirty="0" err="1" smtClean="0"/>
              <a:t>Reuters</a:t>
            </a:r>
            <a:r>
              <a:rPr lang="is-IS" sz="1200" dirty="0" smtClean="0"/>
              <a:t>, Seðlabanki Íslands.</a:t>
            </a:r>
            <a:endParaRPr lang="is-IS" sz="1200" dirty="0"/>
          </a:p>
        </p:txBody>
      </p:sp>
      <p:pic>
        <p:nvPicPr>
          <p:cNvPr id="6" name="Content Placeholder 5"/>
          <p:cNvPicPr>
            <a:picLocks noGrp="1" noChangeAspect="1"/>
          </p:cNvPicPr>
          <p:nvPr>
            <p:ph sz="quarter" idx="18"/>
          </p:nvPr>
        </p:nvPicPr>
        <p:blipFill>
          <a:blip r:embed="rId3"/>
          <a:stretch>
            <a:fillRect/>
          </a:stretch>
        </p:blipFill>
        <p:spPr>
          <a:xfrm>
            <a:off x="5760000" y="2412000"/>
            <a:ext cx="4886004" cy="6660000"/>
          </a:xfrm>
          <a:prstGeom prst="rect">
            <a:avLst/>
          </a:prstGeom>
        </p:spPr>
      </p:pic>
      <p:pic>
        <p:nvPicPr>
          <p:cNvPr id="8" name="Content Placeholder 7"/>
          <p:cNvPicPr>
            <a:picLocks noGrp="1"/>
          </p:cNvPicPr>
          <p:nvPr>
            <p:ph sz="quarter" idx="19"/>
          </p:nvPr>
        </p:nvPicPr>
        <p:blipFill>
          <a:blip r:embed="rId4"/>
          <a:stretch>
            <a:fillRect/>
          </a:stretch>
        </p:blipFill>
        <p:spPr>
          <a:xfrm>
            <a:off x="10800000" y="2412000"/>
            <a:ext cx="4896000" cy="6660000"/>
          </a:xfrm>
          <a:prstGeom prst="rect">
            <a:avLst/>
          </a:prstGeom>
        </p:spPr>
      </p:pic>
    </p:spTree>
    <p:extLst>
      <p:ext uri="{BB962C8B-B14F-4D97-AF65-F5344CB8AC3E}">
        <p14:creationId xmlns:p14="http://schemas.microsoft.com/office/powerpoint/2010/main" val="178982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7"/>
          </p:nvPr>
        </p:nvPicPr>
        <p:blipFill>
          <a:blip r:embed="rId2"/>
          <a:stretch>
            <a:fillRect/>
          </a:stretch>
        </p:blipFill>
        <p:spPr>
          <a:xfrm>
            <a:off x="1080000" y="2412000"/>
            <a:ext cx="5971599" cy="6660000"/>
          </a:xfrm>
          <a:prstGeom prst="rect">
            <a:avLst/>
          </a:prstGeom>
        </p:spPr>
      </p:pic>
      <p:sp>
        <p:nvSpPr>
          <p:cNvPr id="5" name="Content Placeholder 4"/>
          <p:cNvSpPr>
            <a:spLocks noGrp="1"/>
          </p:cNvSpPr>
          <p:nvPr>
            <p:ph idx="1"/>
          </p:nvPr>
        </p:nvSpPr>
        <p:spPr/>
        <p:txBody>
          <a:bodyPr/>
          <a:lstStyle/>
          <a:p>
            <a:r>
              <a:rPr lang="is-IS" dirty="0" smtClean="0"/>
              <a:t>Raunlaun hafa hækkað mikið undanfarin 3 ár: langt umfram framleiðnivöxt og langtímameðaltal …</a:t>
            </a:r>
          </a:p>
          <a:p>
            <a:r>
              <a:rPr lang="is-IS" dirty="0" smtClean="0"/>
              <a:t>… endurspeglar að hluta </a:t>
            </a:r>
            <a:r>
              <a:rPr lang="is-IS" dirty="0" smtClean="0"/>
              <a:t>endurheimtur mikillar lækkunar </a:t>
            </a:r>
            <a:r>
              <a:rPr lang="is-IS" dirty="0" smtClean="0"/>
              <a:t>raunlauna í kjölfar fjármálakreppunnar …</a:t>
            </a:r>
          </a:p>
          <a:p>
            <a:r>
              <a:rPr lang="is-IS" dirty="0" smtClean="0"/>
              <a:t>… en líka mikinn viðskiptakjarabata sem hefur aukið þjóðartekjur og getu fyrirtækja til að hækka laun</a:t>
            </a:r>
            <a:endParaRPr lang="is-IS" dirty="0"/>
          </a:p>
        </p:txBody>
      </p:sp>
      <p:sp>
        <p:nvSpPr>
          <p:cNvPr id="4" name="Title 3"/>
          <p:cNvSpPr>
            <a:spLocks noGrp="1"/>
          </p:cNvSpPr>
          <p:nvPr>
            <p:ph type="ctrTitle"/>
          </p:nvPr>
        </p:nvSpPr>
        <p:spPr/>
        <p:txBody>
          <a:bodyPr>
            <a:normAutofit/>
          </a:bodyPr>
          <a:lstStyle/>
          <a:p>
            <a:r>
              <a:rPr lang="is-IS" dirty="0" smtClean="0"/>
              <a:t>Að lokum: aðeins meira um launaþróun</a:t>
            </a:r>
            <a:endParaRPr lang="is-IS" dirty="0"/>
          </a:p>
        </p:txBody>
      </p:sp>
      <p:sp>
        <p:nvSpPr>
          <p:cNvPr id="11" name="TextBox 10"/>
          <p:cNvSpPr txBox="1"/>
          <p:nvPr/>
        </p:nvSpPr>
        <p:spPr>
          <a:xfrm>
            <a:off x="819400" y="8153400"/>
            <a:ext cx="14626000" cy="798731"/>
          </a:xfrm>
          <a:prstGeom prst="rect">
            <a:avLst/>
          </a:prstGeom>
          <a:noFill/>
        </p:spPr>
        <p:txBody>
          <a:bodyPr wrap="square" rtlCol="0" anchor="b" anchorCtr="0">
            <a:noAutofit/>
          </a:bodyPr>
          <a:lstStyle/>
          <a:p>
            <a:r>
              <a:rPr lang="is-IS" sz="1200" dirty="0" smtClean="0"/>
              <a:t>1. </a:t>
            </a:r>
            <a:r>
              <a:rPr lang="is-IS" sz="1200" dirty="0" smtClean="0">
                <a:solidFill>
                  <a:srgbClr val="000000"/>
                </a:solidFill>
                <a:cs typeface="Arial"/>
              </a:rPr>
              <a:t>Laun mæld með launakostnaði samkvæmt framleiðsluuppgjöri. Áætlun Seðlabankans fyrir 2017. Raunlaun eru nafnlaun staðvirt með vísitölu neysluverðs. Framleiðni vinnuafls mæld sem hlutfall landsframleiðslu og heildarvinnustunda samkvæmt Vinnumarkaðskönnun Hagstofunnar. Brotalínur sýna meðaltöl tímabilsins. 2. Launakostnaður á framleidda einingu er mældur sem hlutfall launakostnaðar og framleiðni vinnuafls. Launakostnaður á framleidda einingu á föstu verði er fengin með því að staðvirða launakostnað með vísitölu neysluverðs. Viðskiptakjör eru hlutfallslegt verð út- og innflutnings vöru og </a:t>
            </a:r>
            <a:r>
              <a:rPr lang="is-IS" sz="1200" dirty="0">
                <a:solidFill>
                  <a:srgbClr val="000000"/>
                </a:solidFill>
                <a:cs typeface="Arial"/>
              </a:rPr>
              <a:t>þjónustu. Brotalínur sýna meðaltöl tímabilsins.</a:t>
            </a:r>
            <a:endParaRPr lang="is-IS" sz="1200" dirty="0" smtClean="0"/>
          </a:p>
          <a:p>
            <a:r>
              <a:rPr lang="is-IS" sz="1200" i="1" dirty="0" smtClean="0"/>
              <a:t>Heimildir:</a:t>
            </a:r>
            <a:r>
              <a:rPr lang="is-IS" sz="1200" dirty="0" smtClean="0"/>
              <a:t> Hagstofa Íslands, Seðlabanki Íslands.</a:t>
            </a:r>
            <a:endParaRPr lang="is-IS" sz="1200" dirty="0"/>
          </a:p>
        </p:txBody>
      </p:sp>
      <p:pic>
        <p:nvPicPr>
          <p:cNvPr id="8" name="Content Placeholder 7"/>
          <p:cNvPicPr>
            <a:picLocks noGrp="1" noChangeAspect="1"/>
          </p:cNvPicPr>
          <p:nvPr>
            <p:ph sz="quarter" idx="18"/>
          </p:nvPr>
        </p:nvPicPr>
        <p:blipFill>
          <a:blip r:embed="rId3"/>
          <a:stretch>
            <a:fillRect/>
          </a:stretch>
        </p:blipFill>
        <p:spPr>
          <a:xfrm>
            <a:off x="8460000" y="2412000"/>
            <a:ext cx="5971599" cy="6660000"/>
          </a:xfrm>
          <a:prstGeom prst="rect">
            <a:avLst/>
          </a:prstGeom>
        </p:spPr>
      </p:pic>
    </p:spTree>
    <p:extLst>
      <p:ext uri="{BB962C8B-B14F-4D97-AF65-F5344CB8AC3E}">
        <p14:creationId xmlns:p14="http://schemas.microsoft.com/office/powerpoint/2010/main" val="68239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Launahlutfallið hefur hækkað hratt síðustu ár í takt við mikla lækkun atvinnuleysis – komið yfir sögulegt </a:t>
            </a:r>
            <a:r>
              <a:rPr lang="is-IS" dirty="0" smtClean="0"/>
              <a:t>meðaltal og er orðið svipað hátt og það varð hæst fyrir fjármálakreppuna</a:t>
            </a:r>
          </a:p>
          <a:p>
            <a:r>
              <a:rPr lang="is-IS" dirty="0" smtClean="0"/>
              <a:t>Launakostnaður </a:t>
            </a:r>
            <a:r>
              <a:rPr lang="is-IS" dirty="0" smtClean="0"/>
              <a:t>hefur </a:t>
            </a:r>
            <a:r>
              <a:rPr lang="is-IS" dirty="0" smtClean="0"/>
              <a:t>hækkað mikið í samanburði við önnur lönd og samkeppnisstaða þjóðarbúsins því </a:t>
            </a:r>
            <a:r>
              <a:rPr lang="is-IS" dirty="0" smtClean="0"/>
              <a:t>rýrnað</a:t>
            </a:r>
            <a:endParaRPr lang="is-IS" dirty="0"/>
          </a:p>
        </p:txBody>
      </p:sp>
      <p:sp>
        <p:nvSpPr>
          <p:cNvPr id="4" name="Title 3"/>
          <p:cNvSpPr>
            <a:spLocks noGrp="1"/>
          </p:cNvSpPr>
          <p:nvPr>
            <p:ph type="ctrTitle"/>
          </p:nvPr>
        </p:nvSpPr>
        <p:spPr/>
        <p:txBody>
          <a:bodyPr>
            <a:normAutofit/>
          </a:bodyPr>
          <a:lstStyle/>
          <a:p>
            <a:r>
              <a:rPr lang="is-IS" dirty="0" smtClean="0"/>
              <a:t>Að lokum: aðeins meira um launaþróun</a:t>
            </a:r>
            <a:endParaRPr lang="is-IS" dirty="0"/>
          </a:p>
        </p:txBody>
      </p:sp>
      <p:sp>
        <p:nvSpPr>
          <p:cNvPr id="11" name="TextBox 10"/>
          <p:cNvSpPr txBox="1"/>
          <p:nvPr/>
        </p:nvSpPr>
        <p:spPr>
          <a:xfrm>
            <a:off x="819400" y="8305800"/>
            <a:ext cx="14626000" cy="646331"/>
          </a:xfrm>
          <a:prstGeom prst="rect">
            <a:avLst/>
          </a:prstGeom>
          <a:noFill/>
        </p:spPr>
        <p:txBody>
          <a:bodyPr wrap="square" rtlCol="0" anchor="b" anchorCtr="0">
            <a:noAutofit/>
          </a:bodyPr>
          <a:lstStyle/>
          <a:p>
            <a:r>
              <a:rPr lang="is-IS" sz="1200" dirty="0" smtClean="0"/>
              <a:t>1. </a:t>
            </a:r>
            <a:r>
              <a:rPr lang="is-IS" sz="1200" dirty="0" smtClean="0">
                <a:solidFill>
                  <a:srgbClr val="000000"/>
                </a:solidFill>
                <a:cs typeface="Arial"/>
              </a:rPr>
              <a:t>Launahlutfallið er mælt sem hlutfall launa og launakostnaðar af vergum þáttatekjum. Atvinnuleysi er samkvæmt Vinnumarkaðskönnun Hagstofunnar. Jafnvægisatvinnuleysi (NAIRU) er metið af Seðlabankanum og er jákvæður mismunur þess og mælds atvinnuleysi vísbending um spennu á vinnumarkaði en neikvæður mismunur vísbending um slaka. 2. Launakostnaður á framleidda einingu mismunandi landa í eigin gjaldmiðli.</a:t>
            </a:r>
            <a:endParaRPr lang="is-IS" sz="1200" dirty="0" smtClean="0"/>
          </a:p>
          <a:p>
            <a:r>
              <a:rPr lang="is-IS" sz="1200" i="1" dirty="0" smtClean="0"/>
              <a:t>Heimildir:</a:t>
            </a:r>
            <a:r>
              <a:rPr lang="is-IS" sz="1200" dirty="0" smtClean="0"/>
              <a:t> Hagstofa Íslands, </a:t>
            </a:r>
            <a:r>
              <a:rPr lang="is-IS" sz="1200" dirty="0" err="1" smtClean="0"/>
              <a:t>Thomson</a:t>
            </a:r>
            <a:r>
              <a:rPr lang="is-IS" sz="1200" dirty="0" smtClean="0"/>
              <a:t> </a:t>
            </a:r>
            <a:r>
              <a:rPr lang="is-IS" sz="1200" dirty="0" err="1" smtClean="0"/>
              <a:t>Reuters</a:t>
            </a:r>
            <a:r>
              <a:rPr lang="is-IS" sz="1200" dirty="0" smtClean="0"/>
              <a:t>, Seðlabanki Íslands.</a:t>
            </a:r>
            <a:endParaRPr lang="is-IS" sz="1200" dirty="0"/>
          </a:p>
        </p:txBody>
      </p:sp>
      <p:pic>
        <p:nvPicPr>
          <p:cNvPr id="6" name="Content Placeholder 5"/>
          <p:cNvPicPr>
            <a:picLocks noGrp="1" noChangeAspect="1"/>
          </p:cNvPicPr>
          <p:nvPr>
            <p:ph sz="quarter" idx="17"/>
          </p:nvPr>
        </p:nvPicPr>
        <p:blipFill>
          <a:blip r:embed="rId2"/>
          <a:stretch>
            <a:fillRect/>
          </a:stretch>
        </p:blipFill>
        <p:spPr>
          <a:xfrm>
            <a:off x="1080000" y="2412000"/>
            <a:ext cx="5971599" cy="6660000"/>
          </a:xfrm>
          <a:prstGeom prst="rect">
            <a:avLst/>
          </a:prstGeom>
        </p:spPr>
      </p:pic>
      <p:pic>
        <p:nvPicPr>
          <p:cNvPr id="9" name="Content Placeholder 8"/>
          <p:cNvPicPr>
            <a:picLocks noGrp="1" noChangeAspect="1"/>
          </p:cNvPicPr>
          <p:nvPr>
            <p:ph sz="quarter" idx="18"/>
          </p:nvPr>
        </p:nvPicPr>
        <p:blipFill>
          <a:blip r:embed="rId3"/>
          <a:stretch>
            <a:fillRect/>
          </a:stretch>
        </p:blipFill>
        <p:spPr>
          <a:xfrm>
            <a:off x="8460000" y="2412000"/>
            <a:ext cx="5976502" cy="6660000"/>
          </a:xfrm>
          <a:prstGeom prst="rect">
            <a:avLst/>
          </a:prstGeom>
        </p:spPr>
      </p:pic>
    </p:spTree>
    <p:extLst>
      <p:ext uri="{BB962C8B-B14F-4D97-AF65-F5344CB8AC3E}">
        <p14:creationId xmlns:p14="http://schemas.microsoft.com/office/powerpoint/2010/main" val="2190816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Viðskiptakjör bötnuðu um 1,7% í fyrra og hafa samtals batnað um 15% frá 2013 – mun meiri bati en í öðrum </a:t>
            </a:r>
            <a:r>
              <a:rPr lang="is-IS" dirty="0" err="1" smtClean="0"/>
              <a:t>OECD-ríkjum</a:t>
            </a:r>
            <a:endParaRPr lang="is-IS" dirty="0" smtClean="0"/>
          </a:p>
          <a:p>
            <a:r>
              <a:rPr lang="is-IS" dirty="0" smtClean="0"/>
              <a:t>Útflutningur hefur aukist um 31% frá 2013 – drifinn áfram af gríðarlegum vexti ferðaþjónustu</a:t>
            </a:r>
          </a:p>
          <a:p>
            <a:r>
              <a:rPr lang="is-IS" dirty="0" smtClean="0"/>
              <a:t>Horfur á áframhaldandi ágætum bata viðskiptakjara og vexti útflutnings en mun hægari en áður</a:t>
            </a:r>
          </a:p>
          <a:p>
            <a:endParaRPr lang="is-IS" dirty="0"/>
          </a:p>
        </p:txBody>
      </p:sp>
      <p:sp>
        <p:nvSpPr>
          <p:cNvPr id="4" name="Title 3"/>
          <p:cNvSpPr>
            <a:spLocks noGrp="1"/>
          </p:cNvSpPr>
          <p:nvPr>
            <p:ph type="ctrTitle"/>
          </p:nvPr>
        </p:nvSpPr>
        <p:spPr/>
        <p:txBody>
          <a:bodyPr/>
          <a:lstStyle/>
          <a:p>
            <a:r>
              <a:rPr lang="is-IS" dirty="0" smtClean="0"/>
              <a:t>Sagan af </a:t>
            </a:r>
            <a:r>
              <a:rPr lang="is-IS" dirty="0" err="1" smtClean="0"/>
              <a:t>búhnykkjunum</a:t>
            </a:r>
            <a:r>
              <a:rPr lang="is-IS" dirty="0" smtClean="0"/>
              <a:t> tveimur</a:t>
            </a:r>
            <a:endParaRPr lang="is-IS" dirty="0"/>
          </a:p>
        </p:txBody>
      </p:sp>
      <p:pic>
        <p:nvPicPr>
          <p:cNvPr id="7" name="Content Placeholder 6"/>
          <p:cNvPicPr>
            <a:picLocks noGrp="1" noChangeAspect="1"/>
          </p:cNvPicPr>
          <p:nvPr>
            <p:ph sz="quarter" idx="17"/>
          </p:nvPr>
        </p:nvPicPr>
        <p:blipFill>
          <a:blip r:embed="rId2"/>
          <a:stretch>
            <a:fillRect/>
          </a:stretch>
        </p:blipFill>
        <p:spPr>
          <a:xfrm>
            <a:off x="1080000" y="2412000"/>
            <a:ext cx="5971599" cy="6660000"/>
          </a:xfrm>
          <a:prstGeom prst="rect">
            <a:avLst/>
          </a:prstGeom>
        </p:spPr>
      </p:pic>
      <p:sp>
        <p:nvSpPr>
          <p:cNvPr id="12" name="TextBox 11"/>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2018-2020. 2. Álútflutningur </a:t>
            </a:r>
            <a:r>
              <a:rPr lang="is-IS" sz="1200" dirty="0"/>
              <a:t>skv. skilgreiningu þjóðhagsreikninga. Ferðaþjónusta er samtala á „ferðalögum“ og „farþegaflutningum með flugi“. Grunnspá Seðlabankans </a:t>
            </a:r>
            <a:r>
              <a:rPr lang="is-IS" sz="1200" dirty="0" smtClean="0"/>
              <a:t>2018-2020. </a:t>
            </a:r>
          </a:p>
          <a:p>
            <a:r>
              <a:rPr lang="is-IS" sz="1200" i="1" dirty="0" smtClean="0"/>
              <a:t>Heimildir:</a:t>
            </a:r>
            <a:r>
              <a:rPr lang="is-IS" sz="1200" dirty="0" smtClean="0"/>
              <a:t> Hagstofa Íslands, Seðlabanki Íslands.</a:t>
            </a:r>
            <a:endParaRPr lang="is-IS" sz="1200" dirty="0"/>
          </a:p>
        </p:txBody>
      </p:sp>
      <p:pic>
        <p:nvPicPr>
          <p:cNvPr id="17" name="Content Placeholder 16"/>
          <p:cNvPicPr>
            <a:picLocks noGrp="1" noChangeAspect="1"/>
          </p:cNvPicPr>
          <p:nvPr>
            <p:ph sz="quarter" idx="18"/>
          </p:nvPr>
        </p:nvPicPr>
        <p:blipFill>
          <a:blip r:embed="rId3"/>
          <a:stretch>
            <a:fillRect/>
          </a:stretch>
        </p:blipFill>
        <p:spPr>
          <a:xfrm>
            <a:off x="8460000" y="2412000"/>
            <a:ext cx="5971599" cy="6660000"/>
          </a:xfrm>
          <a:prstGeom prst="rect">
            <a:avLst/>
          </a:prstGeom>
        </p:spPr>
      </p:pic>
    </p:spTree>
    <p:extLst>
      <p:ext uri="{BB962C8B-B14F-4D97-AF65-F5344CB8AC3E}">
        <p14:creationId xmlns:p14="http://schemas.microsoft.com/office/powerpoint/2010/main" val="587447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a:t>Uppsveiflan fyrir fjármálakreppu var fjármögnuð með erlendu lánsfé: mikill viðskiptahalli og sífellt vaxandi erlendar skuldir …</a:t>
            </a:r>
          </a:p>
          <a:p>
            <a:r>
              <a:rPr lang="is-IS" dirty="0"/>
              <a:t>… alger umskipti nú: verulegur viðskiptaafgangur í hátt í áratug </a:t>
            </a:r>
            <a:r>
              <a:rPr lang="is-IS" dirty="0" smtClean="0"/>
              <a:t>og hrein erlend staða í fyrsta sinn orðin jákvæð</a:t>
            </a:r>
          </a:p>
          <a:p>
            <a:r>
              <a:rPr lang="is-IS" dirty="0" smtClean="0"/>
              <a:t>Þjóðhagslegur sparnaður hefur aukist og er sögulega hár og skuldir heimila, fyrirtækja og hins opinbera hafa lækkað mikið</a:t>
            </a:r>
            <a:endParaRPr lang="is-IS" dirty="0"/>
          </a:p>
        </p:txBody>
      </p:sp>
      <p:sp>
        <p:nvSpPr>
          <p:cNvPr id="4" name="Title 3"/>
          <p:cNvSpPr>
            <a:spLocks noGrp="1"/>
          </p:cNvSpPr>
          <p:nvPr>
            <p:ph type="ctrTitle"/>
          </p:nvPr>
        </p:nvSpPr>
        <p:spPr/>
        <p:txBody>
          <a:bodyPr>
            <a:normAutofit/>
          </a:bodyPr>
          <a:lstStyle/>
          <a:p>
            <a:r>
              <a:rPr lang="is-IS" dirty="0" smtClean="0"/>
              <a:t>Viðskiptaafgangur, meiri sparnaður og minni skuldir</a:t>
            </a:r>
            <a:endParaRPr lang="is-IS" dirty="0"/>
          </a:p>
        </p:txBody>
      </p:sp>
      <p:sp>
        <p:nvSpPr>
          <p:cNvPr id="11" name="TextBox 10"/>
          <p:cNvSpPr txBox="1"/>
          <p:nvPr/>
        </p:nvSpPr>
        <p:spPr>
          <a:xfrm>
            <a:off x="819400" y="8153400"/>
            <a:ext cx="14626000" cy="798731"/>
          </a:xfrm>
          <a:prstGeom prst="rect">
            <a:avLst/>
          </a:prstGeom>
          <a:noFill/>
        </p:spPr>
        <p:txBody>
          <a:bodyPr wrap="square" rtlCol="0" anchor="b" anchorCtr="0">
            <a:noAutofit/>
          </a:bodyPr>
          <a:lstStyle/>
          <a:p>
            <a:r>
              <a:rPr lang="is-IS" sz="1200" dirty="0" smtClean="0"/>
              <a:t>1. Rekstrarframlög </a:t>
            </a:r>
            <a:r>
              <a:rPr lang="is-IS" sz="1200" dirty="0"/>
              <a:t>talin með frumþáttatekjum. </a:t>
            </a:r>
            <a:r>
              <a:rPr lang="is-IS" sz="1200" dirty="0" smtClean="0"/>
              <a:t>Viðskiptajöfnuður án </a:t>
            </a:r>
            <a:r>
              <a:rPr lang="is-IS" sz="1200" dirty="0"/>
              <a:t>áhrifa fallinna fjármálafyrirtækja 2008-2015 og lyfjafyrirtækisins </a:t>
            </a:r>
            <a:r>
              <a:rPr lang="is-IS" sz="1200" dirty="0" err="1"/>
              <a:t>Actavis</a:t>
            </a:r>
            <a:r>
              <a:rPr lang="is-IS" sz="1200" dirty="0"/>
              <a:t> 2009-2012 á jöfnuð frumþáttatekna. Einnig hefur verið leiðrétt fyrir óbeint mældri fjármálaþjónustu (FISIM) fallinna </a:t>
            </a:r>
            <a:r>
              <a:rPr lang="is-IS" sz="1200" dirty="0" smtClean="0"/>
              <a:t>fjármálafyrirtækja. 2. </a:t>
            </a:r>
            <a:r>
              <a:rPr lang="is-IS" sz="1200" dirty="0"/>
              <a:t>Undirliggjandi þjóðhagslegur sparnaður 2008-2015 þar sem byggt er á mati á undirliggjandi </a:t>
            </a:r>
            <a:r>
              <a:rPr lang="is-IS" sz="1200" dirty="0" smtClean="0"/>
              <a:t>viðskiptajöfnuði. 3. </a:t>
            </a:r>
            <a:r>
              <a:rPr lang="is-IS" sz="1200" dirty="0"/>
              <a:t>Skuldir við fjármálafyrirtæki og útgefin markaðsskuldabréf. </a:t>
            </a:r>
            <a:r>
              <a:rPr lang="is-IS" sz="1200" dirty="0" smtClean="0"/>
              <a:t>4. </a:t>
            </a:r>
            <a:r>
              <a:rPr lang="is-IS" sz="1200" dirty="0"/>
              <a:t>Án fjármálafyrirtækja (þar með talið eignarhaldsfélaga</a:t>
            </a:r>
            <a:r>
              <a:rPr lang="is-IS" sz="1200" dirty="0" smtClean="0"/>
              <a:t>).</a:t>
            </a:r>
          </a:p>
          <a:p>
            <a:r>
              <a:rPr lang="is-IS" sz="1200" i="1" dirty="0" smtClean="0"/>
              <a:t>Heimildir:</a:t>
            </a:r>
            <a:r>
              <a:rPr lang="is-IS" sz="1200" dirty="0" smtClean="0"/>
              <a:t> Hagstofa Íslands, Seðlabanki Íslands.</a:t>
            </a:r>
            <a:endParaRPr lang="is-IS" sz="1200" dirty="0"/>
          </a:p>
        </p:txBody>
      </p:sp>
      <p:pic>
        <p:nvPicPr>
          <p:cNvPr id="13" name="Content Placeholder 12"/>
          <p:cNvPicPr>
            <a:picLocks noGrp="1"/>
          </p:cNvPicPr>
          <p:nvPr>
            <p:ph sz="quarter" idx="19"/>
          </p:nvPr>
        </p:nvPicPr>
        <p:blipFill>
          <a:blip r:embed="rId2"/>
          <a:stretch>
            <a:fillRect/>
          </a:stretch>
        </p:blipFill>
        <p:spPr>
          <a:xfrm>
            <a:off x="10800000" y="2412000"/>
            <a:ext cx="4896000" cy="6660000"/>
          </a:xfrm>
          <a:prstGeom prst="rect">
            <a:avLst/>
          </a:prstGeom>
        </p:spPr>
      </p:pic>
      <p:pic>
        <p:nvPicPr>
          <p:cNvPr id="7" name="Content Placeholder 6"/>
          <p:cNvPicPr>
            <a:picLocks noGrp="1"/>
          </p:cNvPicPr>
          <p:nvPr>
            <p:ph sz="quarter" idx="18"/>
          </p:nvPr>
        </p:nvPicPr>
        <p:blipFill>
          <a:blip r:embed="rId3"/>
          <a:stretch>
            <a:fillRect/>
          </a:stretch>
        </p:blipFill>
        <p:spPr>
          <a:xfrm>
            <a:off x="5760000" y="2412000"/>
            <a:ext cx="4896000" cy="6660000"/>
          </a:xfrm>
          <a:prstGeom prst="rect">
            <a:avLst/>
          </a:prstGeom>
        </p:spPr>
      </p:pic>
      <p:pic>
        <p:nvPicPr>
          <p:cNvPr id="6" name="Content Placeholder 5"/>
          <p:cNvPicPr>
            <a:picLocks noGrp="1"/>
          </p:cNvPicPr>
          <p:nvPr>
            <p:ph sz="quarter" idx="17"/>
          </p:nvPr>
        </p:nvPicPr>
        <p:blipFill>
          <a:blip r:embed="rId4"/>
          <a:stretch>
            <a:fillRect/>
          </a:stretch>
        </p:blipFill>
        <p:spPr>
          <a:xfrm>
            <a:off x="432000" y="2412000"/>
            <a:ext cx="4896000" cy="6660000"/>
          </a:xfrm>
          <a:prstGeom prst="rect">
            <a:avLst/>
          </a:prstGeom>
        </p:spPr>
      </p:pic>
    </p:spTree>
    <p:extLst>
      <p:ext uri="{BB962C8B-B14F-4D97-AF65-F5344CB8AC3E}">
        <p14:creationId xmlns:p14="http://schemas.microsoft.com/office/powerpoint/2010/main" val="139101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Hagvöxtur var 7,5% 2016 en </a:t>
            </a:r>
            <a:r>
              <a:rPr lang="is-IS" dirty="0"/>
              <a:t>fór minnkandi er leið á </a:t>
            </a:r>
            <a:r>
              <a:rPr lang="is-IS" dirty="0" smtClean="0"/>
              <a:t>2017: </a:t>
            </a:r>
            <a:r>
              <a:rPr lang="is-IS" dirty="0"/>
              <a:t>var 1,5% á Q4 en 3,6% á árinu í heild – þróun í takt við spá PM 18/1</a:t>
            </a:r>
          </a:p>
          <a:p>
            <a:r>
              <a:rPr lang="is-IS" dirty="0"/>
              <a:t>Hagvöxtur í fyrra á breiðum grunni þar sem flestir geirar þjóðarbúsins lögðu til vaxtarins</a:t>
            </a:r>
          </a:p>
          <a:p>
            <a:r>
              <a:rPr lang="is-IS" dirty="0"/>
              <a:t>Horfur á ágætum hagvexti þótt hann verði minni en hann hefur verið: leitar í langtímaleitni á sama tíma og spenna hverfur</a:t>
            </a:r>
          </a:p>
        </p:txBody>
      </p:sp>
      <p:sp>
        <p:nvSpPr>
          <p:cNvPr id="4" name="Title 3"/>
          <p:cNvSpPr>
            <a:spLocks noGrp="1"/>
          </p:cNvSpPr>
          <p:nvPr>
            <p:ph type="ctrTitle"/>
          </p:nvPr>
        </p:nvSpPr>
        <p:spPr/>
        <p:txBody>
          <a:bodyPr/>
          <a:lstStyle/>
          <a:p>
            <a:r>
              <a:rPr lang="is-IS" dirty="0" smtClean="0"/>
              <a:t>Hagvöxtur ágætur og á breiðum grunni</a:t>
            </a:r>
            <a:endParaRPr lang="is-IS" dirty="0"/>
          </a:p>
        </p:txBody>
      </p:sp>
      <p:pic>
        <p:nvPicPr>
          <p:cNvPr id="7" name="Content Placeholder 6"/>
          <p:cNvPicPr>
            <a:picLocks noGrp="1" noChangeAspect="1"/>
          </p:cNvPicPr>
          <p:nvPr>
            <p:ph sz="quarter" idx="18"/>
          </p:nvPr>
        </p:nvPicPr>
        <p:blipFill>
          <a:blip r:embed="rId2"/>
          <a:stretch>
            <a:fillRect/>
          </a:stretch>
        </p:blipFill>
        <p:spPr>
          <a:xfrm>
            <a:off x="8460000" y="2412000"/>
            <a:ext cx="5971599" cy="6660000"/>
          </a:xfrm>
          <a:prstGeom prst="rect">
            <a:avLst/>
          </a:prstGeom>
        </p:spPr>
      </p:pic>
      <p:sp>
        <p:nvSpPr>
          <p:cNvPr id="9" name="TextBox 8"/>
          <p:cNvSpPr txBox="1"/>
          <p:nvPr/>
        </p:nvSpPr>
        <p:spPr>
          <a:xfrm>
            <a:off x="819400" y="8305800"/>
            <a:ext cx="14626000" cy="646331"/>
          </a:xfrm>
          <a:prstGeom prst="rect">
            <a:avLst/>
          </a:prstGeom>
          <a:noFill/>
        </p:spPr>
        <p:txBody>
          <a:bodyPr wrap="square" rtlCol="0" anchor="b" anchorCtr="0">
            <a:noAutofit/>
          </a:bodyPr>
          <a:lstStyle/>
          <a:p>
            <a:r>
              <a:rPr lang="is-IS" sz="1200" dirty="0"/>
              <a:t>1. VÞT mæla tekjur allra aðila sem koma að framleiðslunni og eru jafnar VLF leiðréttri fyrir óbeinum sköttum og framleiðslustyrkjum. Til samkeppnisgeirans teljast sjávarútvegur, vinnsla sjávarafurða, framleiðsla málma og lyfja, ferðaþjónusta og 75% rafmagns-, gas-, hita- og vatnsveitna. Aðrir atvinnuvegir eru flokkaðir sem innlendir og þeim skipt í bygginga-, fjármála-, þjónustu- (án fjármálaþjónustu) og framleiðslugeira. </a:t>
            </a:r>
            <a:r>
              <a:rPr lang="is-IS" sz="1200" dirty="0" smtClean="0"/>
              <a:t>2. </a:t>
            </a:r>
            <a:r>
              <a:rPr lang="is-IS" sz="1200" dirty="0"/>
              <a:t>Grunnspá Seðlabankans 2018-2020. </a:t>
            </a:r>
            <a:r>
              <a:rPr lang="is-IS" sz="1200" i="1" dirty="0" smtClean="0"/>
              <a:t>Heimildir:</a:t>
            </a:r>
            <a:r>
              <a:rPr lang="is-IS" sz="1200" dirty="0" smtClean="0"/>
              <a:t> Hagstofa Íslands, Seðlabanki Íslands.</a:t>
            </a:r>
            <a:endParaRPr lang="is-IS" sz="1200" dirty="0"/>
          </a:p>
        </p:txBody>
      </p:sp>
      <p:pic>
        <p:nvPicPr>
          <p:cNvPr id="10" name="Content Placeholder 9"/>
          <p:cNvPicPr>
            <a:picLocks noGrp="1" noChangeAspect="1"/>
          </p:cNvPicPr>
          <p:nvPr>
            <p:ph sz="quarter" idx="17"/>
          </p:nvPr>
        </p:nvPicPr>
        <p:blipFill>
          <a:blip r:embed="rId3"/>
          <a:stretch>
            <a:fillRect/>
          </a:stretch>
        </p:blipFill>
        <p:spPr>
          <a:xfrm>
            <a:off x="1080000" y="2412000"/>
            <a:ext cx="5971599" cy="6660000"/>
          </a:xfrm>
          <a:prstGeom prst="rect">
            <a:avLst/>
          </a:prstGeom>
        </p:spPr>
      </p:pic>
    </p:spTree>
    <p:extLst>
      <p:ext uri="{BB962C8B-B14F-4D97-AF65-F5344CB8AC3E}">
        <p14:creationId xmlns:p14="http://schemas.microsoft.com/office/powerpoint/2010/main" val="944652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a:t>Árstíðarleiðrétt atvinnuleysi heldur áfram að minnka: var 2,6% á </a:t>
            </a:r>
            <a:r>
              <a:rPr lang="is-IS" dirty="0" smtClean="0"/>
              <a:t>Q1 … langtímaatvinnuleysi er nánast horfið og þeim fækkar hratt sem standa á jaðri vinnumarkaðar og geta mögulega </a:t>
            </a:r>
            <a:r>
              <a:rPr lang="is-IS" dirty="0" err="1" smtClean="0"/>
              <a:t>bæst</a:t>
            </a:r>
            <a:r>
              <a:rPr lang="is-IS" dirty="0" smtClean="0"/>
              <a:t> við hann </a:t>
            </a:r>
          </a:p>
          <a:p>
            <a:r>
              <a:rPr lang="is-IS" dirty="0" smtClean="0"/>
              <a:t>Atvinnuleysi er </a:t>
            </a:r>
            <a:r>
              <a:rPr lang="is-IS" dirty="0"/>
              <a:t>nú svipað og </a:t>
            </a:r>
            <a:r>
              <a:rPr lang="is-IS" dirty="0" smtClean="0"/>
              <a:t>að meðaltali árin </a:t>
            </a:r>
            <a:r>
              <a:rPr lang="is-IS" dirty="0"/>
              <a:t>2003-7 – </a:t>
            </a:r>
            <a:r>
              <a:rPr lang="is-IS" dirty="0" smtClean="0"/>
              <a:t>og það sama á við um </a:t>
            </a:r>
            <a:r>
              <a:rPr lang="is-IS" dirty="0"/>
              <a:t>hlutfall vinnulítilla</a:t>
            </a:r>
          </a:p>
        </p:txBody>
      </p:sp>
      <p:sp>
        <p:nvSpPr>
          <p:cNvPr id="4" name="Title 3"/>
          <p:cNvSpPr>
            <a:spLocks noGrp="1"/>
          </p:cNvSpPr>
          <p:nvPr>
            <p:ph type="ctrTitle"/>
          </p:nvPr>
        </p:nvSpPr>
        <p:spPr/>
        <p:txBody>
          <a:bodyPr/>
          <a:lstStyle/>
          <a:p>
            <a:r>
              <a:rPr lang="is-IS" dirty="0" smtClean="0"/>
              <a:t>Atvinnuleysi hefur minnkað mikið …</a:t>
            </a:r>
            <a:endParaRPr lang="is-IS" dirty="0"/>
          </a:p>
        </p:txBody>
      </p:sp>
      <p:pic>
        <p:nvPicPr>
          <p:cNvPr id="10" name="Content Placeholder 9"/>
          <p:cNvPicPr>
            <a:picLocks noGrp="1" noChangeAspect="1"/>
          </p:cNvPicPr>
          <p:nvPr>
            <p:ph sz="quarter" idx="18"/>
          </p:nvPr>
        </p:nvPicPr>
        <p:blipFill>
          <a:blip r:embed="rId2"/>
          <a:stretch>
            <a:fillRect/>
          </a:stretch>
        </p:blipFill>
        <p:spPr>
          <a:xfrm>
            <a:off x="8460000" y="2412000"/>
            <a:ext cx="5971599" cy="6660000"/>
          </a:xfrm>
          <a:prstGeom prst="rect">
            <a:avLst/>
          </a:prstGeom>
        </p:spPr>
      </p:pic>
      <p:pic>
        <p:nvPicPr>
          <p:cNvPr id="12" name="Content Placeholder 11"/>
          <p:cNvPicPr>
            <a:picLocks noGrp="1" noChangeAspect="1"/>
          </p:cNvPicPr>
          <p:nvPr>
            <p:ph sz="quarter" idx="17"/>
          </p:nvPr>
        </p:nvPicPr>
        <p:blipFill>
          <a:blip r:embed="rId3"/>
          <a:stretch>
            <a:fillRect/>
          </a:stretch>
        </p:blipFill>
        <p:spPr>
          <a:xfrm>
            <a:off x="1080000" y="2412000"/>
            <a:ext cx="5971599" cy="6660000"/>
          </a:xfrm>
          <a:prstGeom prst="rect">
            <a:avLst/>
          </a:prstGeom>
        </p:spPr>
      </p:pic>
      <p:sp>
        <p:nvSpPr>
          <p:cNvPr id="8" name="TextBox 7"/>
          <p:cNvSpPr txBox="1"/>
          <p:nvPr/>
        </p:nvSpPr>
        <p:spPr>
          <a:xfrm>
            <a:off x="819400" y="8229600"/>
            <a:ext cx="14626000" cy="722531"/>
          </a:xfrm>
          <a:prstGeom prst="rect">
            <a:avLst/>
          </a:prstGeom>
          <a:noFill/>
        </p:spPr>
        <p:txBody>
          <a:bodyPr wrap="square" rtlCol="0" anchor="b" anchorCtr="0">
            <a:noAutofit/>
          </a:bodyPr>
          <a:lstStyle/>
          <a:p>
            <a:r>
              <a:rPr lang="is-IS" sz="1200" dirty="0"/>
              <a:t>1. </a:t>
            </a:r>
            <a:r>
              <a:rPr lang="is-IS" sz="1200" dirty="0" smtClean="0"/>
              <a:t>Langtímaatvinnulausir eru þeir sem hafa verið atvinnulausir í meira en 12 mánuði. Möguleg </a:t>
            </a:r>
            <a:r>
              <a:rPr lang="is-IS" sz="1200" dirty="0"/>
              <a:t>viðbót inniheldur þá sem eru tilbúnir að vinna en </a:t>
            </a:r>
            <a:r>
              <a:rPr lang="is-IS" sz="1200" dirty="0" smtClean="0"/>
              <a:t>eru ekki </a:t>
            </a:r>
            <a:r>
              <a:rPr lang="is-IS" sz="1200" dirty="0"/>
              <a:t>að leita, þá sem eru að leita </a:t>
            </a:r>
            <a:r>
              <a:rPr lang="is-IS" sz="1200" dirty="0" smtClean="0"/>
              <a:t>en eru </a:t>
            </a:r>
            <a:r>
              <a:rPr lang="is-IS" sz="1200" dirty="0"/>
              <a:t>ekki tilbúnir til vinnu og starfsfólk í hlutastarfi sem vill vinna meira (vinnulitlir). Brotalínur sýna meðaltal </a:t>
            </a:r>
            <a:r>
              <a:rPr lang="is-IS" sz="1200" dirty="0" smtClean="0"/>
              <a:t>tímabilsins. </a:t>
            </a:r>
            <a:r>
              <a:rPr lang="is-IS" sz="1200" dirty="0"/>
              <a:t>Árstíðarleiðréttar tölur.</a:t>
            </a:r>
            <a:r>
              <a:rPr lang="is-IS" sz="1200" dirty="0" smtClean="0"/>
              <a:t> 3. </a:t>
            </a:r>
            <a:r>
              <a:rPr lang="is-IS" sz="1200" dirty="0"/>
              <a:t>Vinnulitlir </a:t>
            </a:r>
            <a:r>
              <a:rPr lang="is-IS" sz="1200" dirty="0" smtClean="0"/>
              <a:t>er starfsfólk </a:t>
            </a:r>
            <a:r>
              <a:rPr lang="is-IS" sz="1200" dirty="0"/>
              <a:t>í hlutastarfi sem </a:t>
            </a:r>
            <a:r>
              <a:rPr lang="is-IS" sz="1200" dirty="0" smtClean="0"/>
              <a:t>vill </a:t>
            </a:r>
            <a:r>
              <a:rPr lang="is-IS" sz="1200" dirty="0"/>
              <a:t>vinna meira. Árstíðarleiðréttar tölur.</a:t>
            </a:r>
            <a:endParaRPr lang="is-IS" sz="1200" dirty="0" smtClean="0"/>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4246119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7"/>
          </p:nvPr>
        </p:nvPicPr>
        <p:blipFill>
          <a:blip r:embed="rId2"/>
          <a:stretch>
            <a:fillRect/>
          </a:stretch>
        </p:blipFill>
        <p:spPr>
          <a:xfrm>
            <a:off x="432000" y="2412000"/>
            <a:ext cx="4896000" cy="6660000"/>
          </a:xfrm>
          <a:prstGeom prst="rect">
            <a:avLst/>
          </a:prstGeom>
        </p:spPr>
      </p:pic>
      <p:sp>
        <p:nvSpPr>
          <p:cNvPr id="5" name="Content Placeholder 4"/>
          <p:cNvSpPr>
            <a:spLocks noGrp="1"/>
          </p:cNvSpPr>
          <p:nvPr>
            <p:ph idx="1"/>
          </p:nvPr>
        </p:nvSpPr>
        <p:spPr/>
        <p:txBody>
          <a:bodyPr/>
          <a:lstStyle/>
          <a:p>
            <a:r>
              <a:rPr lang="is-IS" dirty="0" smtClean="0"/>
              <a:t>Atvinnuþátttaka í langtímameðaltali en fjöldi fyrirtækja sem starfa við hámarksafköst eða skortir starfsfólk umfram meðaltal …</a:t>
            </a:r>
          </a:p>
          <a:p>
            <a:r>
              <a:rPr lang="is-IS" dirty="0" smtClean="0"/>
              <a:t>… nýting framleiðsluþátta talin umfram eðlilega nýtingu og atvinnuleysi undir jafnvægisatvinnuleysi</a:t>
            </a:r>
          </a:p>
          <a:p>
            <a:r>
              <a:rPr lang="is-IS" dirty="0" smtClean="0"/>
              <a:t>Framleiðsluspenna þó talin hafa náð hámarki í árslok 2016 og að hún sé tekin að minnka en þó hægar en spáð var í PM 18/1</a:t>
            </a:r>
          </a:p>
        </p:txBody>
      </p:sp>
      <p:sp>
        <p:nvSpPr>
          <p:cNvPr id="4" name="Title 3"/>
          <p:cNvSpPr>
            <a:spLocks noGrp="1"/>
          </p:cNvSpPr>
          <p:nvPr>
            <p:ph type="ctrTitle"/>
          </p:nvPr>
        </p:nvSpPr>
        <p:spPr>
          <a:xfrm>
            <a:off x="818025" y="546817"/>
            <a:ext cx="13024975" cy="668422"/>
          </a:xfrm>
        </p:spPr>
        <p:txBody>
          <a:bodyPr>
            <a:normAutofit/>
          </a:bodyPr>
          <a:lstStyle/>
          <a:p>
            <a:r>
              <a:rPr lang="is-IS" dirty="0" smtClean="0"/>
              <a:t>… og nokkur </a:t>
            </a:r>
            <a:r>
              <a:rPr lang="is-IS" dirty="0"/>
              <a:t>spenna enn til staðar í þjóðarbúinu</a:t>
            </a:r>
          </a:p>
        </p:txBody>
      </p:sp>
      <p:pic>
        <p:nvPicPr>
          <p:cNvPr id="8" name="Content Placeholder 7"/>
          <p:cNvPicPr>
            <a:picLocks noGrp="1"/>
          </p:cNvPicPr>
          <p:nvPr>
            <p:ph sz="quarter" idx="19"/>
          </p:nvPr>
        </p:nvPicPr>
        <p:blipFill>
          <a:blip r:embed="rId3"/>
          <a:stretch>
            <a:fillRect/>
          </a:stretch>
        </p:blipFill>
        <p:spPr>
          <a:xfrm>
            <a:off x="10800000" y="2412000"/>
            <a:ext cx="4896000" cy="6660000"/>
          </a:xfrm>
          <a:prstGeom prst="rect">
            <a:avLst/>
          </a:prstGeom>
        </p:spPr>
      </p:pic>
      <p:pic>
        <p:nvPicPr>
          <p:cNvPr id="7" name="Content Placeholder 6"/>
          <p:cNvPicPr>
            <a:picLocks noGrp="1"/>
          </p:cNvPicPr>
          <p:nvPr>
            <p:ph sz="quarter" idx="18"/>
          </p:nvPr>
        </p:nvPicPr>
        <p:blipFill>
          <a:blip r:embed="rId4"/>
          <a:stretch>
            <a:fillRect/>
          </a:stretch>
        </p:blipFill>
        <p:spPr>
          <a:xfrm>
            <a:off x="5760000" y="2412000"/>
            <a:ext cx="4896000" cy="6660000"/>
          </a:xfrm>
          <a:prstGeom prst="rect">
            <a:avLst/>
          </a:prstGeom>
        </p:spPr>
      </p:pic>
      <p:sp>
        <p:nvSpPr>
          <p:cNvPr id="13" name="TextBox 12"/>
          <p:cNvSpPr txBox="1"/>
          <p:nvPr/>
        </p:nvSpPr>
        <p:spPr>
          <a:xfrm>
            <a:off x="819400" y="8077200"/>
            <a:ext cx="14626000" cy="874931"/>
          </a:xfrm>
          <a:prstGeom prst="rect">
            <a:avLst/>
          </a:prstGeom>
          <a:noFill/>
        </p:spPr>
        <p:txBody>
          <a:bodyPr wrap="square" rtlCol="0" anchor="b" anchorCtr="0">
            <a:noAutofit/>
          </a:bodyPr>
          <a:lstStyle/>
          <a:p>
            <a:r>
              <a:rPr lang="is-IS" sz="1200" dirty="0" smtClean="0"/>
              <a:t>1. Mælikvarðar </a:t>
            </a:r>
            <a:r>
              <a:rPr lang="is-IS" sz="1200" dirty="0"/>
              <a:t>á nýtingu framleiðsluþátta eru úr viðhorfskönnun Gallup meðal 400 stærstu fyrirtækja landsins en atvinnuþátttaka samkvæmt vinnumarkaðskönnun Hagstofunnar. Árstíðarleiðréttar </a:t>
            </a:r>
            <a:r>
              <a:rPr lang="is-IS" sz="1200" dirty="0" smtClean="0"/>
              <a:t>tölur. </a:t>
            </a:r>
            <a:r>
              <a:rPr lang="is-IS" sz="1200" dirty="0"/>
              <a:t>Brotalínur sýna meðalhlutföll tímabilsins. </a:t>
            </a:r>
            <a:r>
              <a:rPr lang="is-IS" sz="1200" dirty="0" smtClean="0"/>
              <a:t>2. </a:t>
            </a:r>
            <a:r>
              <a:rPr lang="is-IS" sz="1200" dirty="0"/>
              <a:t>Vísitala nýtingar framleiðsluþátta (</a:t>
            </a:r>
            <a:r>
              <a:rPr lang="is-IS" sz="1200" dirty="0" err="1"/>
              <a:t>NF-vísitalan</a:t>
            </a:r>
            <a:r>
              <a:rPr lang="is-IS" sz="1200" dirty="0"/>
              <a:t>) er fyrsti frumþáttur valinna vísbendinga um nýtingu framleiðsluþátta sem er </a:t>
            </a:r>
            <a:r>
              <a:rPr lang="is-IS" sz="1200" dirty="0" err="1"/>
              <a:t>skalaður</a:t>
            </a:r>
            <a:r>
              <a:rPr lang="is-IS" sz="1200" dirty="0"/>
              <a:t> til svo meðaltal hans er 0 og staðalfrávik 1. Ítarlegri lýsingu má finna í </a:t>
            </a:r>
            <a:r>
              <a:rPr lang="is-IS" sz="1200" dirty="0" smtClean="0"/>
              <a:t>rammagrein </a:t>
            </a:r>
            <a:r>
              <a:rPr lang="is-IS" sz="1200" dirty="0"/>
              <a:t>3 í </a:t>
            </a:r>
            <a:r>
              <a:rPr lang="is-IS" sz="1200" i="1" dirty="0"/>
              <a:t>Peningamálum</a:t>
            </a:r>
            <a:r>
              <a:rPr lang="is-IS" sz="1200" dirty="0"/>
              <a:t> 2018/2</a:t>
            </a:r>
            <a:r>
              <a:rPr lang="is-IS" sz="1200" dirty="0" smtClean="0"/>
              <a:t>. Atvinnuleysi er árstíðarleiðrétt. 3. </a:t>
            </a:r>
            <a:r>
              <a:rPr lang="is-IS" sz="1200" dirty="0"/>
              <a:t>Grunnspá Seðlabankans </a:t>
            </a:r>
            <a:r>
              <a:rPr lang="is-IS" sz="1200" dirty="0" smtClean="0"/>
              <a:t>2018-2020. </a:t>
            </a:r>
            <a:r>
              <a:rPr lang="is-IS" sz="1200" dirty="0"/>
              <a:t>Brotalínur sýna spá frá PM </a:t>
            </a:r>
            <a:r>
              <a:rPr lang="is-IS" sz="1200" dirty="0" smtClean="0"/>
              <a:t>2018/1. </a:t>
            </a:r>
          </a:p>
          <a:p>
            <a:r>
              <a:rPr lang="is-IS" sz="1200" i="1" dirty="0" smtClean="0"/>
              <a:t>Heimildir:</a:t>
            </a:r>
            <a:r>
              <a:rPr lang="is-IS" sz="1200" dirty="0" smtClean="0"/>
              <a:t> Gallup, Hagstofa Íslands, Seðlabanki Íslands.</a:t>
            </a:r>
            <a:endParaRPr lang="is-IS" sz="1200" dirty="0"/>
          </a:p>
        </p:txBody>
      </p:sp>
    </p:spTree>
    <p:extLst>
      <p:ext uri="{BB962C8B-B14F-4D97-AF65-F5344CB8AC3E}">
        <p14:creationId xmlns:p14="http://schemas.microsoft.com/office/powerpoint/2010/main" val="4163159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Verðbólga jókst úr 1,8% 2017Q4 í 2,5% á Q1 – fór í 2,8% í mars (fyrsta sinn í 4 ár yfir markmið) en minnkaði aftur í 2,3% í apríl</a:t>
            </a:r>
          </a:p>
          <a:p>
            <a:r>
              <a:rPr lang="is-IS" dirty="0" smtClean="0"/>
              <a:t>Munurinn á verðbólgu með og án húsnæðis hefur farið minnkandi eftir því sem </a:t>
            </a:r>
            <a:r>
              <a:rPr lang="is-IS" dirty="0" err="1" smtClean="0"/>
              <a:t>húsnæðisverðbólga</a:t>
            </a:r>
            <a:r>
              <a:rPr lang="is-IS" dirty="0" smtClean="0"/>
              <a:t> hefur minnkað</a:t>
            </a:r>
          </a:p>
          <a:p>
            <a:r>
              <a:rPr lang="is-IS" dirty="0" smtClean="0"/>
              <a:t>Undirliggjandi verðbólga hefur einnig aukist og mælist að meðaltali 2,3% í apríl – eins og mæld verðbólga</a:t>
            </a:r>
            <a:endParaRPr lang="is-IS" dirty="0"/>
          </a:p>
        </p:txBody>
      </p:sp>
      <p:sp>
        <p:nvSpPr>
          <p:cNvPr id="4" name="Title 3"/>
          <p:cNvSpPr>
            <a:spLocks noGrp="1"/>
          </p:cNvSpPr>
          <p:nvPr>
            <p:ph type="ctrTitle"/>
          </p:nvPr>
        </p:nvSpPr>
        <p:spPr/>
        <p:txBody>
          <a:bodyPr/>
          <a:lstStyle/>
          <a:p>
            <a:r>
              <a:rPr lang="is-IS" dirty="0" smtClean="0"/>
              <a:t>Mæld og undirliggjandi verðbólga við markmið</a:t>
            </a:r>
            <a:endParaRPr lang="is-IS" dirty="0"/>
          </a:p>
        </p:txBody>
      </p:sp>
      <p:sp>
        <p:nvSpPr>
          <p:cNvPr id="11" name="TextBox 10"/>
          <p:cNvSpPr txBox="1"/>
          <p:nvPr/>
        </p:nvSpPr>
        <p:spPr>
          <a:xfrm>
            <a:off x="819400" y="8305800"/>
            <a:ext cx="14626000" cy="646331"/>
          </a:xfrm>
          <a:prstGeom prst="rect">
            <a:avLst/>
          </a:prstGeom>
          <a:noFill/>
        </p:spPr>
        <p:txBody>
          <a:bodyPr wrap="square" rtlCol="0" anchor="b" anchorCtr="0">
            <a:noAutofit/>
          </a:bodyPr>
          <a:lstStyle/>
          <a:p>
            <a:r>
              <a:rPr lang="is-IS" sz="1200" dirty="0" smtClean="0"/>
              <a:t>1. </a:t>
            </a:r>
            <a:r>
              <a:rPr lang="is-IS" sz="1200" dirty="0" smtClean="0">
                <a:solidFill>
                  <a:srgbClr val="000000"/>
                </a:solidFill>
                <a:cs typeface="Arial"/>
              </a:rPr>
              <a:t>Undirliggjandi verðbólga er mæld með kjarnavísitölu (áhrif óbeinna skatta, sveiflukenndra matvöruliða, bensíns, opinberrar þjónustu og raunvaxtakostnaðar </a:t>
            </a:r>
            <a:r>
              <a:rPr lang="is-IS" sz="1200" dirty="0" err="1" smtClean="0">
                <a:solidFill>
                  <a:srgbClr val="000000"/>
                </a:solidFill>
                <a:cs typeface="Arial"/>
              </a:rPr>
              <a:t>húsnæðislána</a:t>
            </a:r>
            <a:r>
              <a:rPr lang="is-IS" sz="1200" dirty="0" smtClean="0">
                <a:solidFill>
                  <a:srgbClr val="000000"/>
                </a:solidFill>
                <a:cs typeface="Arial"/>
              </a:rPr>
              <a:t> eru undanskilin) og </a:t>
            </a:r>
            <a:r>
              <a:rPr lang="is-IS" sz="1200" dirty="0" err="1" smtClean="0">
                <a:solidFill>
                  <a:srgbClr val="000000"/>
                </a:solidFill>
                <a:cs typeface="Arial"/>
              </a:rPr>
              <a:t>tölfræðilegum</a:t>
            </a:r>
            <a:r>
              <a:rPr lang="is-IS" sz="1200" dirty="0" smtClean="0">
                <a:solidFill>
                  <a:srgbClr val="000000"/>
                </a:solidFill>
                <a:cs typeface="Arial"/>
              </a:rPr>
              <a:t> mælikvörðum (vegið miðgildi, klippt meðaltal, kvikt þáttalíkan og sameiginlegur þáttur VNV).</a:t>
            </a:r>
            <a:endParaRPr lang="is-IS" sz="1200" dirty="0" smtClean="0"/>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noChangeAspect="1"/>
          </p:cNvPicPr>
          <p:nvPr>
            <p:ph sz="quarter" idx="17"/>
          </p:nvPr>
        </p:nvPicPr>
        <p:blipFill>
          <a:blip r:embed="rId2"/>
          <a:stretch>
            <a:fillRect/>
          </a:stretch>
        </p:blipFill>
        <p:spPr>
          <a:xfrm>
            <a:off x="1080000" y="2412000"/>
            <a:ext cx="5971599" cy="6660000"/>
          </a:xfrm>
          <a:prstGeom prst="rect">
            <a:avLst/>
          </a:prstGeom>
        </p:spPr>
      </p:pic>
      <p:pic>
        <p:nvPicPr>
          <p:cNvPr id="8" name="Content Placeholder 7"/>
          <p:cNvPicPr>
            <a:picLocks noGrp="1" noChangeAspect="1"/>
          </p:cNvPicPr>
          <p:nvPr>
            <p:ph sz="quarter" idx="18"/>
          </p:nvPr>
        </p:nvPicPr>
        <p:blipFill>
          <a:blip r:embed="rId3"/>
          <a:stretch>
            <a:fillRect/>
          </a:stretch>
        </p:blipFill>
        <p:spPr>
          <a:xfrm>
            <a:off x="8460000" y="2412000"/>
            <a:ext cx="5971599" cy="6660000"/>
          </a:xfrm>
          <a:prstGeom prst="rect">
            <a:avLst/>
          </a:prstGeom>
        </p:spPr>
      </p:pic>
    </p:spTree>
    <p:extLst>
      <p:ext uri="{BB962C8B-B14F-4D97-AF65-F5344CB8AC3E}">
        <p14:creationId xmlns:p14="http://schemas.microsoft.com/office/powerpoint/2010/main" val="308346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Eftir að hafa lækkað samfellt frá 2014 tók útflutningsverð viðskiptalanda að hækka í erlendum gjaldmiðlum seint árið 2016 …</a:t>
            </a:r>
          </a:p>
          <a:p>
            <a:r>
              <a:rPr lang="is-IS" dirty="0" smtClean="0"/>
              <a:t>… og innflutningsverð í krónum tók að hækka seint árið 2017 þegar áhrif gengishækkunar tóku að fjara út</a:t>
            </a:r>
          </a:p>
          <a:p>
            <a:r>
              <a:rPr lang="is-IS" dirty="0" smtClean="0"/>
              <a:t>Við bætist hækkandi verð innlendrar vöru og þjónustu en á móti vegur hægari hækkun húsnæðisverðs</a:t>
            </a:r>
            <a:endParaRPr lang="is-IS" dirty="0"/>
          </a:p>
        </p:txBody>
      </p:sp>
      <p:sp>
        <p:nvSpPr>
          <p:cNvPr id="4" name="Title 3"/>
          <p:cNvSpPr>
            <a:spLocks noGrp="1"/>
          </p:cNvSpPr>
          <p:nvPr>
            <p:ph type="ctrTitle"/>
          </p:nvPr>
        </p:nvSpPr>
        <p:spPr/>
        <p:txBody>
          <a:bodyPr>
            <a:normAutofit/>
          </a:bodyPr>
          <a:lstStyle/>
          <a:p>
            <a:r>
              <a:rPr lang="is-IS" dirty="0" smtClean="0"/>
              <a:t>Innflutt verð hækkar en hægir á hækkun húsnæðis</a:t>
            </a:r>
            <a:endParaRPr lang="is-IS" dirty="0"/>
          </a:p>
        </p:txBody>
      </p:sp>
      <p:sp>
        <p:nvSpPr>
          <p:cNvPr id="11" name="TextBox 10"/>
          <p:cNvSpPr txBox="1"/>
          <p:nvPr/>
        </p:nvSpPr>
        <p:spPr>
          <a:xfrm>
            <a:off x="819400" y="8458200"/>
            <a:ext cx="14626000" cy="493931"/>
          </a:xfrm>
          <a:prstGeom prst="rect">
            <a:avLst/>
          </a:prstGeom>
          <a:noFill/>
        </p:spPr>
        <p:txBody>
          <a:bodyPr wrap="square" rtlCol="0" anchor="b" anchorCtr="0">
            <a:noAutofit/>
          </a:bodyPr>
          <a:lstStyle/>
          <a:p>
            <a:r>
              <a:rPr lang="is-IS" sz="1200" dirty="0" smtClean="0"/>
              <a:t>1. </a:t>
            </a:r>
            <a:r>
              <a:rPr lang="is-IS" sz="1200" dirty="0" smtClean="0">
                <a:solidFill>
                  <a:srgbClr val="000000"/>
                </a:solidFill>
                <a:cs typeface="Arial"/>
              </a:rPr>
              <a:t>Grunnspá Seðlabankans 1. </a:t>
            </a:r>
            <a:r>
              <a:rPr lang="is-IS" sz="1200" dirty="0" err="1" smtClean="0">
                <a:solidFill>
                  <a:srgbClr val="000000"/>
                </a:solidFill>
                <a:cs typeface="Arial"/>
              </a:rPr>
              <a:t>ársfj</a:t>
            </a:r>
            <a:r>
              <a:rPr lang="is-IS" sz="1200" dirty="0" smtClean="0">
                <a:solidFill>
                  <a:srgbClr val="000000"/>
                </a:solidFill>
                <a:cs typeface="Arial"/>
              </a:rPr>
              <a:t>. 2018. 2. </a:t>
            </a:r>
            <a:r>
              <a:rPr lang="is-IS" sz="1200" dirty="0"/>
              <a:t>Innflutt verðbólga er nálguð með verði innfluttrar mat- og drykkjarvöru, nýrra bíla og varahluta, bensíns og annarrar innfluttrar vöru. Tölur í svigum sýna núverandi vægi viðkomandi liða í </a:t>
            </a:r>
            <a:r>
              <a:rPr lang="is-IS" sz="1200" dirty="0" smtClean="0"/>
              <a:t>VNV.</a:t>
            </a:r>
          </a:p>
          <a:p>
            <a:r>
              <a:rPr lang="is-IS" sz="1200" i="1" dirty="0" smtClean="0"/>
              <a:t>Heimildir:</a:t>
            </a:r>
            <a:r>
              <a:rPr lang="is-IS" sz="1200" dirty="0" smtClean="0"/>
              <a:t> Hagstofa Íslands, </a:t>
            </a:r>
            <a:r>
              <a:rPr lang="is-IS" sz="1200" dirty="0" err="1" smtClean="0"/>
              <a:t>Thomson</a:t>
            </a:r>
            <a:r>
              <a:rPr lang="is-IS" sz="1200" dirty="0" smtClean="0"/>
              <a:t> </a:t>
            </a:r>
            <a:r>
              <a:rPr lang="is-IS" sz="1200" dirty="0" err="1" smtClean="0"/>
              <a:t>Reuters</a:t>
            </a:r>
            <a:r>
              <a:rPr lang="is-IS" sz="1200" dirty="0" smtClean="0"/>
              <a:t>, Seðlabanki Íslands.</a:t>
            </a:r>
            <a:endParaRPr lang="is-IS" sz="1200" dirty="0"/>
          </a:p>
        </p:txBody>
      </p:sp>
      <p:pic>
        <p:nvPicPr>
          <p:cNvPr id="6" name="Content Placeholder 5"/>
          <p:cNvPicPr>
            <a:picLocks noGrp="1" noChangeAspect="1"/>
          </p:cNvPicPr>
          <p:nvPr>
            <p:ph sz="quarter" idx="18"/>
          </p:nvPr>
        </p:nvPicPr>
        <p:blipFill>
          <a:blip r:embed="rId2"/>
          <a:stretch>
            <a:fillRect/>
          </a:stretch>
        </p:blipFill>
        <p:spPr>
          <a:xfrm>
            <a:off x="8460000" y="2412000"/>
            <a:ext cx="5971599" cy="6660000"/>
          </a:xfrm>
          <a:prstGeom prst="rect">
            <a:avLst/>
          </a:prstGeom>
        </p:spPr>
      </p:pic>
      <p:pic>
        <p:nvPicPr>
          <p:cNvPr id="9" name="Content Placeholder 8"/>
          <p:cNvPicPr>
            <a:picLocks noGrp="1" noChangeAspect="1"/>
          </p:cNvPicPr>
          <p:nvPr>
            <p:ph sz="quarter" idx="17"/>
          </p:nvPr>
        </p:nvPicPr>
        <p:blipFill>
          <a:blip r:embed="rId3"/>
          <a:stretch>
            <a:fillRect/>
          </a:stretch>
        </p:blipFill>
        <p:spPr>
          <a:xfrm>
            <a:off x="1080000" y="2412000"/>
            <a:ext cx="5971599" cy="6660000"/>
          </a:xfrm>
          <a:prstGeom prst="rect">
            <a:avLst/>
          </a:prstGeom>
        </p:spPr>
      </p:pic>
    </p:spTree>
    <p:extLst>
      <p:ext uri="{BB962C8B-B14F-4D97-AF65-F5344CB8AC3E}">
        <p14:creationId xmlns:p14="http://schemas.microsoft.com/office/powerpoint/2010/main" val="3256853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quarter" idx="18"/>
          </p:nvPr>
        </p:nvPicPr>
        <p:blipFill>
          <a:blip r:embed="rId2"/>
          <a:stretch>
            <a:fillRect/>
          </a:stretch>
        </p:blipFill>
        <p:spPr>
          <a:xfrm>
            <a:off x="5760000" y="2412000"/>
            <a:ext cx="4896000" cy="6660000"/>
          </a:xfrm>
          <a:prstGeom prst="rect">
            <a:avLst/>
          </a:prstGeom>
        </p:spPr>
      </p:pic>
      <p:sp>
        <p:nvSpPr>
          <p:cNvPr id="5" name="Content Placeholder 4"/>
          <p:cNvSpPr>
            <a:spLocks noGrp="1"/>
          </p:cNvSpPr>
          <p:nvPr>
            <p:ph idx="1"/>
          </p:nvPr>
        </p:nvSpPr>
        <p:spPr/>
        <p:txBody>
          <a:bodyPr/>
          <a:lstStyle/>
          <a:p>
            <a:r>
              <a:rPr lang="is-IS" dirty="0" smtClean="0"/>
              <a:t>Launakostnaður á framleidda einingu talinn hafa hækkað um 5,2% í fyrra – 1 prósentu meira en gert var ráð fyrir í febrúar …</a:t>
            </a:r>
          </a:p>
          <a:p>
            <a:r>
              <a:rPr lang="is-IS" dirty="0" smtClean="0"/>
              <a:t>… litar einnig meðalhækkun í ár: fer úr 5,5% í 6,7%: talsverður kostnaðarþrýstingur því áfram af vinnumarkaði og vísbendingar um vaxandi innlendan verðbólguþrýsting – sem birtist m.a. í væntingum stjórnenda um hækkun aðfanga- og afurðaverðs</a:t>
            </a:r>
            <a:endParaRPr lang="is-IS" dirty="0"/>
          </a:p>
        </p:txBody>
      </p:sp>
      <p:sp>
        <p:nvSpPr>
          <p:cNvPr id="4" name="Title 3"/>
          <p:cNvSpPr>
            <a:spLocks noGrp="1"/>
          </p:cNvSpPr>
          <p:nvPr>
            <p:ph type="ctrTitle"/>
          </p:nvPr>
        </p:nvSpPr>
        <p:spPr>
          <a:xfrm>
            <a:off x="818025" y="546817"/>
            <a:ext cx="13177375" cy="668422"/>
          </a:xfrm>
        </p:spPr>
        <p:txBody>
          <a:bodyPr>
            <a:normAutofit/>
          </a:bodyPr>
          <a:lstStyle/>
          <a:p>
            <a:r>
              <a:rPr lang="is-IS" dirty="0" smtClean="0"/>
              <a:t>Vísbending um aukinn innlendan verðbólguþrýsting</a:t>
            </a:r>
            <a:endParaRPr lang="is-IS" dirty="0"/>
          </a:p>
        </p:txBody>
      </p:sp>
      <p:pic>
        <p:nvPicPr>
          <p:cNvPr id="11" name="Content Placeholder 10"/>
          <p:cNvPicPr>
            <a:picLocks noGrp="1"/>
          </p:cNvPicPr>
          <p:nvPr>
            <p:ph sz="quarter" idx="19"/>
          </p:nvPr>
        </p:nvPicPr>
        <p:blipFill>
          <a:blip r:embed="rId3"/>
          <a:stretch>
            <a:fillRect/>
          </a:stretch>
        </p:blipFill>
        <p:spPr>
          <a:xfrm>
            <a:off x="10800000" y="2412000"/>
            <a:ext cx="4896000" cy="6660000"/>
          </a:xfrm>
          <a:prstGeom prst="rect">
            <a:avLst/>
          </a:prstGeom>
        </p:spPr>
      </p:pic>
      <p:sp>
        <p:nvSpPr>
          <p:cNvPr id="12" name="TextBox 11"/>
          <p:cNvSpPr txBox="1"/>
          <p:nvPr/>
        </p:nvSpPr>
        <p:spPr>
          <a:xfrm>
            <a:off x="819400" y="8077200"/>
            <a:ext cx="14626000" cy="874931"/>
          </a:xfrm>
          <a:prstGeom prst="rect">
            <a:avLst/>
          </a:prstGeom>
          <a:noFill/>
        </p:spPr>
        <p:txBody>
          <a:bodyPr wrap="square" rtlCol="0" anchor="b" anchorCtr="0">
            <a:noAutofit/>
          </a:bodyPr>
          <a:lstStyle/>
          <a:p>
            <a:r>
              <a:rPr lang="is-IS" sz="1200" dirty="0" smtClean="0"/>
              <a:t>1. Framleiðniaukning kemur fram sem neikvætt framlag til hækkunar á launakostnaði á framleidda einingu. Grunnspá Seðlabankans 2017-2020. Brotalína sýnir spá frá PM 2018/1. 2. </a:t>
            </a:r>
            <a:r>
              <a:rPr lang="is-IS" sz="1200" dirty="0" smtClean="0">
                <a:solidFill>
                  <a:srgbClr val="000000"/>
                </a:solidFill>
                <a:cs typeface="Arial"/>
              </a:rPr>
              <a:t>Skyggða svæðið inniheldur fimm vísbendingar um innlendan verðbólguþrýsting. Vísbendingarnar eru launakostnaður á framleidda einingu (hreyfanlegt meðaltal), verðvísitala VLF, verð almennrar þjónustu, verð innlendrar vöru og framleiðsluverð afurða sem eru seldar innanlands.</a:t>
            </a:r>
            <a:r>
              <a:rPr lang="is-IS" sz="1200" dirty="0" smtClean="0"/>
              <a:t> Grunnspá Seðlabankans 1. </a:t>
            </a:r>
            <a:r>
              <a:rPr lang="is-IS" sz="1200" dirty="0" err="1" smtClean="0"/>
              <a:t>ársfj</a:t>
            </a:r>
            <a:r>
              <a:rPr lang="is-IS" sz="1200" dirty="0" smtClean="0"/>
              <a:t>. 2018 fyrir verðvísitölu VLF og launakostnað á framleidda einingu. 3. Brotalínur sýna meðaltöl frá 2002.</a:t>
            </a:r>
          </a:p>
          <a:p>
            <a:r>
              <a:rPr lang="is-IS" sz="1200" i="1" dirty="0" smtClean="0"/>
              <a:t>Heimildir:</a:t>
            </a:r>
            <a:r>
              <a:rPr lang="is-IS" sz="1200" dirty="0" smtClean="0"/>
              <a:t> Gallup, Hagstofa Íslands, Seðlabanki Íslands.</a:t>
            </a:r>
            <a:endParaRPr lang="is-IS" sz="1200" dirty="0"/>
          </a:p>
        </p:txBody>
      </p:sp>
      <p:pic>
        <p:nvPicPr>
          <p:cNvPr id="6" name="Content Placeholder 5"/>
          <p:cNvPicPr>
            <a:picLocks noGrp="1"/>
          </p:cNvPicPr>
          <p:nvPr>
            <p:ph sz="quarter" idx="17"/>
          </p:nvPr>
        </p:nvPicPr>
        <p:blipFill>
          <a:blip r:embed="rId4"/>
          <a:stretch>
            <a:fillRect/>
          </a:stretch>
        </p:blipFill>
        <p:spPr>
          <a:xfrm>
            <a:off x="432000" y="2412000"/>
            <a:ext cx="4896000" cy="6660000"/>
          </a:xfrm>
          <a:prstGeom prst="rect">
            <a:avLst/>
          </a:prstGeom>
        </p:spPr>
      </p:pic>
    </p:spTree>
    <p:extLst>
      <p:ext uri="{BB962C8B-B14F-4D97-AF65-F5344CB8AC3E}">
        <p14:creationId xmlns:p14="http://schemas.microsoft.com/office/powerpoint/2010/main" val="334832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19464</TotalTime>
  <Words>1770</Words>
  <Application>Microsoft Office PowerPoint</Application>
  <PresentationFormat>Custom</PresentationFormat>
  <Paragraphs>79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Sagan af búhnykkjunum tveimur</vt:lpstr>
      <vt:lpstr>Viðskiptaafgangur, meiri sparnaður og minni skuldir</vt:lpstr>
      <vt:lpstr>Hagvöxtur ágætur og á breiðum grunni</vt:lpstr>
      <vt:lpstr>Atvinnuleysi hefur minnkað mikið …</vt:lpstr>
      <vt:lpstr>… og nokkur spenna enn til staðar í þjóðarbúinu</vt:lpstr>
      <vt:lpstr>Mæld og undirliggjandi verðbólga við markmið</vt:lpstr>
      <vt:lpstr>Innflutt verð hækkar en hægir á hækkun húsnæðis</vt:lpstr>
      <vt:lpstr>Vísbending um aukinn innlendan verðbólguþrýsting</vt:lpstr>
      <vt:lpstr>Hversu vel mun kjölfesta verðbólguvæntinga halda?</vt:lpstr>
      <vt:lpstr>Verðbólga við markmið á spátíma en horfur óvissar</vt:lpstr>
      <vt:lpstr>Bættur árangur og aukinn stöðugleiki</vt:lpstr>
      <vt:lpstr>Að lokum: aðeins meira um launaþróun</vt:lpstr>
      <vt:lpstr>Að lokum: aðeins meira um launaþróun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897</cp:revision>
  <cp:lastPrinted>2017-05-10T14:21:10Z</cp:lastPrinted>
  <dcterms:created xsi:type="dcterms:W3CDTF">2017-01-22T13:40:49Z</dcterms:created>
  <dcterms:modified xsi:type="dcterms:W3CDTF">2018-05-18T12:33:33Z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