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3" r:id="rId2"/>
    <p:sldId id="420" r:id="rId3"/>
    <p:sldId id="395" r:id="rId4"/>
    <p:sldId id="415" r:id="rId5"/>
    <p:sldId id="414" r:id="rId6"/>
    <p:sldId id="375" r:id="rId7"/>
    <p:sldId id="421" r:id="rId8"/>
    <p:sldId id="418" r:id="rId9"/>
    <p:sldId id="419" r:id="rId10"/>
    <p:sldId id="378" r:id="rId11"/>
    <p:sldId id="417" r:id="rId12"/>
    <p:sldId id="410" r:id="rId13"/>
    <p:sldId id="380" r:id="rId14"/>
    <p:sldId id="402" r:id="rId15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14A"/>
    <a:srgbClr val="FF7F00"/>
    <a:srgbClr val="3A5AA7"/>
    <a:srgbClr val="ECE9E4"/>
    <a:srgbClr val="004562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95" autoAdjust="0"/>
  </p:normalViewPr>
  <p:slideViewPr>
    <p:cSldViewPr>
      <p:cViewPr varScale="1">
        <p:scale>
          <a:sx n="87" d="100"/>
          <a:sy n="87" d="100"/>
        </p:scale>
        <p:origin x="15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28.8.2019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659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8/28/2019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8/28/2019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e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28. ágúst 2019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425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930800" cy="1299600"/>
          </a:xfrm>
        </p:spPr>
        <p:txBody>
          <a:bodyPr/>
          <a:lstStyle/>
          <a:p>
            <a:r>
              <a:rPr lang="is-IS" dirty="0"/>
              <a:t>Verðbólga jókst fram eftir síðasta ári og náði hámarki í 3,7% í desember sl., </a:t>
            </a:r>
            <a:r>
              <a:rPr lang="is-IS" dirty="0" smtClean="0"/>
              <a:t>var 3,3% á fyrri hluta ársins og hjaðnaði í 3,1% í júlí</a:t>
            </a:r>
          </a:p>
          <a:p>
            <a:r>
              <a:rPr lang="is-IS" dirty="0" smtClean="0"/>
              <a:t>Undirliggjandi verðbólga hefur sýnt mjög svipaða þróun og hið sama má segja um verðbólgu án húsnæðis en miðað við HICP hefur hún hjaðnað meira og var einungis 1,6% í júlí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Verðbólga hjaðnar á ný …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Áfram dregur úr árshækkun húsnæðis en vægi innfluttrar verðbólgu hefur smám saman aukist</a:t>
            </a:r>
          </a:p>
          <a:p>
            <a:r>
              <a:rPr lang="is-IS" dirty="0" smtClean="0"/>
              <a:t>Hið sama má segja um innlendar vörur sem hækkuðu um 5,2% milli ára í júlí – endurspeglar undirliggjandi kostnaðarþrýsting sem rekja má til launahækkana og verðhækkunar innfluttra aðfanga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þrátt fyrir nokkurn innlendan verðbólguþrýsting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154492"/>
            <a:ext cx="14626000" cy="79763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Innflutt </a:t>
            </a:r>
            <a:r>
              <a:rPr lang="is-IS" sz="1200" dirty="0"/>
              <a:t>verðbólga er nálguð með verði innfluttrar mat- og drykkjarvöru, nýrra bíla og varahluta, bensíns og annarrar innfluttrar vöru. Tölur í svigum sýna núverandi vægi viðkomandi liða í VNV.</a:t>
            </a:r>
            <a:r>
              <a:rPr lang="is-IS" sz="1200" dirty="0" smtClean="0"/>
              <a:t> 2.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Skyggða svæðið inniheldur fimm vísbendingar um innlendan verðbólguþrýsting. Vísbendingarnar eru launakostnaður á framleidda einingu (hreyfanlegt meðaltal), verðvísitala VLF, verð almennrar þjónustu, verð innlendrar vöru og framleiðsluverð afurða sem eru seldar innanlands.</a:t>
            </a:r>
            <a:r>
              <a:rPr lang="is-IS" sz="1200" dirty="0" smtClean="0"/>
              <a:t> Grunnspá Seðlabankans 2.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fyrir verðvísitölu VLF og launakostnað á framleidda einingu.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lækka í markmið á ný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Verðbólguvæntingar tóku að hækka nokkuð sl. haust en hafa lækkað undanfarið hjá öllum hópum og yfir allar tímalengdir</a:t>
            </a:r>
          </a:p>
          <a:p>
            <a:r>
              <a:rPr lang="is-IS" dirty="0" smtClean="0"/>
              <a:t>Verðbólguvæntingar á markaði komnar í markmið á ný en væntingar heimila og fyrirtækja enn heldur yfir því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</a:t>
            </a:r>
            <a:r>
              <a:rPr lang="is-IS" sz="1200" dirty="0"/>
              <a:t>er meðaltal daglegra gilda frá </a:t>
            </a:r>
            <a:r>
              <a:rPr lang="is-IS" sz="1200" dirty="0" smtClean="0"/>
              <a:t>1. júlí til 23. ágúst </a:t>
            </a:r>
            <a:r>
              <a:rPr lang="is-IS" sz="1200" dirty="0"/>
              <a:t>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160000"/>
            <a:ext cx="1494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var </a:t>
            </a:r>
            <a:r>
              <a:rPr lang="is-IS" dirty="0" smtClean="0"/>
              <a:t>3,4% </a:t>
            </a:r>
            <a:r>
              <a:rPr lang="is-IS" dirty="0"/>
              <a:t>á </a:t>
            </a:r>
            <a:r>
              <a:rPr lang="is-IS" dirty="0" smtClean="0"/>
              <a:t>Q2 (í takt við spá PM 19/2) ... minnkar í 3,2% á Q3 og í 2,9% á Q4 og er komin í markmið á H1/2020</a:t>
            </a:r>
          </a:p>
          <a:p>
            <a:r>
              <a:rPr lang="is-IS" dirty="0" smtClean="0"/>
              <a:t>Hraðari hjöðnun en spáð var í maí: hagstæðari upphafsskilyrði og minni hækkun innflutningsverðlags á næsta ári</a:t>
            </a:r>
          </a:p>
          <a:p>
            <a:r>
              <a:rPr lang="is-IS" dirty="0" smtClean="0"/>
              <a:t>Eins og í maí eru taldar áþekkar líkur á að verðbólgu sé ofspáð og að henni sé vanspáð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960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minni verðbólgu í ár og 2020 en spáð í maí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2019 - 3.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2022.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2019/2.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Aukin óvissa og svartsýni í alþjóðlegum </a:t>
            </a:r>
            <a:r>
              <a:rPr lang="is-IS" dirty="0" err="1" smtClean="0"/>
              <a:t>efnahags-málum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/>
              <a:t>Meiri </a:t>
            </a:r>
            <a:r>
              <a:rPr lang="is-IS" dirty="0" err="1"/>
              <a:t>sam-dráttur</a:t>
            </a:r>
            <a:r>
              <a:rPr lang="is-IS" dirty="0"/>
              <a:t> og hægari bati í </a:t>
            </a:r>
            <a:r>
              <a:rPr lang="is-IS" dirty="0" smtClean="0"/>
              <a:t>ferðaþjónustu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Hliðrun eftirspurnar í átt að innlendri </a:t>
            </a:r>
            <a:r>
              <a:rPr lang="is-IS" dirty="0" smtClean="0"/>
              <a:t>framleiðslu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Lítillegur samdráttur í ár og hægfara bati frá næsta </a:t>
            </a:r>
            <a:r>
              <a:rPr lang="is-IS" dirty="0" smtClean="0"/>
              <a:t>ári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Spennan nánast horfin og slaki myndast í lok árs sem hverfur á næsta ár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minnkar á ný og horfur batna frá fyrri </a:t>
            </a:r>
            <a:r>
              <a:rPr lang="is-IS" dirty="0" smtClean="0"/>
              <a:t>spá</a:t>
            </a:r>
            <a:endParaRPr lang="is-I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0" descr="Video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828000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0000" y="8208000"/>
            <a:ext cx="284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Skýringarmyndband bankastjóra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Aukin óvissa og svartsýni í alþjóðlegum </a:t>
            </a:r>
            <a:r>
              <a:rPr lang="is-IS" dirty="0" err="1"/>
              <a:t>efnahags-málum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 smtClean="0"/>
              <a:t>Meiri </a:t>
            </a:r>
            <a:r>
              <a:rPr lang="is-IS" dirty="0" err="1" smtClean="0"/>
              <a:t>sam-dráttur</a:t>
            </a:r>
            <a:r>
              <a:rPr lang="is-IS" dirty="0" smtClean="0"/>
              <a:t> og hægari bati í ferðaþjónustu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Hliðrun eftirspurnar í átt að innlendri framleiðslu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Lítillegur samdráttur í ár og hægfara bati frá næsta ári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Spennan nánast horfin og slaki myndast í lok árs sem hverfur á næsta ár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</a:t>
            </a:r>
            <a:r>
              <a:rPr lang="is-IS" dirty="0" smtClean="0"/>
              <a:t>minnkar á ný og horfur batna frá fyrri spá</a:t>
            </a:r>
            <a:endParaRPr lang="is-I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Áfram dregur úr alþjóðlegum hagvexti: var að meðaltali 2,2% í helstu viðskiptalöndum í fyrra en minnkar í 1,6% á Q2/19</a:t>
            </a:r>
          </a:p>
          <a:p>
            <a:r>
              <a:rPr lang="is-IS" dirty="0" smtClean="0"/>
              <a:t>Vísbendingar um að þessi þróun haldi áfram: framleiðsluvísitölur hafa víða gefið eftir og fyrirtæki verða æ svartsýnni … </a:t>
            </a:r>
          </a:p>
          <a:p>
            <a:r>
              <a:rPr lang="is-IS" dirty="0" smtClean="0"/>
              <a:t>… á sama tíma og verulega dregur úr vexti alþjóðaviðskipta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Alþjóðlegur hagvöxtur gefur eftir og svartsýni eykst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Grunnspá Seðlabankans </a:t>
            </a:r>
            <a:r>
              <a:rPr lang="is-IS" sz="1200" dirty="0" smtClean="0"/>
              <a:t>2. </a:t>
            </a:r>
            <a:r>
              <a:rPr lang="is-IS" sz="1200" dirty="0" err="1"/>
              <a:t>ársfj</a:t>
            </a:r>
            <a:r>
              <a:rPr lang="is-IS" sz="1200" dirty="0"/>
              <a:t>. 2019 fyrir helstu viðskiptalönd</a:t>
            </a:r>
            <a:r>
              <a:rPr lang="is-IS" sz="1200" dirty="0" smtClean="0"/>
              <a:t>. 2. Vísitala </a:t>
            </a:r>
            <a:r>
              <a:rPr lang="is-IS" sz="1200" dirty="0" err="1"/>
              <a:t>Markit</a:t>
            </a:r>
            <a:r>
              <a:rPr lang="is-IS" sz="1200" dirty="0"/>
              <a:t> fyrir framleiðslu og þjónustu (</a:t>
            </a:r>
            <a:r>
              <a:rPr lang="is-IS" sz="1200" dirty="0" err="1"/>
              <a:t>Composite</a:t>
            </a:r>
            <a:r>
              <a:rPr lang="is-IS" sz="1200" dirty="0"/>
              <a:t> </a:t>
            </a:r>
            <a:r>
              <a:rPr lang="is-IS" sz="1200" dirty="0" err="1"/>
              <a:t>Purchasing</a:t>
            </a:r>
            <a:r>
              <a:rPr lang="is-IS" sz="1200" dirty="0"/>
              <a:t> Managers‘ Index, PMI). Vísitalan er birt mánaðarlega og er árstíðarleiðrétt. Þegar gildi vísitölunnar er yfir 50 táknar það vöxt milli mánaða en ef hún er undir 50 táknar það samdrátt</a:t>
            </a:r>
            <a:r>
              <a:rPr lang="is-IS" sz="1200" dirty="0" smtClean="0"/>
              <a:t>. 3. Væntingavísitölur </a:t>
            </a:r>
            <a:r>
              <a:rPr lang="is-IS" sz="1200" dirty="0"/>
              <a:t>OECD fyrir fyrirtæki í framleiðslugreinum (e. OECD </a:t>
            </a:r>
            <a:r>
              <a:rPr lang="is-IS" sz="1200" dirty="0" err="1"/>
              <a:t>business</a:t>
            </a:r>
            <a:r>
              <a:rPr lang="is-IS" sz="1200" dirty="0"/>
              <a:t> </a:t>
            </a:r>
            <a:r>
              <a:rPr lang="is-IS" sz="1200" dirty="0" err="1"/>
              <a:t>confidence</a:t>
            </a:r>
            <a:r>
              <a:rPr lang="is-IS" sz="1200" dirty="0"/>
              <a:t> </a:t>
            </a:r>
            <a:r>
              <a:rPr lang="is-IS" sz="1200" dirty="0" err="1"/>
              <a:t>index</a:t>
            </a:r>
            <a:r>
              <a:rPr lang="is-IS" sz="1200" dirty="0"/>
              <a:t>, BCI). </a:t>
            </a:r>
            <a:r>
              <a:rPr lang="is-IS" sz="1200" dirty="0" smtClean="0"/>
              <a:t>4. </a:t>
            </a:r>
            <a:r>
              <a:rPr lang="is-IS" sz="1200" dirty="0"/>
              <a:t>Magnbreyting. Þriggja mánaða hreyfanlegt meðaltal</a:t>
            </a:r>
            <a:r>
              <a:rPr lang="is-IS" sz="1200" dirty="0" smtClean="0"/>
              <a:t>.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CPB, OECD,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854600" cy="1299600"/>
          </a:xfrm>
        </p:spPr>
        <p:txBody>
          <a:bodyPr/>
          <a:lstStyle/>
          <a:p>
            <a:r>
              <a:rPr lang="is-IS" dirty="0" smtClean="0"/>
              <a:t>Olíuverð hefur lækkað undanfarið og viðskiptakjör hafa tekið að batna á ný eftir töluverða rýrnun sl. haust</a:t>
            </a:r>
          </a:p>
          <a:p>
            <a:r>
              <a:rPr lang="is-IS" dirty="0" smtClean="0"/>
              <a:t>ISK hefur verið tiltölulega stöðug undanfarið eftir nokkra lækkun sl. haust: viðskiptavegin gengisvísitala hefur verið um 181 stig og gerir grunnspáin ráð fyrir að hún haldist þar á spátímanum – lítillega lægra gengi en spáð var í PM 19/2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Viðskiptakjör batna á ný og ISK tiltölulega stöðug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Hráolíuverð til og með 23. ágúst 2019. 2. Raungengi </a:t>
            </a:r>
            <a:r>
              <a:rPr lang="is-IS" sz="1200" dirty="0" err="1" smtClean="0"/>
              <a:t>m.v</a:t>
            </a:r>
            <a:r>
              <a:rPr lang="is-IS" sz="1200" dirty="0" smtClean="0"/>
              <a:t>. hlutfallslegt verðlag. Viðskiptakjör á 2.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byggjast á grunnspá Seðlabankans. 3. Þröng viðskiptavog. Grunnspá Seðlabankans 2019-2021. Brotalína sýnir spá frá PM 2019/2.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Samdrátturinn í ferðaþjónustu hefur reynst meiri en spáð var í PM 19/2: minna sætaframboð Icelandair og meiri fækkun ferðamanna – þótt á móti vegi meiri útgjöld á hvern ferðamann</a:t>
            </a:r>
          </a:p>
          <a:p>
            <a:r>
              <a:rPr lang="is-IS" dirty="0" smtClean="0"/>
              <a:t>Horfur á meiri samdrætti í ferðaþjónustu í ár og hægari bata á næsta ári miðað við PM 19/2</a:t>
            </a:r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Lakari horfur í ferðaþjónustu og útflutningi almennt</a:t>
            </a:r>
            <a:endParaRPr lang="is-I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Útflutt ferðalög eru á föstu verðlagi og kortavelta á hvern ferðmanna (án farþegaflutninga og opinberra gjalda) </a:t>
            </a:r>
            <a:r>
              <a:rPr lang="is-IS" sz="1200" dirty="0" smtClean="0"/>
              <a:t>staðvirt með vísitölu neysluverðs. </a:t>
            </a:r>
            <a:r>
              <a:rPr lang="is-IS" sz="1200" dirty="0"/>
              <a:t>Fjöldi ferðamanna út frá brottförum erlendra farþega um Keflavíkurflugvöll.  Leitarniðurstöður út frá þáttalíkani sem tekur saman tíðni fimm ólíkra leitarniðurstaðna sem tengjast ferðalögum til Íslands samkvæmt </a:t>
            </a:r>
            <a:r>
              <a:rPr lang="is-IS" sz="1200" dirty="0" err="1"/>
              <a:t>Google-leitarvélinni</a:t>
            </a:r>
            <a:r>
              <a:rPr lang="is-IS" sz="1200" dirty="0"/>
              <a:t> (árstíðarleiðrétt, tveggja ársfjórðunga hreyfanlegt meðaltal). </a:t>
            </a:r>
            <a:r>
              <a:rPr lang="is-IS" sz="1200" dirty="0" smtClean="0"/>
              <a:t>2. Álútflutningur </a:t>
            </a:r>
            <a:r>
              <a:rPr lang="is-IS" sz="1200" dirty="0"/>
              <a:t>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2019-2021.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2019/2.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Ferðamálastofa, </a:t>
            </a:r>
            <a:r>
              <a:rPr lang="is-IS" sz="1200" dirty="0" err="1"/>
              <a:t>Google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, Hagstofa Íslands, </a:t>
            </a:r>
            <a:r>
              <a:rPr lang="is-IS" sz="1200" dirty="0" err="1"/>
              <a:t>Isavia</a:t>
            </a:r>
            <a:r>
              <a:rPr lang="is-IS" sz="1200" dirty="0"/>
              <a:t>, Rannsóknarsetur verslunarinnar, Seðlabanki 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Hagvöxtur minnkaði úr 4% á Q4/18 í 1,7% á Q1/19 … áfram hægði á vexti einkaneyslu og fjárfesting dróst saman frá fyrra ári</a:t>
            </a:r>
          </a:p>
          <a:p>
            <a:r>
              <a:rPr lang="is-IS" dirty="0" smtClean="0"/>
              <a:t>Þróun hagvaxtar og þjóðarútgjalda í takt við spá PM 2019/2 en samsetningin ólík: neyslu- og fjárfestingarútgjöld meiri en spáð var en mun meiri áhrif minnkandi birgða en gert hafði verið ráð fyrir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Hagvaxtarþróun á fyrsta fjórðungi í takt við maíspá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Vegna keðjutengingar getur verið að summa undirliðanna sé ekki jöfn hagvextinum.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Samdráttur í ár en hægfara bati frá næsta ári</a:t>
            </a:r>
            <a:endParaRPr lang="is-I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817200" y="1215238"/>
            <a:ext cx="14778400" cy="1299600"/>
          </a:xfrm>
        </p:spPr>
        <p:txBody>
          <a:bodyPr/>
          <a:lstStyle/>
          <a:p>
            <a:r>
              <a:rPr lang="is-IS" dirty="0" smtClean="0"/>
              <a:t>Talið að VLF hafi dregist saman um tæplega 1% milli ára á Q2/19 og að á árinu verði 0,2% samdráttur – aðeins minni samdráttur en í PM 19/2: </a:t>
            </a:r>
            <a:r>
              <a:rPr lang="is-IS" dirty="0" err="1" smtClean="0"/>
              <a:t>þróttmeiri</a:t>
            </a:r>
            <a:r>
              <a:rPr lang="is-IS" dirty="0" smtClean="0"/>
              <a:t> einkaneysla og hliðrun eftirspurnar að innlendri framleiðslu vega á móti lakari horfum í ferðaþjónustu</a:t>
            </a:r>
          </a:p>
          <a:p>
            <a:r>
              <a:rPr lang="is-IS" dirty="0" smtClean="0"/>
              <a:t>Hins vegar er útlit fyrir minni hagvöxt á næsta ári: talið að ferðaþjónustan taki lengri tíma að ná sér á strik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2019-2021. Brotalínan sýnir spá frá PM 2019/2.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98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930800" cy="1299600"/>
          </a:xfrm>
        </p:spPr>
        <p:txBody>
          <a:bodyPr/>
          <a:lstStyle/>
          <a:p>
            <a:r>
              <a:rPr lang="is-IS" dirty="0" smtClean="0"/>
              <a:t>Þrátt fyrir 2,7% fjölgun starfa milli ára skv. VMK fækkaði þeim um 0,2% milli fjórðunga … viðsnúningurinn er enn skýrari skv. staðgreiðslugögnum sem benda til 1% fækkunar starfa frá fyrri ári</a:t>
            </a:r>
          </a:p>
          <a:p>
            <a:r>
              <a:rPr lang="is-IS" dirty="0" smtClean="0"/>
              <a:t>Árstíðarleiðrétt atvinnuleysi jókst um 0,7 pr. milli fjórðunga í 3,8% og hefur ekki verið hærra síðan Q3/2015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Störfum tekið að fækka og atvinnuleysi eykst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Fjöldi starfandi fólks skv. vinnumarkaðskönnun Hagstofunnar (VMK) eru ársfjórðungsleg meðaltöl mánaðarlegra gagna. Fjöldi starfandi fólks skv. staðgreiðsluskrá byggist á gögnum um 16-74 ára einstaklinga sem höfðu einhverjar tekjur af atvinnu sem gert er grein fyrir í uppgjöri ríkisskattstjóra um staðgreidda skatta, </a:t>
            </a:r>
            <a:r>
              <a:rPr lang="is-IS" sz="1200" dirty="0" err="1"/>
              <a:t>þ.á</a:t>
            </a:r>
            <a:r>
              <a:rPr lang="is-IS" sz="1200" dirty="0"/>
              <a:t> m. þeir sem voru í fæðingarorlofi frá vinnu og þeir sem eru með reiknað endurgjald</a:t>
            </a:r>
            <a:r>
              <a:rPr lang="is-IS" sz="1200" dirty="0" smtClean="0"/>
              <a:t>. 2. Vinnulitlir </a:t>
            </a:r>
            <a:r>
              <a:rPr lang="is-IS" sz="1200" dirty="0"/>
              <a:t>er starfsfólk í hlutastarfi sem vill vinna meira. Brotalínur sýna langtímameðaltöl. Árstíðarleiðréttar tölur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Hratt hefur dregið úr spennu undanfarið en vísbendingar eru um að þjóðarbúið sé mögulega nálægt botni hagsveiflu</a:t>
            </a:r>
          </a:p>
          <a:p>
            <a:r>
              <a:rPr lang="is-IS" dirty="0" smtClean="0"/>
              <a:t>Talið að atvinnuleysi verði um 3,7% í ár (0,2 pr. minna en spáð var í PM 19/2) og verði svipað á næsta ári en minnki síðan á ný</a:t>
            </a:r>
          </a:p>
          <a:p>
            <a:r>
              <a:rPr lang="is-IS" dirty="0" smtClean="0"/>
              <a:t>Lítillegur framleiðsluslaki myndast á seinni hluta ársins sem nær hámarki á fyrri hluta næsta árs en hverfur undir lok 2020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Slaki myndast í lok árs líkt og spáð var í maí</a:t>
            </a:r>
            <a:endParaRPr lang="is-I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Mælikvarðar á nýtingu framleiðsluþátta eru úr viðhorfskönnun Gallup meðal 400 stærstu fyrirtækja </a:t>
            </a:r>
            <a:r>
              <a:rPr lang="is-IS" sz="1200" dirty="0" smtClean="0"/>
              <a:t>landsins. </a:t>
            </a:r>
            <a:r>
              <a:rPr lang="is-IS" sz="1200" dirty="0"/>
              <a:t>Árstíðarleiðréttar tölur. Brotalínur sýna meðalhlutföll tímabilsins. </a:t>
            </a:r>
            <a:r>
              <a:rPr lang="is-IS" sz="1200" dirty="0" smtClean="0"/>
              <a:t>2.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3.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2019-2021.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2019/2.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433E97-D911-3E40-ABA9-586811E15EFC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20843</TotalTime>
  <Words>1534</Words>
  <Application>Microsoft Office PowerPoint</Application>
  <PresentationFormat>Custom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Alþjóðlegur hagvöxtur gefur eftir og svartsýni eykst</vt:lpstr>
      <vt:lpstr>Viðskiptakjör batna á ný og ISK tiltölulega stöðug</vt:lpstr>
      <vt:lpstr>Lakari horfur í ferðaþjónustu og útflutningi almennt</vt:lpstr>
      <vt:lpstr>Hagvaxtarþróun á fyrsta fjórðungi í takt við maíspá</vt:lpstr>
      <vt:lpstr>Samdráttur í ár en hægfara bati frá næsta ári</vt:lpstr>
      <vt:lpstr>Störfum tekið að fækka og atvinnuleysi eykst</vt:lpstr>
      <vt:lpstr>Slaki myndast í lok árs líkt og spáð var í maí</vt:lpstr>
      <vt:lpstr>Verðbólga hjaðnar á ný …</vt:lpstr>
      <vt:lpstr>… þrátt fyrir nokkurn innlendan verðbólguþrýsting</vt:lpstr>
      <vt:lpstr>Verðbólguvæntingar lækka í markmið á ný</vt:lpstr>
      <vt:lpstr>Horfur á minni verðbólgu í ár og 2020 en spáð í maí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779</cp:revision>
  <cp:lastPrinted>2019-01-30T22:10:31Z</cp:lastPrinted>
  <dcterms:created xsi:type="dcterms:W3CDTF">2017-01-22T13:40:49Z</dcterms:created>
  <dcterms:modified xsi:type="dcterms:W3CDTF">2019-08-28T09:21:25Z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