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1" r:id="rId2"/>
    <p:sldId id="401" r:id="rId3"/>
    <p:sldId id="432" r:id="rId4"/>
    <p:sldId id="540" r:id="rId5"/>
    <p:sldId id="541" r:id="rId6"/>
    <p:sldId id="542" r:id="rId7"/>
    <p:sldId id="543" r:id="rId8"/>
    <p:sldId id="544" r:id="rId9"/>
    <p:sldId id="545" r:id="rId10"/>
    <p:sldId id="546" r:id="rId11"/>
    <p:sldId id="547" r:id="rId12"/>
    <p:sldId id="548" r:id="rId13"/>
    <p:sldId id="549" r:id="rId14"/>
    <p:sldId id="550" r:id="rId15"/>
    <p:sldId id="551" r:id="rId16"/>
    <p:sldId id="552" r:id="rId17"/>
    <p:sldId id="553" r:id="rId18"/>
    <p:sldId id="554" r:id="rId19"/>
    <p:sldId id="555" r:id="rId20"/>
    <p:sldId id="556" r:id="rId21"/>
    <p:sldId id="631" r:id="rId22"/>
    <p:sldId id="632" r:id="rId23"/>
    <p:sldId id="635" r:id="rId24"/>
    <p:sldId id="402" r:id="rId25"/>
    <p:sldId id="452" r:id="rId26"/>
    <p:sldId id="636" r:id="rId27"/>
    <p:sldId id="637" r:id="rId28"/>
    <p:sldId id="638" r:id="rId29"/>
    <p:sldId id="639" r:id="rId30"/>
    <p:sldId id="640" r:id="rId31"/>
    <p:sldId id="557" r:id="rId32"/>
    <p:sldId id="558" r:id="rId33"/>
    <p:sldId id="559" r:id="rId34"/>
    <p:sldId id="560" r:id="rId35"/>
    <p:sldId id="561" r:id="rId36"/>
    <p:sldId id="562" r:id="rId37"/>
    <p:sldId id="563" r:id="rId38"/>
    <p:sldId id="564" r:id="rId39"/>
    <p:sldId id="565" r:id="rId40"/>
    <p:sldId id="566" r:id="rId41"/>
    <p:sldId id="403" r:id="rId42"/>
    <p:sldId id="465" r:id="rId43"/>
    <p:sldId id="641" r:id="rId44"/>
    <p:sldId id="642" r:id="rId45"/>
    <p:sldId id="643" r:id="rId46"/>
    <p:sldId id="644" r:id="rId47"/>
    <p:sldId id="645" r:id="rId48"/>
    <p:sldId id="646" r:id="rId49"/>
    <p:sldId id="568" r:id="rId50"/>
    <p:sldId id="569" r:id="rId51"/>
    <p:sldId id="570" r:id="rId52"/>
    <p:sldId id="571" r:id="rId53"/>
    <p:sldId id="572" r:id="rId54"/>
    <p:sldId id="573" r:id="rId55"/>
    <p:sldId id="574" r:id="rId56"/>
    <p:sldId id="575" r:id="rId57"/>
    <p:sldId id="576" r:id="rId58"/>
    <p:sldId id="404" r:id="rId59"/>
    <p:sldId id="482" r:id="rId60"/>
    <p:sldId id="647" r:id="rId61"/>
    <p:sldId id="648" r:id="rId62"/>
    <p:sldId id="649" r:id="rId63"/>
    <p:sldId id="650" r:id="rId64"/>
    <p:sldId id="651" r:id="rId65"/>
    <p:sldId id="584" r:id="rId66"/>
    <p:sldId id="585" r:id="rId67"/>
    <p:sldId id="586" r:id="rId68"/>
    <p:sldId id="587" r:id="rId69"/>
    <p:sldId id="588" r:id="rId70"/>
    <p:sldId id="589" r:id="rId71"/>
    <p:sldId id="590" r:id="rId72"/>
    <p:sldId id="591" r:id="rId73"/>
    <p:sldId id="592" r:id="rId74"/>
    <p:sldId id="593" r:id="rId75"/>
    <p:sldId id="594" r:id="rId76"/>
    <p:sldId id="595" r:id="rId77"/>
    <p:sldId id="596" r:id="rId78"/>
    <p:sldId id="597" r:id="rId79"/>
    <p:sldId id="598" r:id="rId80"/>
    <p:sldId id="599" r:id="rId81"/>
    <p:sldId id="405" r:id="rId82"/>
    <p:sldId id="501" r:id="rId83"/>
    <p:sldId id="601" r:id="rId84"/>
    <p:sldId id="602" r:id="rId85"/>
    <p:sldId id="603" r:id="rId86"/>
    <p:sldId id="604" r:id="rId87"/>
    <p:sldId id="605" r:id="rId88"/>
    <p:sldId id="606" r:id="rId89"/>
    <p:sldId id="607" r:id="rId90"/>
    <p:sldId id="608" r:id="rId91"/>
    <p:sldId id="406" r:id="rId92"/>
    <p:sldId id="538" r:id="rId93"/>
    <p:sldId id="609" r:id="rId94"/>
    <p:sldId id="610" r:id="rId95"/>
    <p:sldId id="611" r:id="rId96"/>
    <p:sldId id="612" r:id="rId97"/>
    <p:sldId id="613" r:id="rId98"/>
    <p:sldId id="614" r:id="rId99"/>
    <p:sldId id="615" r:id="rId100"/>
    <p:sldId id="616" r:id="rId101"/>
    <p:sldId id="617" r:id="rId102"/>
    <p:sldId id="618" r:id="rId103"/>
    <p:sldId id="407" r:id="rId104"/>
    <p:sldId id="520" r:id="rId105"/>
    <p:sldId id="621" r:id="rId106"/>
    <p:sldId id="652" r:id="rId107"/>
    <p:sldId id="653" r:id="rId108"/>
    <p:sldId id="654" r:id="rId109"/>
    <p:sldId id="655" r:id="rId110"/>
    <p:sldId id="656" r:id="rId111"/>
    <p:sldId id="657" r:id="rId112"/>
    <p:sldId id="620" r:id="rId113"/>
    <p:sldId id="408" r:id="rId114"/>
    <p:sldId id="528" r:id="rId115"/>
    <p:sldId id="623" r:id="rId116"/>
    <p:sldId id="622" r:id="rId117"/>
    <p:sldId id="658" r:id="rId118"/>
    <p:sldId id="659" r:id="rId119"/>
    <p:sldId id="667" r:id="rId120"/>
    <p:sldId id="660" r:id="rId121"/>
    <p:sldId id="661" r:id="rId122"/>
    <p:sldId id="668" r:id="rId123"/>
    <p:sldId id="662" r:id="rId124"/>
    <p:sldId id="409" r:id="rId125"/>
    <p:sldId id="533" r:id="rId126"/>
    <p:sldId id="625" r:id="rId127"/>
    <p:sldId id="624" r:id="rId128"/>
    <p:sldId id="430" r:id="rId129"/>
    <p:sldId id="536" r:id="rId130"/>
    <p:sldId id="626" r:id="rId131"/>
    <p:sldId id="627" r:id="rId132"/>
    <p:sldId id="628" r:id="rId133"/>
    <p:sldId id="629" r:id="rId134"/>
    <p:sldId id="630" r:id="rId135"/>
    <p:sldId id="663" r:id="rId136"/>
    <p:sldId id="664" r:id="rId137"/>
    <p:sldId id="665" r:id="rId138"/>
    <p:sldId id="666" r:id="rId139"/>
  </p:sldIdLst>
  <p:sldSz cx="12192000" cy="6858000"/>
  <p:notesSz cx="6858000" cy="9144000"/>
  <p:photoAlbum layout="1pic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8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388" y="1955842"/>
            <a:ext cx="10275522" cy="2629357"/>
          </a:xfrm>
        </p:spPr>
        <p:txBody>
          <a:bodyPr anchor="ctr" anchorCtr="0">
            <a:normAutofit/>
          </a:bodyPr>
          <a:lstStyle>
            <a:lvl1pPr algn="l">
              <a:defRPr lang="en-US" sz="5000" kern="1200" dirty="0" smtClean="0">
                <a:solidFill>
                  <a:srgbClr val="3333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is-I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388" y="4921040"/>
            <a:ext cx="10275522" cy="1655762"/>
          </a:xfrm>
        </p:spPr>
        <p:txBody>
          <a:bodyPr>
            <a:normAutofit/>
          </a:bodyPr>
          <a:lstStyle>
            <a:lvl1pPr marL="0" indent="0" algn="l">
              <a:buNone/>
              <a:defRPr lang="is-IS" sz="3200" kern="1200" dirty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s-IS" dirty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08050"/>
            <a:ext cx="50403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179388" y="4696366"/>
            <a:ext cx="10275522" cy="76970"/>
          </a:xfrm>
          <a:prstGeom prst="rect">
            <a:avLst/>
          </a:prstGeom>
          <a:gradFill rotWithShape="1">
            <a:gsLst>
              <a:gs pos="0">
                <a:srgbClr val="000080"/>
              </a:gs>
              <a:gs pos="100000">
                <a:srgbClr val="000080">
                  <a:gamma/>
                  <a:shade val="0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s-IS"/>
          </a:p>
        </p:txBody>
      </p:sp>
      <p:pic>
        <p:nvPicPr>
          <p:cNvPr id="9" name="Picture 8" descr="SEDLOGR"/>
          <p:cNvPicPr>
            <a:picLocks noChangeAspect="1" noChangeArrowheads="1"/>
          </p:cNvPicPr>
          <p:nvPr/>
        </p:nvPicPr>
        <p:blipFill>
          <a:blip r:embed="rId3" cstate="print">
            <a:lum bright="80000" contrast="-70000"/>
          </a:blip>
          <a:srcRect/>
          <a:stretch>
            <a:fillRect/>
          </a:stretch>
        </p:blipFill>
        <p:spPr bwMode="auto">
          <a:xfrm>
            <a:off x="250825" y="981075"/>
            <a:ext cx="792163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87450" y="1052513"/>
            <a:ext cx="38163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s-IS" sz="3800" dirty="0">
                <a:solidFill>
                  <a:schemeClr val="bg1"/>
                </a:solidFill>
                <a:latin typeface="+mj-lt"/>
              </a:rPr>
              <a:t>Seðlabanki Íslands</a:t>
            </a:r>
          </a:p>
        </p:txBody>
      </p:sp>
    </p:spTree>
    <p:extLst>
      <p:ext uri="{BB962C8B-B14F-4D97-AF65-F5344CB8AC3E}">
        <p14:creationId xmlns:p14="http://schemas.microsoft.com/office/powerpoint/2010/main" val="2540154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18.11.2019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4387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18.11.2019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58858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612900" y="911429"/>
            <a:ext cx="10972800" cy="974700"/>
          </a:xfrm>
        </p:spPr>
        <p:txBody>
          <a:bodyPr>
            <a:noAutofit/>
          </a:bodyPr>
          <a:lstStyle>
            <a:lvl1pPr marL="216000" indent="-216000">
              <a:buClr>
                <a:srgbClr val="004562"/>
              </a:buClr>
              <a:buFont typeface="Arial" charset="0"/>
              <a:buChar char="•"/>
              <a:tabLst/>
              <a:defRPr sz="1650"/>
            </a:lvl1pPr>
            <a:lvl2pPr marL="556200" indent="-213300">
              <a:buClr>
                <a:srgbClr val="004562"/>
              </a:buClr>
              <a:buFont typeface="Arial" charset="0"/>
              <a:buChar char="•"/>
              <a:tabLst/>
              <a:defRPr sz="1650"/>
            </a:lvl2pPr>
            <a:lvl3pPr marL="900113" indent="-214313">
              <a:buClr>
                <a:srgbClr val="004562"/>
              </a:buClr>
              <a:buFont typeface="Arial" charset="0"/>
              <a:buChar char="•"/>
              <a:defRPr sz="1650"/>
            </a:lvl3pPr>
            <a:lvl4pPr marL="1243013" indent="-214313">
              <a:buClr>
                <a:srgbClr val="004562"/>
              </a:buClr>
              <a:buFont typeface="Arial" charset="0"/>
              <a:buChar char="•"/>
              <a:defRPr sz="1650"/>
            </a:lvl4pPr>
            <a:lvl5pPr marL="1585913" indent="-214313">
              <a:buClr>
                <a:srgbClr val="004562"/>
              </a:buClr>
              <a:buFont typeface="Arial" charset="0"/>
              <a:buChar char="•"/>
              <a:defRPr sz="165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612900" y="1886129"/>
            <a:ext cx="5363765" cy="439084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is-IS" noProof="0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6218635" y="1886129"/>
            <a:ext cx="5363765" cy="439084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/>
        </p:nvSpPr>
        <p:spPr>
          <a:xfrm>
            <a:off x="10452944" y="6723811"/>
            <a:ext cx="1739265" cy="134303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5"/>
          <p:cNvSpPr/>
          <p:nvPr/>
        </p:nvSpPr>
        <p:spPr>
          <a:xfrm>
            <a:off x="0" y="0"/>
            <a:ext cx="618649" cy="136208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6"/>
          <p:cNvSpPr/>
          <p:nvPr/>
        </p:nvSpPr>
        <p:spPr>
          <a:xfrm>
            <a:off x="0" y="6723811"/>
            <a:ext cx="618649" cy="134303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7"/>
          <p:cNvSpPr/>
          <p:nvPr/>
        </p:nvSpPr>
        <p:spPr>
          <a:xfrm>
            <a:off x="10452944" y="0"/>
            <a:ext cx="1739265" cy="802005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396" y="127063"/>
            <a:ext cx="542925" cy="552450"/>
          </a:xfrm>
          <a:prstGeom prst="rect">
            <a:avLst/>
          </a:prstGeom>
        </p:spPr>
      </p:pic>
      <p:sp>
        <p:nvSpPr>
          <p:cNvPr id="18" name="bk object 16"/>
          <p:cNvSpPr/>
          <p:nvPr/>
        </p:nvSpPr>
        <p:spPr>
          <a:xfrm>
            <a:off x="618515" y="0"/>
            <a:ext cx="9834563" cy="136208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bk object 17"/>
          <p:cNvSpPr/>
          <p:nvPr/>
        </p:nvSpPr>
        <p:spPr>
          <a:xfrm>
            <a:off x="618515" y="6723811"/>
            <a:ext cx="9834563" cy="134303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D499D-24A9-4DDC-8F6B-53C8254C8D55}" type="datetimeFigureOut">
              <a:rPr lang="is-IS" smtClean="0"/>
              <a:t>18.11.2019</a:t>
            </a:fld>
            <a:endParaRPr lang="is-I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613519" y="410113"/>
            <a:ext cx="9692531" cy="49834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05417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4" pos="5216">
          <p15:clr>
            <a:srgbClr val="FBAE40"/>
          </p15:clr>
        </p15:guide>
        <p15:guide id="5" pos="5024">
          <p15:clr>
            <a:srgbClr val="FBAE40"/>
          </p15:clr>
        </p15:guide>
        <p15:guide id="6" pos="972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>
            <a:fillRect/>
          </a:stretch>
        </p:blipFill>
        <p:spPr>
          <a:xfrm>
            <a:off x="0" y="987029"/>
            <a:ext cx="9868376" cy="4882456"/>
          </a:xfrm>
          <a:prstGeom prst="rect">
            <a:avLst/>
          </a:prstGeom>
        </p:spPr>
      </p:pic>
      <p:sp>
        <p:nvSpPr>
          <p:cNvPr id="16" name="object 10"/>
          <p:cNvSpPr/>
          <p:nvPr userDrawn="1"/>
        </p:nvSpPr>
        <p:spPr>
          <a:xfrm>
            <a:off x="9868795" y="-1"/>
            <a:ext cx="2323624" cy="6858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 noProof="0"/>
          </a:p>
        </p:txBody>
      </p:sp>
      <p:sp>
        <p:nvSpPr>
          <p:cNvPr id="18" name="object 12"/>
          <p:cNvSpPr/>
          <p:nvPr userDrawn="1"/>
        </p:nvSpPr>
        <p:spPr>
          <a:xfrm>
            <a:off x="9868795" y="987447"/>
            <a:ext cx="2323205" cy="4882038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 noProof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75" y="2807345"/>
            <a:ext cx="1209675" cy="123825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11/18/2019</a:t>
            </a:fld>
            <a:endParaRPr lang="en-US" noProof="0" dirty="0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65" y="345400"/>
            <a:ext cx="4322345" cy="3429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238250" y="5962972"/>
            <a:ext cx="4171950" cy="27384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238250" y="6249022"/>
            <a:ext cx="4171950" cy="27384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5713422" y="5962972"/>
            <a:ext cx="3806430" cy="27384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5713422" y="6249022"/>
            <a:ext cx="3806430" cy="27384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230999" y="2849752"/>
            <a:ext cx="8179702" cy="77271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500" spc="-113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238250" y="3622468"/>
            <a:ext cx="8172450" cy="75824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4380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9868795" y="-1"/>
            <a:ext cx="2323624" cy="6858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2"/>
          <p:cNvSpPr/>
          <p:nvPr userDrawn="1"/>
        </p:nvSpPr>
        <p:spPr>
          <a:xfrm>
            <a:off x="0" y="987981"/>
            <a:ext cx="12192000" cy="4882038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230999" y="2849752"/>
            <a:ext cx="8179702" cy="77271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500" spc="-113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238250" y="3622468"/>
            <a:ext cx="8172450" cy="75824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57" y="144429"/>
            <a:ext cx="714375" cy="7239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11/18/2019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895422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  <p15:guide id="3" pos="10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61771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0304"/>
          </a:xfrm>
        </p:spPr>
        <p:txBody>
          <a:bodyPr/>
          <a:lstStyle>
            <a:lvl1pPr>
              <a:defRPr lang="en-US" sz="32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 dirty="0"/>
          </a:p>
        </p:txBody>
      </p:sp>
      <p:pic>
        <p:nvPicPr>
          <p:cNvPr id="7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5138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45587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Fifth level</a:t>
            </a:r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Fifth level</a:t>
            </a:r>
            <a:endParaRPr lang="is-IS" dirty="0"/>
          </a:p>
        </p:txBody>
      </p:sp>
      <p:pic>
        <p:nvPicPr>
          <p:cNvPr id="8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408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18.11.2019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17450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18.11.2019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04216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18.11.2019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57526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18.11.2019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53565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18.11.2019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37141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18.11.2019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97560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D499D-24A9-4DDC-8F6B-53C8254C8D55}" type="datetimeFigureOut">
              <a:rPr lang="is-IS" smtClean="0"/>
              <a:t>18.11.2019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395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Peningamál </a:t>
            </a:r>
            <a:r>
              <a:rPr lang="is-IS" dirty="0" smtClean="0"/>
              <a:t>2019/4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 smtClean="0"/>
              <a:t>Myndir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29972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299" y="1184143"/>
            <a:ext cx="4279401" cy="448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251" y="1155187"/>
            <a:ext cx="4285497" cy="454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2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52" y="432810"/>
            <a:ext cx="4056896" cy="599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0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988" y="848863"/>
            <a:ext cx="3938024" cy="516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0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Rammagrein 1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 fontScale="92500" lnSpcReduction="20000"/>
          </a:bodyPr>
          <a:lstStyle/>
          <a:p>
            <a:r>
              <a:rPr lang="is-IS" dirty="0" smtClean="0"/>
              <a:t>Lækkun raunvaxta um allan heim og hlutlausir vextir Seðlabanka Íslands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62828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40" y="597402"/>
            <a:ext cx="4172720" cy="566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1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72" y="701034"/>
            <a:ext cx="4041656" cy="545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8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48" y="627882"/>
            <a:ext cx="4120904" cy="560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0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20" y="1400552"/>
            <a:ext cx="4111760" cy="40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0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067" y="772662"/>
            <a:ext cx="4181865" cy="531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8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71" y="894583"/>
            <a:ext cx="4270257" cy="50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0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011" y="1060699"/>
            <a:ext cx="4315977" cy="473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6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600" y="819906"/>
            <a:ext cx="4050800" cy="521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2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731" y="789426"/>
            <a:ext cx="4224537" cy="527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75" y="960115"/>
            <a:ext cx="4206249" cy="493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0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Rammagrein 2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nn-NO" dirty="0" smtClean="0"/>
              <a:t>Verðákvarðanir fyrirtækja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47256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52" y="707130"/>
            <a:ext cx="4056896" cy="544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7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360" y="973831"/>
            <a:ext cx="4081280" cy="491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1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967" y="1133851"/>
            <a:ext cx="4258065" cy="459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7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955" y="612642"/>
            <a:ext cx="4450089" cy="563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2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600" y="1085083"/>
            <a:ext cx="4050800" cy="468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5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52" y="1094227"/>
            <a:ext cx="4056896" cy="466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9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87" y="1168903"/>
            <a:ext cx="4395225" cy="452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539" y="1069843"/>
            <a:ext cx="4248921" cy="471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3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35" y="858007"/>
            <a:ext cx="4312929" cy="51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8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64" y="836670"/>
            <a:ext cx="4017272" cy="518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2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88" y="784854"/>
            <a:ext cx="3328423" cy="52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Rammagrein 3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Fjárlagafrumvarp fyrir árið 2020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64707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476" y="1101847"/>
            <a:ext cx="3749048" cy="46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5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380" y="1168903"/>
            <a:ext cx="3761240" cy="452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9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428" y="1100323"/>
            <a:ext cx="3755144" cy="465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0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Rammagrein 4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Reynsla af spám Seðlabankans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21059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591" y="911347"/>
            <a:ext cx="4178817" cy="503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3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220" y="1053079"/>
            <a:ext cx="4035560" cy="475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35" y="754374"/>
            <a:ext cx="4312929" cy="534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1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260" y="768090"/>
            <a:ext cx="4157480" cy="532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6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627" y="1232911"/>
            <a:ext cx="4364745" cy="439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116" y="1059175"/>
            <a:ext cx="4175768" cy="473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164" y="714750"/>
            <a:ext cx="4169672" cy="542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76" y="780282"/>
            <a:ext cx="4053848" cy="529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3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980" y="798570"/>
            <a:ext cx="4066040" cy="526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6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76" y="705606"/>
            <a:ext cx="4053848" cy="544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1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347" y="893411"/>
            <a:ext cx="4273305" cy="505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7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688" y="981451"/>
            <a:ext cx="4166624" cy="489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1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51" y="696462"/>
            <a:ext cx="4361697" cy="546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846" y="740658"/>
            <a:ext cx="5416307" cy="537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3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863" y="818382"/>
            <a:ext cx="4398273" cy="522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2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128" y="1339591"/>
            <a:ext cx="3221743" cy="41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4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168" y="879343"/>
            <a:ext cx="4105664" cy="509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3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77500" lnSpcReduction="20000"/>
          </a:bodyPr>
          <a:lstStyle/>
          <a:p>
            <a:r>
              <a:rPr lang="is-IS" dirty="0" smtClean="0"/>
              <a:t>I </a:t>
            </a:r>
            <a:r>
              <a:rPr lang="is-IS" dirty="0"/>
              <a:t>Efnahagshorfur, lykilforsendur og helstu óvissuþættir</a:t>
            </a: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9658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609" y="1799840"/>
            <a:ext cx="3160782" cy="325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5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84" y="1539236"/>
            <a:ext cx="3240031" cy="377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7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57" y="1604768"/>
            <a:ext cx="3078486" cy="364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2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241" y="1415792"/>
            <a:ext cx="2953518" cy="402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1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Kafli II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Alþjóðleg efnahagsmál og viðskiptakjör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40242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73" y="1618484"/>
            <a:ext cx="2974854" cy="362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8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77" y="1696208"/>
            <a:ext cx="2987046" cy="346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688" y="1379216"/>
            <a:ext cx="3404623" cy="409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7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333" y="1562096"/>
            <a:ext cx="3005334" cy="373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4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007" y="457194"/>
            <a:ext cx="4379985" cy="59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3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383" y="1028695"/>
            <a:ext cx="4459233" cy="48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7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652" y="1623056"/>
            <a:ext cx="3218695" cy="361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2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429" y="1600196"/>
            <a:ext cx="2993142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5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604" y="1165855"/>
            <a:ext cx="3986792" cy="452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235" y="1167379"/>
            <a:ext cx="4541529" cy="452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7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207" y="743706"/>
            <a:ext cx="4227585" cy="537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0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963" y="832098"/>
            <a:ext cx="4322073" cy="519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8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35" y="566922"/>
            <a:ext cx="4236729" cy="572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3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84" y="1531616"/>
            <a:ext cx="3240031" cy="379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0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805" y="1545332"/>
            <a:ext cx="3072390" cy="376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0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805" y="1688588"/>
            <a:ext cx="3072390" cy="348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919" y="1283203"/>
            <a:ext cx="4264161" cy="42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2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993" y="1394456"/>
            <a:ext cx="3112014" cy="406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9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Kafli III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Peningastefnan og innlendir fjármálamarkaðir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95572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560" y="818382"/>
            <a:ext cx="3928880" cy="522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2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159" y="268217"/>
            <a:ext cx="4233681" cy="63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87" y="879343"/>
            <a:ext cx="4242825" cy="509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8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067" y="624834"/>
            <a:ext cx="4181865" cy="560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0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604" y="934207"/>
            <a:ext cx="3986792" cy="498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1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35" y="412998"/>
            <a:ext cx="4389129" cy="603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7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740" y="1159759"/>
            <a:ext cx="4096520" cy="453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2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32" y="716274"/>
            <a:ext cx="4072136" cy="542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5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36" y="1193287"/>
            <a:ext cx="4084328" cy="447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6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007" y="699510"/>
            <a:ext cx="4379985" cy="545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7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059" y="768090"/>
            <a:ext cx="4309881" cy="532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0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692" y="711702"/>
            <a:ext cx="4102616" cy="543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5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75" y="1135375"/>
            <a:ext cx="4206249" cy="458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7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35" y="489198"/>
            <a:ext cx="4236729" cy="587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5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832" y="505962"/>
            <a:ext cx="4148336" cy="584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2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264" y="1126231"/>
            <a:ext cx="4093472" cy="460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5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443" y="530346"/>
            <a:ext cx="4261113" cy="579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9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Kafli IV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Eftirspurn og hagvöxtur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69540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268" y="803142"/>
            <a:ext cx="4029464" cy="525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819" y="1072891"/>
            <a:ext cx="4340361" cy="471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8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456" y="1168903"/>
            <a:ext cx="4069088" cy="452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3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47" y="605022"/>
            <a:ext cx="4349505" cy="564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0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059" y="597402"/>
            <a:ext cx="4309881" cy="566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8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295" y="595878"/>
            <a:ext cx="4343409" cy="566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5" y="876295"/>
            <a:ext cx="4419609" cy="510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4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103" y="713226"/>
            <a:ext cx="4367793" cy="543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8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87" y="591306"/>
            <a:ext cx="4395225" cy="567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8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76" y="1321303"/>
            <a:ext cx="4053848" cy="421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8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19" y="900679"/>
            <a:ext cx="4492761" cy="505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4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44" y="1374644"/>
            <a:ext cx="4032512" cy="41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1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64" y="1016503"/>
            <a:ext cx="3941072" cy="482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0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52" y="1011931"/>
            <a:ext cx="4056896" cy="483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4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15" y="886963"/>
            <a:ext cx="4328169" cy="508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5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884" y="856483"/>
            <a:ext cx="4078232" cy="514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5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67" y="862579"/>
            <a:ext cx="4334265" cy="513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6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456" y="1039363"/>
            <a:ext cx="4069088" cy="477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579" y="224021"/>
            <a:ext cx="4370841" cy="640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5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71" y="928111"/>
            <a:ext cx="4270257" cy="50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7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35" y="676650"/>
            <a:ext cx="4236729" cy="550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6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723" y="836670"/>
            <a:ext cx="4352553" cy="518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688" y="826002"/>
            <a:ext cx="4166624" cy="520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3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583" y="1187191"/>
            <a:ext cx="4306833" cy="448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9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731" y="1412744"/>
            <a:ext cx="4224537" cy="403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0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Kafli V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Vinnumarkaður og nýting framleiðsluþátta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55796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28" y="1072891"/>
            <a:ext cx="4059944" cy="471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8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51" y="786378"/>
            <a:ext cx="4209297" cy="528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2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103" y="819906"/>
            <a:ext cx="4367793" cy="521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2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00" y="758946"/>
            <a:ext cx="4127000" cy="53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3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64" y="792474"/>
            <a:ext cx="4017272" cy="527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5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583" y="1394456"/>
            <a:ext cx="4306833" cy="406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4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447" y="751326"/>
            <a:ext cx="4197105" cy="535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6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203" y="515106"/>
            <a:ext cx="4291593" cy="582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2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007" y="1185667"/>
            <a:ext cx="4379985" cy="448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6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20" y="1156711"/>
            <a:ext cx="4111760" cy="454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2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Kafli VI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Verðbólga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9082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731" y="1129279"/>
            <a:ext cx="4224537" cy="459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0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928" y="784854"/>
            <a:ext cx="4136144" cy="52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5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64" y="673602"/>
            <a:ext cx="3941072" cy="551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7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28" y="777234"/>
            <a:ext cx="3983744" cy="530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1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731" y="792474"/>
            <a:ext cx="4224537" cy="527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9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36" y="957067"/>
            <a:ext cx="4084328" cy="49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0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212" y="960115"/>
            <a:ext cx="4163576" cy="493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23" y="641598"/>
            <a:ext cx="4200153" cy="557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yndir i Peningamál 2015_4_nýt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ndir_i_Peningamal_Template.potm" id="{20A9C7F7-37EE-40C3-B712-55CDDF548CA4}" vid="{F134F43F-BFCF-4CCE-8D66-2F336401F9C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Myndir_i_Peningamal_Template</Template>
  <TotalTime>165</TotalTime>
  <Words>64</Words>
  <Application>Microsoft Office PowerPoint</Application>
  <PresentationFormat>Widescreen</PresentationFormat>
  <Paragraphs>21</Paragraphs>
  <Slides>138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138</vt:i4>
      </vt:variant>
    </vt:vector>
  </HeadingPairs>
  <TitlesOfParts>
    <vt:vector size="142" baseType="lpstr">
      <vt:lpstr>Arial</vt:lpstr>
      <vt:lpstr>Calibri</vt:lpstr>
      <vt:lpstr>Calibri Light</vt:lpstr>
      <vt:lpstr>Myndir i Peningamál 2015_4_nýtt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Seðlabanki Íslands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SÍ Elís Pétursson</dc:creator>
  <cp:lastModifiedBy>SÍ Guðjón Emilsson</cp:lastModifiedBy>
  <cp:revision>29</cp:revision>
  <dcterms:created xsi:type="dcterms:W3CDTF">2017-02-07T15:00:38Z</dcterms:created>
  <dcterms:modified xsi:type="dcterms:W3CDTF">2019-11-18T14:07:50Z</dcterms:modified>
</cp:coreProperties>
</file>