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3" r:id="rId3"/>
    <p:sldId id="379" r:id="rId4"/>
    <p:sldId id="362" r:id="rId5"/>
    <p:sldId id="364" r:id="rId6"/>
    <p:sldId id="378" r:id="rId7"/>
    <p:sldId id="366" r:id="rId8"/>
    <p:sldId id="367" r:id="rId9"/>
    <p:sldId id="369" r:id="rId10"/>
    <p:sldId id="383" r:id="rId11"/>
    <p:sldId id="371" r:id="rId12"/>
    <p:sldId id="373" r:id="rId13"/>
    <p:sldId id="382" r:id="rId14"/>
  </p:sldIdLst>
  <p:sldSz cx="12192000" cy="6858000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B7B94-6EA1-4603-94CD-70E142430566}" type="datetimeFigureOut">
              <a:rPr lang="is-IS" smtClean="0"/>
              <a:t>19.8.2015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102BC-8B68-410E-A798-9C2BAFED690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630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5A569-9AD1-4A99-8572-1534B9533DBA}" type="datetimeFigureOut">
              <a:rPr lang="is-IS" smtClean="0"/>
              <a:t>19.8.2015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0E5A0-1207-4D61-86AB-A3376ACAD1F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674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0820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47230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19.8.2015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7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19.8.2015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8916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0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0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19.8.2015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013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19.8.2015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111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19.8.2015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825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19.8.2015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081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19.8.2015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7841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19.8.2015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948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D7B5-8538-458A-85CE-7F8AF5A29D1F}" type="datetimeFigureOut">
              <a:rPr lang="is-IS" smtClean="0"/>
              <a:t>19.8.2015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1850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br>
              <a:rPr lang="is-IS" dirty="0" smtClean="0"/>
            </a:br>
            <a:r>
              <a:rPr lang="is-IS" sz="4000" dirty="0" smtClean="0"/>
              <a:t>19. ágúst 2015</a:t>
            </a:r>
            <a:endParaRPr lang="is-I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39"/>
            <a:ext cx="10275522" cy="1714429"/>
          </a:xfrm>
        </p:spPr>
        <p:txBody>
          <a:bodyPr>
            <a:normAutofit/>
          </a:bodyPr>
          <a:lstStyle/>
          <a:p>
            <a:r>
              <a:rPr lang="is-IS" sz="4000" dirty="0" smtClean="0"/>
              <a:t>Stefnuyfirlýsing peningastefnunefndar</a:t>
            </a:r>
          </a:p>
        </p:txBody>
      </p:sp>
    </p:spTree>
    <p:extLst>
      <p:ext uri="{BB962C8B-B14F-4D97-AF65-F5344CB8AC3E}">
        <p14:creationId xmlns:p14="http://schemas.microsoft.com/office/powerpoint/2010/main" val="7475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78025"/>
            <a:ext cx="10628213" cy="1512663"/>
          </a:xfrm>
        </p:spPr>
        <p:txBody>
          <a:bodyPr/>
          <a:lstStyle/>
          <a:p>
            <a:r>
              <a:rPr lang="is-IS" dirty="0" smtClean="0"/>
              <a:t>Húsnæðisverðbólga sem fyrr megindrifkraftur verðbólgu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Sem fyrr er </a:t>
            </a:r>
            <a:r>
              <a:rPr lang="is-IS" sz="1600" dirty="0" err="1" smtClean="0">
                <a:solidFill>
                  <a:schemeClr val="bg1"/>
                </a:solidFill>
              </a:rPr>
              <a:t>húsnæðisverðbólga</a:t>
            </a:r>
            <a:r>
              <a:rPr lang="is-IS" sz="1600" dirty="0" smtClean="0">
                <a:solidFill>
                  <a:schemeClr val="bg1"/>
                </a:solidFill>
              </a:rPr>
              <a:t> megindrifkraftur verðbólgunnar: </a:t>
            </a:r>
            <a:r>
              <a:rPr lang="is-IS" sz="1600" dirty="0" err="1" smtClean="0">
                <a:solidFill>
                  <a:schemeClr val="bg1"/>
                </a:solidFill>
              </a:rPr>
              <a:t>húsnæðisverðbólga</a:t>
            </a:r>
            <a:r>
              <a:rPr lang="is-IS" sz="1600" dirty="0" smtClean="0">
                <a:solidFill>
                  <a:schemeClr val="bg1"/>
                </a:solidFill>
              </a:rPr>
              <a:t> mældist 6,8% í júlí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Innlend vöru- og þjónustuverðbólga er þó tekin að aukast á ný: innlend verðbólga án húsnæðis var 3% í júlí og innlend þjónustuverðbólga mældist 2,9%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Á móti hefur vegið veruleg lækkun innflutts verðlags (þótt úr henni hafi dregið): innflutt verðbólga var -2,9% í júlí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825624"/>
            <a:ext cx="5683483" cy="4968000"/>
          </a:xfrm>
        </p:spPr>
      </p:pic>
    </p:spTree>
    <p:extLst>
      <p:ext uri="{BB962C8B-B14F-4D97-AF65-F5344CB8AC3E}">
        <p14:creationId xmlns:p14="http://schemas.microsoft.com/office/powerpoint/2010/main" val="41392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Verðbólguvæntingar hækka á ný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Verðbólguvæntingar heimila og fyrirtækja til 1 árs hafa hækkað frá PM15/2: úr 3% á Q1 í 4% núna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Verðbólguvæntingar markaðsaðila hafa að sama skapi hækkað: um ½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í tæp 4% eftir ár og 3,5% eftir 2-5 ár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Verðbólguálag á skuldabréfamarkaði hefur lækkað nýlega eftir mikla hækkun það sem af er ári: lækkunin undanfarið hefur líklega lítið með verðbólguvæntingar að gera: álagið er um 4½% til 2-10 ára 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825625"/>
            <a:ext cx="3864644" cy="4968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1825625"/>
            <a:ext cx="4206504" cy="4968000"/>
          </a:xfrm>
        </p:spPr>
      </p:pic>
    </p:spTree>
    <p:extLst>
      <p:ext uri="{BB962C8B-B14F-4D97-AF65-F5344CB8AC3E}">
        <p14:creationId xmlns:p14="http://schemas.microsoft.com/office/powerpoint/2010/main" val="9213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Verðbólguhorfur versna verulega frá maíspánni …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Verðbólga mældist 1,5% á Q2; 0,2pr minni en spáð var í maí – en líklega nær lagi ef </a:t>
            </a:r>
            <a:r>
              <a:rPr lang="is-IS" sz="1600" dirty="0" smtClean="0">
                <a:solidFill>
                  <a:schemeClr val="bg1"/>
                </a:solidFill>
              </a:rPr>
              <a:t>tekið er </a:t>
            </a:r>
            <a:r>
              <a:rPr lang="is-IS" sz="1600" dirty="0" smtClean="0">
                <a:solidFill>
                  <a:schemeClr val="bg1"/>
                </a:solidFill>
              </a:rPr>
              <a:t>tillit til mæliskekkju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Horfur á að verðbólga verði við markmið á Q3 og 3,8% á Q4 og komin í 4½% um mitt næsta ár og verði á bilinu 4-4½% á næstu 2 árum en taki að hjaðna við lok spátíma og verði 3% í lok hans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Mun verri horfur en í maí: mest um 1½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meiri verðbólga um mitt næsta ár og um ½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meiri í spálok    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825624"/>
            <a:ext cx="5695966" cy="4968000"/>
          </a:xfrm>
        </p:spPr>
      </p:pic>
    </p:spTree>
    <p:extLst>
      <p:ext uri="{BB962C8B-B14F-4D97-AF65-F5344CB8AC3E}">
        <p14:creationId xmlns:p14="http://schemas.microsoft.com/office/powerpoint/2010/main" val="33302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 og hætta á vanmati á áhrifum kjarasamninga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Áhrif kjarasamninga á verðbólguhorfur minni en sýnt var í fráviksdæmi í PM15/2 enda launahækkanir minni: auk þess er ekki gert ráð fyrir að gengið gefi eftir eins og í fráviksdæminu og nýlegar lækkanir hrá- og olíuverðs vega á móti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Þótt innri hagræðing í kjölfar kjarasamnings og alþjóðlegur verðhjöðnunarþrýstingur geti verið vanmetin er talin meiri hætta á vanmati verðbólgu en ofmati: verðbólguvæntingar gætu reynst þrálátari, fyrirtæki hleypt kostnaðarauka í meira mæli út í verðlag og skammtímaáhrif samninga á einkaneyslu og eftirspurn verið vanmetin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862948"/>
            <a:ext cx="5495958" cy="4968000"/>
          </a:xfrm>
        </p:spPr>
      </p:pic>
    </p:spTree>
    <p:extLst>
      <p:ext uri="{BB962C8B-B14F-4D97-AF65-F5344CB8AC3E}">
        <p14:creationId xmlns:p14="http://schemas.microsoft.com/office/powerpoint/2010/main" val="41567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2015/3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Verðbólguhorfur versna í kjölfar kjarasamninga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Alþjóðlegar efnahagshorfur svipaðar og í maíspánni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Horfur á minni hagvexti í ár í Bandaríkjunum en spáð var í PM15/2 en betri horfur fyrir evrusvæðið og Danmörku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Því er áfram spáð 1,9% viðskiptavegnum hagvexti meðal viðskiptalanda í ár sem eykst í um 2¼% á næstu 2 árum 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Enn óvissa í alþjóðlegum efnahagsmálum: t.d. umrót </a:t>
            </a:r>
            <a:r>
              <a:rPr lang="is-IS" sz="1600" dirty="0">
                <a:solidFill>
                  <a:schemeClr val="bg1"/>
                </a:solidFill>
              </a:rPr>
              <a:t>í Kína og áhyggjur af áhrifum væntanlegra vaxtahækkana í Bandaríkjunum </a:t>
            </a:r>
            <a:r>
              <a:rPr lang="is-IS" sz="1600" dirty="0" smtClean="0">
                <a:solidFill>
                  <a:schemeClr val="bg1"/>
                </a:solidFill>
              </a:rPr>
              <a:t>… en dregið hefur úr hættu á að hagvöxtur verði minni en spáð 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825624"/>
            <a:ext cx="6000031" cy="4968000"/>
          </a:xfrm>
        </p:spPr>
      </p:pic>
    </p:spTree>
    <p:extLst>
      <p:ext uri="{BB962C8B-B14F-4D97-AF65-F5344CB8AC3E}">
        <p14:creationId xmlns:p14="http://schemas.microsoft.com/office/powerpoint/2010/main" val="26195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Olíuverð lækkar enn frekar og viðskiptakjör batna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Olíuverð hefur lækkað um liðlega 20% frá júlíbyrjun vegna hægari efnahagsumsvifa það sem af er </a:t>
            </a:r>
            <a:r>
              <a:rPr lang="is-IS" sz="1600" dirty="0">
                <a:solidFill>
                  <a:schemeClr val="bg1"/>
                </a:solidFill>
              </a:rPr>
              <a:t>ári </a:t>
            </a:r>
            <a:r>
              <a:rPr lang="is-IS" sz="1600" dirty="0" smtClean="0">
                <a:solidFill>
                  <a:schemeClr val="bg1"/>
                </a:solidFill>
              </a:rPr>
              <a:t>og væntinga </a:t>
            </a:r>
            <a:r>
              <a:rPr lang="is-IS" sz="1600" dirty="0">
                <a:solidFill>
                  <a:schemeClr val="bg1"/>
                </a:solidFill>
              </a:rPr>
              <a:t>um aukið framboð í tengslum við samkomulag við </a:t>
            </a:r>
            <a:r>
              <a:rPr lang="is-IS" sz="1600" dirty="0" smtClean="0">
                <a:solidFill>
                  <a:schemeClr val="bg1"/>
                </a:solidFill>
              </a:rPr>
              <a:t>Írani: þróun þvert á spár sem flestar gerðu ráð fyrir hægfara hækkun á næstu misserum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Viðskiptakjör bötnuðu því um 14,5% á Q1 sem er töluvert meira en spáð var í PM15/2 – horfur yfir spátíma þó svipaðar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Raungengið hefur hækkað um hátt í 2% það sem af er ári og horfur á að það hækki nokkru meira á spátímanum en áður var spáð … samkeppnisstaða þjóðarbúsins versnar því enn frekar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1827017"/>
            <a:ext cx="4535038" cy="4968000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98" y="1825625"/>
            <a:ext cx="4067512" cy="4968000"/>
          </a:xfrm>
        </p:spPr>
      </p:pic>
    </p:spTree>
    <p:extLst>
      <p:ext uri="{BB962C8B-B14F-4D97-AF65-F5344CB8AC3E}">
        <p14:creationId xmlns:p14="http://schemas.microsoft.com/office/powerpoint/2010/main" val="16098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293990" cy="1512663"/>
          </a:xfrm>
        </p:spPr>
        <p:txBody>
          <a:bodyPr/>
          <a:lstStyle/>
          <a:p>
            <a:r>
              <a:rPr lang="is-IS" dirty="0" smtClean="0"/>
              <a:t>Kröftugur hagvöxtur á Q1 en þó minni en áður var spáð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Bráðabirgðatölur benda til 2,9% hagvaxtar á Q1 – þar af jukust þjóðarútgjöld um tæp 10% en á móti kom töluvert neikvætt framlag utanríkisviðskipta þar sem innflutningur jókst um ríflega 17%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Vöxtur þjóðarútgjalda reyndist lítillega meiri en spáð var í PM15/2 en hagvöxtur var hins vegar minni: munar mestu um hægari vöxt einkaneyslu og atvinnuvegafjárfestingar, auk þess sem framlag utanríkisviðskipta var neikvæðara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53618"/>
            <a:ext cx="7453785" cy="4968000"/>
          </a:xfrm>
        </p:spPr>
      </p:pic>
    </p:spTree>
    <p:extLst>
      <p:ext uri="{BB962C8B-B14F-4D97-AF65-F5344CB8AC3E}">
        <p14:creationId xmlns:p14="http://schemas.microsoft.com/office/powerpoint/2010/main" val="17951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595845" cy="1512663"/>
          </a:xfrm>
        </p:spPr>
        <p:txBody>
          <a:bodyPr/>
          <a:lstStyle/>
          <a:p>
            <a:r>
              <a:rPr lang="is-IS" dirty="0" smtClean="0"/>
              <a:t>Launakostnaður hækkar verulega í kjölfar kjarasamninga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Nýir kjarasamningar leiða til mun meiri launahækkana en gert var ráð fyrir í PM15/2 en þó minni en sýndar voru í fráviksdæmi í sömu PM: Meðallaun hækka um 10½% í ár, 8½% 2016 og 6½% 2017 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Miðað við u.þ.b. 1% framleiðnivöxt á ári hækkar launakostnaður á framleidda einingu um 9% í ár og 7⅓% á ári að meðaltali á spátímanum í stað ríflega 4% í maíspánni – langt umfram það sem samræmist 2,5% verðbólgu til lengdar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860333"/>
            <a:ext cx="6234038" cy="4968000"/>
          </a:xfrm>
        </p:spPr>
      </p:pic>
    </p:spTree>
    <p:extLst>
      <p:ext uri="{BB962C8B-B14F-4D97-AF65-F5344CB8AC3E}">
        <p14:creationId xmlns:p14="http://schemas.microsoft.com/office/powerpoint/2010/main" val="2204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976171" cy="1512663"/>
          </a:xfrm>
        </p:spPr>
        <p:txBody>
          <a:bodyPr/>
          <a:lstStyle/>
          <a:p>
            <a:r>
              <a:rPr lang="is-IS" dirty="0" smtClean="0"/>
              <a:t>Töluverður hagvöxtur framundan en hægari en áður spáð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Gert ráð fyrir 4,2% hagvexti í ár og um 3% árlegum hagvexti næstu tvö ár – mestu drifinn af vexti eftirspurnar einkaaðila en á móti vegur neikvætt framlag utanríkisviðskipta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Um ½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minni hagvöxtur á ári en í PM15/2 þar sem áhrif kjarasamninga og viðbragða peningastefnunnar við þeim vega þungt: kröftugri einkaneysla (einnig áhrif olíuverðs á ráðstöfunartekjur) en veikari fjárfesting og óhagstæðari utanríkisviðskipti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825625"/>
            <a:ext cx="4171363" cy="4968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1894072"/>
            <a:ext cx="4561587" cy="4968000"/>
          </a:xfrm>
        </p:spPr>
      </p:pic>
    </p:spTree>
    <p:extLst>
      <p:ext uri="{BB962C8B-B14F-4D97-AF65-F5344CB8AC3E}">
        <p14:creationId xmlns:p14="http://schemas.microsoft.com/office/powerpoint/2010/main" val="15941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Kjarasamningar hægja á bata á vinnumarkaði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Miklar launahækkanir koma að einhverju leyti fram í aukinni </a:t>
            </a:r>
            <a:r>
              <a:rPr lang="is-IS" sz="1600" dirty="0" err="1" smtClean="0">
                <a:solidFill>
                  <a:schemeClr val="bg1"/>
                </a:solidFill>
              </a:rPr>
              <a:t>hagræðingu</a:t>
            </a:r>
            <a:r>
              <a:rPr lang="is-IS" sz="1600" dirty="0" smtClean="0">
                <a:solidFill>
                  <a:schemeClr val="bg1"/>
                </a:solidFill>
              </a:rPr>
              <a:t> fyrirtækja (sem hærri vextir en ella knýja enn frekar fram): leiða til minni vinnuaflseftirspurnar og jafnvel uppsagna: vinnustundum fjölgar því hægar og hlutfall starfandi er lægra en í PM15/2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Atvinnuleysi minnkar einnig hægar: er um 4¼% á þessu og næstu tvö ár eða um ½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hærra en í PM15/2 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872737"/>
            <a:ext cx="4610381" cy="4968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1858113"/>
            <a:ext cx="4347000" cy="4968000"/>
          </a:xfrm>
        </p:spPr>
      </p:pic>
    </p:spTree>
    <p:extLst>
      <p:ext uri="{BB962C8B-B14F-4D97-AF65-F5344CB8AC3E}">
        <p14:creationId xmlns:p14="http://schemas.microsoft.com/office/powerpoint/2010/main" val="4214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603937" cy="1512663"/>
          </a:xfrm>
        </p:spPr>
        <p:txBody>
          <a:bodyPr/>
          <a:lstStyle/>
          <a:p>
            <a:r>
              <a:rPr lang="is-IS" dirty="0" smtClean="0"/>
              <a:t>Verðbólga tekin að aukast á ný en er enn undir markmiði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Verðbólga hefur heldur aukist frá því í maí og mældist 1,9% í júlí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Án </a:t>
            </a:r>
            <a:r>
              <a:rPr lang="is-IS" sz="1600" dirty="0" err="1" smtClean="0">
                <a:solidFill>
                  <a:schemeClr val="bg1"/>
                </a:solidFill>
              </a:rPr>
              <a:t>húsnæðisliðar</a:t>
            </a:r>
            <a:r>
              <a:rPr lang="is-IS" sz="1600" dirty="0" smtClean="0">
                <a:solidFill>
                  <a:schemeClr val="bg1"/>
                </a:solidFill>
              </a:rPr>
              <a:t> er verðbólgan mun minni: verðbólga skv. VNV án húsnæðis var 0,4% og 0,5% skv. HICP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Undirliggjandi verðbólga hefur einnig aukist og mælist nú á bilinu ½-2% miðað við kjarnamælikvarða en 2-3,8% miðað við </a:t>
            </a:r>
            <a:r>
              <a:rPr lang="is-IS" sz="1600" dirty="0" err="1" smtClean="0">
                <a:solidFill>
                  <a:schemeClr val="bg1"/>
                </a:solidFill>
              </a:rPr>
              <a:t>tölfræðimælikvarða</a:t>
            </a:r>
            <a:r>
              <a:rPr lang="is-IS" sz="1600" dirty="0" smtClean="0">
                <a:solidFill>
                  <a:schemeClr val="bg1"/>
                </a:solidFill>
              </a:rPr>
              <a:t> 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844286"/>
            <a:ext cx="5877591" cy="4968000"/>
          </a:xfrm>
        </p:spPr>
      </p:pic>
    </p:spTree>
    <p:extLst>
      <p:ext uri="{BB962C8B-B14F-4D97-AF65-F5344CB8AC3E}">
        <p14:creationId xmlns:p14="http://schemas.microsoft.com/office/powerpoint/2010/main" val="11063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4161</TotalTime>
  <Words>928</Words>
  <Application>Microsoft Office PowerPoint</Application>
  <PresentationFormat>Widescreen</PresentationFormat>
  <Paragraphs>44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Vaxtaákvörðun 19. ágúst 2015</vt:lpstr>
      <vt:lpstr>PowerPoint Presentation</vt:lpstr>
      <vt:lpstr>Alþjóðlegar efnahagshorfur svipaðar og í maíspánni</vt:lpstr>
      <vt:lpstr>Olíuverð lækkar enn frekar og viðskiptakjör batna</vt:lpstr>
      <vt:lpstr>Kröftugur hagvöxtur á Q1 en þó minni en áður var spáð</vt:lpstr>
      <vt:lpstr>Launakostnaður hækkar verulega í kjölfar kjarasamninga</vt:lpstr>
      <vt:lpstr>Töluverður hagvöxtur framundan en hægari en áður spáð</vt:lpstr>
      <vt:lpstr>Kjarasamningar hægja á bata á vinnumarkaði</vt:lpstr>
      <vt:lpstr>Verðbólga tekin að aukast á ný en er enn undir markmiði</vt:lpstr>
      <vt:lpstr>Húsnæðisverðbólga sem fyrr megindrifkraftur verðbólgu</vt:lpstr>
      <vt:lpstr>Verðbólguvæntingar hækka á ný</vt:lpstr>
      <vt:lpstr>Verðbólguhorfur versna verulega frá maíspánni …</vt:lpstr>
      <vt:lpstr>… og hætta á vanmati á áhrifum kjarasamninga</vt:lpstr>
    </vt:vector>
  </TitlesOfParts>
  <Company>Sedlabankinn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Þórarinn Gunnar Pétursson</dc:creator>
  <cp:lastModifiedBy>SÍ Þórarinn Gunnar Pétursson</cp:lastModifiedBy>
  <cp:revision>225</cp:revision>
  <cp:lastPrinted>2015-05-27T14:49:16Z</cp:lastPrinted>
  <dcterms:created xsi:type="dcterms:W3CDTF">2015-05-26T12:04:59Z</dcterms:created>
  <dcterms:modified xsi:type="dcterms:W3CDTF">2015-08-19T09:18:02Z</dcterms:modified>
</cp:coreProperties>
</file>