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0" r:id="rId2"/>
    <p:sldId id="258" r:id="rId3"/>
    <p:sldId id="267" r:id="rId4"/>
    <p:sldId id="312" r:id="rId5"/>
    <p:sldId id="306" r:id="rId6"/>
    <p:sldId id="293" r:id="rId7"/>
    <p:sldId id="290" r:id="rId8"/>
    <p:sldId id="292" r:id="rId9"/>
    <p:sldId id="320" r:id="rId10"/>
    <p:sldId id="296" r:id="rId11"/>
    <p:sldId id="298" r:id="rId12"/>
    <p:sldId id="321" r:id="rId13"/>
    <p:sldId id="263" r:id="rId14"/>
    <p:sldId id="308" r:id="rId15"/>
    <p:sldId id="318" r:id="rId16"/>
    <p:sldId id="319" r:id="rId17"/>
    <p:sldId id="309" r:id="rId18"/>
  </p:sldIdLst>
  <p:sldSz cx="12192000" cy="6858000"/>
  <p:notesSz cx="6797675" cy="9928225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176D20-75EE-4388-AE0C-3E9A7295756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08379B09-21B2-4768-B686-827CAD08EC1F}">
      <dgm:prSet phldrT="[Text]"/>
      <dgm:spPr/>
      <dgm:t>
        <a:bodyPr/>
        <a:lstStyle/>
        <a:p>
          <a:r>
            <a:rPr lang="is-IS" dirty="0" smtClean="0"/>
            <a:t>Alþjóðlegar efnahagshorfur</a:t>
          </a:r>
          <a:endParaRPr lang="is-IS" dirty="0"/>
        </a:p>
      </dgm:t>
    </dgm:pt>
    <dgm:pt modelId="{053781E6-0CCB-424E-8797-47D0337CB0F4}" type="parTrans" cxnId="{C961B11A-D33C-43AB-B578-4DDB5C527559}">
      <dgm:prSet/>
      <dgm:spPr/>
      <dgm:t>
        <a:bodyPr/>
        <a:lstStyle/>
        <a:p>
          <a:endParaRPr lang="is-IS"/>
        </a:p>
      </dgm:t>
    </dgm:pt>
    <dgm:pt modelId="{EFAA05A9-EA94-4B95-B871-254B309AB36D}" type="sibTrans" cxnId="{C961B11A-D33C-43AB-B578-4DDB5C527559}">
      <dgm:prSet/>
      <dgm:spPr/>
      <dgm:t>
        <a:bodyPr/>
        <a:lstStyle/>
        <a:p>
          <a:endParaRPr lang="is-IS"/>
        </a:p>
      </dgm:t>
    </dgm:pt>
    <dgm:pt modelId="{0E6A7CF5-4755-45AF-83F3-A5D515BA4194}">
      <dgm:prSet phldrT="[Text]"/>
      <dgm:spPr/>
      <dgm:t>
        <a:bodyPr/>
        <a:lstStyle/>
        <a:p>
          <a:r>
            <a:rPr lang="is-IS" dirty="0" smtClean="0"/>
            <a:t>Gengisþróun</a:t>
          </a:r>
          <a:endParaRPr lang="is-IS" dirty="0"/>
        </a:p>
      </dgm:t>
    </dgm:pt>
    <dgm:pt modelId="{D36AA108-0E43-4A16-9995-323827702864}" type="parTrans" cxnId="{1BE30099-8AA2-4A30-9D50-8045F904600B}">
      <dgm:prSet/>
      <dgm:spPr/>
      <dgm:t>
        <a:bodyPr/>
        <a:lstStyle/>
        <a:p>
          <a:endParaRPr lang="is-IS"/>
        </a:p>
      </dgm:t>
    </dgm:pt>
    <dgm:pt modelId="{0422A345-F5A4-4FCC-B6BB-577BFBFE3E84}" type="sibTrans" cxnId="{1BE30099-8AA2-4A30-9D50-8045F904600B}">
      <dgm:prSet/>
      <dgm:spPr/>
      <dgm:t>
        <a:bodyPr/>
        <a:lstStyle/>
        <a:p>
          <a:endParaRPr lang="is-IS"/>
        </a:p>
      </dgm:t>
    </dgm:pt>
    <dgm:pt modelId="{39D0C3B3-A6D8-4C59-9E4F-8C031FF823E4}">
      <dgm:prSet phldrT="[Text]"/>
      <dgm:spPr/>
      <dgm:t>
        <a:bodyPr/>
        <a:lstStyle/>
        <a:p>
          <a:r>
            <a:rPr lang="is-IS" dirty="0" smtClean="0"/>
            <a:t>Áhrif uppgjörs slitabúa</a:t>
          </a:r>
          <a:endParaRPr lang="is-IS" dirty="0"/>
        </a:p>
      </dgm:t>
    </dgm:pt>
    <dgm:pt modelId="{9A70D8E9-1FF1-4F75-AB4D-D17039174F07}" type="parTrans" cxnId="{3DC8C6BB-61A9-4A6D-9EC8-71AA324F3F8B}">
      <dgm:prSet/>
      <dgm:spPr/>
      <dgm:t>
        <a:bodyPr/>
        <a:lstStyle/>
        <a:p>
          <a:endParaRPr lang="is-IS"/>
        </a:p>
      </dgm:t>
    </dgm:pt>
    <dgm:pt modelId="{3AD62E69-3100-456E-B8E8-9F1029A8517B}" type="sibTrans" cxnId="{3DC8C6BB-61A9-4A6D-9EC8-71AA324F3F8B}">
      <dgm:prSet/>
      <dgm:spPr/>
      <dgm:t>
        <a:bodyPr/>
        <a:lstStyle/>
        <a:p>
          <a:endParaRPr lang="is-IS"/>
        </a:p>
      </dgm:t>
    </dgm:pt>
    <dgm:pt modelId="{080F556D-190D-4A85-BEAE-8B4D26391C2A}">
      <dgm:prSet/>
      <dgm:spPr/>
      <dgm:t>
        <a:bodyPr/>
        <a:lstStyle/>
        <a:p>
          <a:r>
            <a:rPr lang="is-IS" dirty="0" smtClean="0"/>
            <a:t>Hægt hefur á bata og óvissa aukist á ný – áfram meiri hætta á ofspá en vanspá alþjóðlegs hagvaxtar</a:t>
          </a:r>
          <a:endParaRPr lang="is-IS" dirty="0"/>
        </a:p>
      </dgm:t>
    </dgm:pt>
    <dgm:pt modelId="{E70316E3-33CC-447D-9860-6F7A691992A0}" type="parTrans" cxnId="{E8FFF5D9-928B-4E58-82AC-4701842C34E7}">
      <dgm:prSet/>
      <dgm:spPr/>
      <dgm:t>
        <a:bodyPr/>
        <a:lstStyle/>
        <a:p>
          <a:endParaRPr lang="is-IS"/>
        </a:p>
      </dgm:t>
    </dgm:pt>
    <dgm:pt modelId="{BEA2D21C-DCAD-46F3-8078-E59490457D55}" type="sibTrans" cxnId="{E8FFF5D9-928B-4E58-82AC-4701842C34E7}">
      <dgm:prSet/>
      <dgm:spPr/>
      <dgm:t>
        <a:bodyPr/>
        <a:lstStyle/>
        <a:p>
          <a:endParaRPr lang="is-IS"/>
        </a:p>
      </dgm:t>
    </dgm:pt>
    <dgm:pt modelId="{D08B33AD-ABCB-491D-9721-785E233B7329}">
      <dgm:prSet/>
      <dgm:spPr/>
      <dgm:t>
        <a:bodyPr/>
        <a:lstStyle/>
        <a:p>
          <a:r>
            <a:rPr lang="is-IS" dirty="0" smtClean="0"/>
            <a:t>Gengið gæti lækkað vegna mikilla kostnaðarhækkana eða lakari viðskiptakjara</a:t>
          </a:r>
          <a:endParaRPr lang="is-IS" dirty="0"/>
        </a:p>
      </dgm:t>
    </dgm:pt>
    <dgm:pt modelId="{A9F0207C-BCAD-4DEE-99C6-15C80AF4B10A}" type="parTrans" cxnId="{8D60FCC5-D5D7-4E52-B070-98C4618A64C1}">
      <dgm:prSet/>
      <dgm:spPr/>
      <dgm:t>
        <a:bodyPr/>
        <a:lstStyle/>
        <a:p>
          <a:endParaRPr lang="is-IS"/>
        </a:p>
      </dgm:t>
    </dgm:pt>
    <dgm:pt modelId="{6DF38DD6-A9E8-4CA4-A748-7B8574CCC58C}" type="sibTrans" cxnId="{8D60FCC5-D5D7-4E52-B070-98C4618A64C1}">
      <dgm:prSet/>
      <dgm:spPr/>
      <dgm:t>
        <a:bodyPr/>
        <a:lstStyle/>
        <a:p>
          <a:endParaRPr lang="is-IS"/>
        </a:p>
      </dgm:t>
    </dgm:pt>
    <dgm:pt modelId="{A9A561E8-D559-4C8D-BC40-6238FB93403E}">
      <dgm:prSet/>
      <dgm:spPr/>
      <dgm:t>
        <a:bodyPr/>
        <a:lstStyle/>
        <a:p>
          <a:r>
            <a:rPr lang="is-IS" dirty="0" smtClean="0"/>
            <a:t>Gengið gæti hækkað ef fjármagnsinnflæði í leit að betri ávöxtun eykst enn frekar eða ef </a:t>
          </a:r>
          <a:r>
            <a:rPr lang="is-IS" smtClean="0"/>
            <a:t>viðskiptakjör batna</a:t>
          </a:r>
          <a:endParaRPr lang="is-IS" dirty="0"/>
        </a:p>
      </dgm:t>
    </dgm:pt>
    <dgm:pt modelId="{39644948-F2A8-4C8B-9809-3866391B8091}" type="parTrans" cxnId="{1A19D4E5-2E6A-48F3-9C39-4B9DA09C0003}">
      <dgm:prSet/>
      <dgm:spPr/>
      <dgm:t>
        <a:bodyPr/>
        <a:lstStyle/>
        <a:p>
          <a:endParaRPr lang="is-IS"/>
        </a:p>
      </dgm:t>
    </dgm:pt>
    <dgm:pt modelId="{42BC0B11-6D95-4058-BFCD-396D3F150533}" type="sibTrans" cxnId="{1A19D4E5-2E6A-48F3-9C39-4B9DA09C0003}">
      <dgm:prSet/>
      <dgm:spPr/>
      <dgm:t>
        <a:bodyPr/>
        <a:lstStyle/>
        <a:p>
          <a:endParaRPr lang="is-IS"/>
        </a:p>
      </dgm:t>
    </dgm:pt>
    <dgm:pt modelId="{15D3A305-4D9C-4152-9CF5-B8D4F35A5F9C}">
      <dgm:prSet/>
      <dgm:spPr/>
      <dgm:t>
        <a:bodyPr/>
        <a:lstStyle/>
        <a:p>
          <a:r>
            <a:rPr lang="is-IS" dirty="0" smtClean="0"/>
            <a:t>Þótt markmiðið sé að uppgjörið hafi ekki áhrif á laust fé eða aðhaldsstig gætu umbreytingar verið það miklar að ekki takist fyllilega að vinna á móti þeim og því gætu skammtímasveiflur í lausu fé og aðhaldsstigi aukist tímabundið</a:t>
          </a:r>
          <a:endParaRPr lang="is-IS" dirty="0"/>
        </a:p>
      </dgm:t>
    </dgm:pt>
    <dgm:pt modelId="{37636E0A-2E8B-4DA6-B862-D27D6BAF57F6}" type="parTrans" cxnId="{56F60472-6879-46F8-8F9B-21CCBB881E2A}">
      <dgm:prSet/>
      <dgm:spPr/>
      <dgm:t>
        <a:bodyPr/>
        <a:lstStyle/>
        <a:p>
          <a:endParaRPr lang="is-IS"/>
        </a:p>
      </dgm:t>
    </dgm:pt>
    <dgm:pt modelId="{4CE51B39-7D9E-4FC2-8084-438429B6AFF0}" type="sibTrans" cxnId="{56F60472-6879-46F8-8F9B-21CCBB881E2A}">
      <dgm:prSet/>
      <dgm:spPr/>
      <dgm:t>
        <a:bodyPr/>
        <a:lstStyle/>
        <a:p>
          <a:endParaRPr lang="is-IS"/>
        </a:p>
      </dgm:t>
    </dgm:pt>
    <dgm:pt modelId="{0A3CE0F4-D002-43C0-95CE-A147EFC9E858}" type="pres">
      <dgm:prSet presAssocID="{BE176D20-75EE-4388-AE0C-3E9A729575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s-IS"/>
        </a:p>
      </dgm:t>
    </dgm:pt>
    <dgm:pt modelId="{67CC0250-FFAF-4F91-B6F2-7F6200D19F09}" type="pres">
      <dgm:prSet presAssocID="{08379B09-21B2-4768-B686-827CAD08EC1F}" presName="parentLin" presStyleCnt="0"/>
      <dgm:spPr/>
    </dgm:pt>
    <dgm:pt modelId="{7F0DCB21-D561-41A7-892E-19E9E5544024}" type="pres">
      <dgm:prSet presAssocID="{08379B09-21B2-4768-B686-827CAD08EC1F}" presName="parentLeftMargin" presStyleLbl="node1" presStyleIdx="0" presStyleCnt="3"/>
      <dgm:spPr/>
      <dgm:t>
        <a:bodyPr/>
        <a:lstStyle/>
        <a:p>
          <a:endParaRPr lang="is-IS"/>
        </a:p>
      </dgm:t>
    </dgm:pt>
    <dgm:pt modelId="{E0D49624-366D-4228-857B-B5958ED2A8D3}" type="pres">
      <dgm:prSet presAssocID="{08379B09-21B2-4768-B686-827CAD08EC1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B34DEE1F-39D5-44CE-B8B7-6FDDB58C3542}" type="pres">
      <dgm:prSet presAssocID="{08379B09-21B2-4768-B686-827CAD08EC1F}" presName="negativeSpace" presStyleCnt="0"/>
      <dgm:spPr/>
    </dgm:pt>
    <dgm:pt modelId="{073D67CA-019B-4764-9C33-1696FA81AB57}" type="pres">
      <dgm:prSet presAssocID="{08379B09-21B2-4768-B686-827CAD08EC1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083F8992-89E1-455B-9FD2-8750740BD80E}" type="pres">
      <dgm:prSet presAssocID="{EFAA05A9-EA94-4B95-B871-254B309AB36D}" presName="spaceBetweenRectangles" presStyleCnt="0"/>
      <dgm:spPr/>
    </dgm:pt>
    <dgm:pt modelId="{BD78284C-EECE-4FFB-9196-694F76D33B0F}" type="pres">
      <dgm:prSet presAssocID="{0E6A7CF5-4755-45AF-83F3-A5D515BA4194}" presName="parentLin" presStyleCnt="0"/>
      <dgm:spPr/>
    </dgm:pt>
    <dgm:pt modelId="{EF36EA74-1A55-482A-B0BB-DE5620DFA04B}" type="pres">
      <dgm:prSet presAssocID="{0E6A7CF5-4755-45AF-83F3-A5D515BA4194}" presName="parentLeftMargin" presStyleLbl="node1" presStyleIdx="0" presStyleCnt="3"/>
      <dgm:spPr/>
      <dgm:t>
        <a:bodyPr/>
        <a:lstStyle/>
        <a:p>
          <a:endParaRPr lang="is-IS"/>
        </a:p>
      </dgm:t>
    </dgm:pt>
    <dgm:pt modelId="{F6B06D82-1EC7-4591-A52E-2BA1E116024A}" type="pres">
      <dgm:prSet presAssocID="{0E6A7CF5-4755-45AF-83F3-A5D515BA419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DF881470-39D3-4521-BD40-40ED23528F6D}" type="pres">
      <dgm:prSet presAssocID="{0E6A7CF5-4755-45AF-83F3-A5D515BA4194}" presName="negativeSpace" presStyleCnt="0"/>
      <dgm:spPr/>
    </dgm:pt>
    <dgm:pt modelId="{A1BDFB01-B03B-421F-9255-AF752DFD9A69}" type="pres">
      <dgm:prSet presAssocID="{0E6A7CF5-4755-45AF-83F3-A5D515BA419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5C737CDF-E603-4554-B92C-B088568402B7}" type="pres">
      <dgm:prSet presAssocID="{0422A345-F5A4-4FCC-B6BB-577BFBFE3E84}" presName="spaceBetweenRectangles" presStyleCnt="0"/>
      <dgm:spPr/>
    </dgm:pt>
    <dgm:pt modelId="{A35EDE05-3F2C-4CB1-A40C-62F035BAC63F}" type="pres">
      <dgm:prSet presAssocID="{39D0C3B3-A6D8-4C59-9E4F-8C031FF823E4}" presName="parentLin" presStyleCnt="0"/>
      <dgm:spPr/>
    </dgm:pt>
    <dgm:pt modelId="{72FCEA49-FE92-4BD7-B67E-E4BAC0DBDE5B}" type="pres">
      <dgm:prSet presAssocID="{39D0C3B3-A6D8-4C59-9E4F-8C031FF823E4}" presName="parentLeftMargin" presStyleLbl="node1" presStyleIdx="1" presStyleCnt="3"/>
      <dgm:spPr/>
      <dgm:t>
        <a:bodyPr/>
        <a:lstStyle/>
        <a:p>
          <a:endParaRPr lang="is-IS"/>
        </a:p>
      </dgm:t>
    </dgm:pt>
    <dgm:pt modelId="{B02B8FF6-53F1-40C2-8DCE-5E6FA44640B9}" type="pres">
      <dgm:prSet presAssocID="{39D0C3B3-A6D8-4C59-9E4F-8C031FF823E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888C2041-C5C4-4C82-B845-35886FB5860A}" type="pres">
      <dgm:prSet presAssocID="{39D0C3B3-A6D8-4C59-9E4F-8C031FF823E4}" presName="negativeSpace" presStyleCnt="0"/>
      <dgm:spPr/>
    </dgm:pt>
    <dgm:pt modelId="{307DEB18-3237-463B-9C40-4F43AE49D797}" type="pres">
      <dgm:prSet presAssocID="{39D0C3B3-A6D8-4C59-9E4F-8C031FF823E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04D1376B-984E-413B-8902-AD3D03093759}" type="presOf" srcId="{39D0C3B3-A6D8-4C59-9E4F-8C031FF823E4}" destId="{B02B8FF6-53F1-40C2-8DCE-5E6FA44640B9}" srcOrd="1" destOrd="0" presId="urn:microsoft.com/office/officeart/2005/8/layout/list1"/>
    <dgm:cxn modelId="{E8FFF5D9-928B-4E58-82AC-4701842C34E7}" srcId="{08379B09-21B2-4768-B686-827CAD08EC1F}" destId="{080F556D-190D-4A85-BEAE-8B4D26391C2A}" srcOrd="0" destOrd="0" parTransId="{E70316E3-33CC-447D-9860-6F7A691992A0}" sibTransId="{BEA2D21C-DCAD-46F3-8078-E59490457D55}"/>
    <dgm:cxn modelId="{8D60FCC5-D5D7-4E52-B070-98C4618A64C1}" srcId="{0E6A7CF5-4755-45AF-83F3-A5D515BA4194}" destId="{D08B33AD-ABCB-491D-9721-785E233B7329}" srcOrd="0" destOrd="0" parTransId="{A9F0207C-BCAD-4DEE-99C6-15C80AF4B10A}" sibTransId="{6DF38DD6-A9E8-4CA4-A748-7B8574CCC58C}"/>
    <dgm:cxn modelId="{FB2A6272-68C4-4C35-A2D3-6CA664023237}" type="presOf" srcId="{BE176D20-75EE-4388-AE0C-3E9A72957563}" destId="{0A3CE0F4-D002-43C0-95CE-A147EFC9E858}" srcOrd="0" destOrd="0" presId="urn:microsoft.com/office/officeart/2005/8/layout/list1"/>
    <dgm:cxn modelId="{C5287347-2084-42B6-BB73-B12353DCE73E}" type="presOf" srcId="{0E6A7CF5-4755-45AF-83F3-A5D515BA4194}" destId="{EF36EA74-1A55-482A-B0BB-DE5620DFA04B}" srcOrd="0" destOrd="0" presId="urn:microsoft.com/office/officeart/2005/8/layout/list1"/>
    <dgm:cxn modelId="{040458DA-6101-4DF8-BB9F-8AD0F2FC2815}" type="presOf" srcId="{D08B33AD-ABCB-491D-9721-785E233B7329}" destId="{A1BDFB01-B03B-421F-9255-AF752DFD9A69}" srcOrd="0" destOrd="0" presId="urn:microsoft.com/office/officeart/2005/8/layout/list1"/>
    <dgm:cxn modelId="{1BE30099-8AA2-4A30-9D50-8045F904600B}" srcId="{BE176D20-75EE-4388-AE0C-3E9A72957563}" destId="{0E6A7CF5-4755-45AF-83F3-A5D515BA4194}" srcOrd="1" destOrd="0" parTransId="{D36AA108-0E43-4A16-9995-323827702864}" sibTransId="{0422A345-F5A4-4FCC-B6BB-577BFBFE3E84}"/>
    <dgm:cxn modelId="{F24B88F2-0021-4661-ACE3-AD224D50A4F6}" type="presOf" srcId="{08379B09-21B2-4768-B686-827CAD08EC1F}" destId="{E0D49624-366D-4228-857B-B5958ED2A8D3}" srcOrd="1" destOrd="0" presId="urn:microsoft.com/office/officeart/2005/8/layout/list1"/>
    <dgm:cxn modelId="{1A26AF90-4E38-4BCF-9902-C301E81BF630}" type="presOf" srcId="{080F556D-190D-4A85-BEAE-8B4D26391C2A}" destId="{073D67CA-019B-4764-9C33-1696FA81AB57}" srcOrd="0" destOrd="0" presId="urn:microsoft.com/office/officeart/2005/8/layout/list1"/>
    <dgm:cxn modelId="{56F60472-6879-46F8-8F9B-21CCBB881E2A}" srcId="{39D0C3B3-A6D8-4C59-9E4F-8C031FF823E4}" destId="{15D3A305-4D9C-4152-9CF5-B8D4F35A5F9C}" srcOrd="0" destOrd="0" parTransId="{37636E0A-2E8B-4DA6-B862-D27D6BAF57F6}" sibTransId="{4CE51B39-7D9E-4FC2-8084-438429B6AFF0}"/>
    <dgm:cxn modelId="{3DC8C6BB-61A9-4A6D-9EC8-71AA324F3F8B}" srcId="{BE176D20-75EE-4388-AE0C-3E9A72957563}" destId="{39D0C3B3-A6D8-4C59-9E4F-8C031FF823E4}" srcOrd="2" destOrd="0" parTransId="{9A70D8E9-1FF1-4F75-AB4D-D17039174F07}" sibTransId="{3AD62E69-3100-456E-B8E8-9F1029A8517B}"/>
    <dgm:cxn modelId="{7CBC78EC-B4C6-448C-BE79-72C685BA13A6}" type="presOf" srcId="{A9A561E8-D559-4C8D-BC40-6238FB93403E}" destId="{A1BDFB01-B03B-421F-9255-AF752DFD9A69}" srcOrd="0" destOrd="1" presId="urn:microsoft.com/office/officeart/2005/8/layout/list1"/>
    <dgm:cxn modelId="{05E4B7AD-FE58-4FB8-A6FA-BEF82EF21170}" type="presOf" srcId="{39D0C3B3-A6D8-4C59-9E4F-8C031FF823E4}" destId="{72FCEA49-FE92-4BD7-B67E-E4BAC0DBDE5B}" srcOrd="0" destOrd="0" presId="urn:microsoft.com/office/officeart/2005/8/layout/list1"/>
    <dgm:cxn modelId="{D9E47328-A4B1-4646-89CA-6A855331A644}" type="presOf" srcId="{08379B09-21B2-4768-B686-827CAD08EC1F}" destId="{7F0DCB21-D561-41A7-892E-19E9E5544024}" srcOrd="0" destOrd="0" presId="urn:microsoft.com/office/officeart/2005/8/layout/list1"/>
    <dgm:cxn modelId="{1A19D4E5-2E6A-48F3-9C39-4B9DA09C0003}" srcId="{0E6A7CF5-4755-45AF-83F3-A5D515BA4194}" destId="{A9A561E8-D559-4C8D-BC40-6238FB93403E}" srcOrd="1" destOrd="0" parTransId="{39644948-F2A8-4C8B-9809-3866391B8091}" sibTransId="{42BC0B11-6D95-4058-BFCD-396D3F150533}"/>
    <dgm:cxn modelId="{0D44EBFB-708D-47B8-B692-126C4AEB3786}" type="presOf" srcId="{15D3A305-4D9C-4152-9CF5-B8D4F35A5F9C}" destId="{307DEB18-3237-463B-9C40-4F43AE49D797}" srcOrd="0" destOrd="0" presId="urn:microsoft.com/office/officeart/2005/8/layout/list1"/>
    <dgm:cxn modelId="{2AB0A2DF-BBFF-45F7-B190-29E2F10F0493}" type="presOf" srcId="{0E6A7CF5-4755-45AF-83F3-A5D515BA4194}" destId="{F6B06D82-1EC7-4591-A52E-2BA1E116024A}" srcOrd="1" destOrd="0" presId="urn:microsoft.com/office/officeart/2005/8/layout/list1"/>
    <dgm:cxn modelId="{C961B11A-D33C-43AB-B578-4DDB5C527559}" srcId="{BE176D20-75EE-4388-AE0C-3E9A72957563}" destId="{08379B09-21B2-4768-B686-827CAD08EC1F}" srcOrd="0" destOrd="0" parTransId="{053781E6-0CCB-424E-8797-47D0337CB0F4}" sibTransId="{EFAA05A9-EA94-4B95-B871-254B309AB36D}"/>
    <dgm:cxn modelId="{5DB5A9A7-D640-4280-9E62-C0525B7F8F3B}" type="presParOf" srcId="{0A3CE0F4-D002-43C0-95CE-A147EFC9E858}" destId="{67CC0250-FFAF-4F91-B6F2-7F6200D19F09}" srcOrd="0" destOrd="0" presId="urn:microsoft.com/office/officeart/2005/8/layout/list1"/>
    <dgm:cxn modelId="{BB58CE16-6B98-4C4D-8F2C-A8F6F63C2FFF}" type="presParOf" srcId="{67CC0250-FFAF-4F91-B6F2-7F6200D19F09}" destId="{7F0DCB21-D561-41A7-892E-19E9E5544024}" srcOrd="0" destOrd="0" presId="urn:microsoft.com/office/officeart/2005/8/layout/list1"/>
    <dgm:cxn modelId="{CC099719-3439-423D-959A-7EF74860F1C7}" type="presParOf" srcId="{67CC0250-FFAF-4F91-B6F2-7F6200D19F09}" destId="{E0D49624-366D-4228-857B-B5958ED2A8D3}" srcOrd="1" destOrd="0" presId="urn:microsoft.com/office/officeart/2005/8/layout/list1"/>
    <dgm:cxn modelId="{D71BF86A-8200-4E8A-96F9-09A96D61900A}" type="presParOf" srcId="{0A3CE0F4-D002-43C0-95CE-A147EFC9E858}" destId="{B34DEE1F-39D5-44CE-B8B7-6FDDB58C3542}" srcOrd="1" destOrd="0" presId="urn:microsoft.com/office/officeart/2005/8/layout/list1"/>
    <dgm:cxn modelId="{68DD3242-BCDD-4277-BAB7-CA1812B4A7D0}" type="presParOf" srcId="{0A3CE0F4-D002-43C0-95CE-A147EFC9E858}" destId="{073D67CA-019B-4764-9C33-1696FA81AB57}" srcOrd="2" destOrd="0" presId="urn:microsoft.com/office/officeart/2005/8/layout/list1"/>
    <dgm:cxn modelId="{F1960CBC-F915-4332-9A32-3B42A4EDE73A}" type="presParOf" srcId="{0A3CE0F4-D002-43C0-95CE-A147EFC9E858}" destId="{083F8992-89E1-455B-9FD2-8750740BD80E}" srcOrd="3" destOrd="0" presId="urn:microsoft.com/office/officeart/2005/8/layout/list1"/>
    <dgm:cxn modelId="{709F2AA0-3C11-4BB7-BD82-8D9695A33513}" type="presParOf" srcId="{0A3CE0F4-D002-43C0-95CE-A147EFC9E858}" destId="{BD78284C-EECE-4FFB-9196-694F76D33B0F}" srcOrd="4" destOrd="0" presId="urn:microsoft.com/office/officeart/2005/8/layout/list1"/>
    <dgm:cxn modelId="{1AF6749A-DF90-4D6E-AB00-330A29E12849}" type="presParOf" srcId="{BD78284C-EECE-4FFB-9196-694F76D33B0F}" destId="{EF36EA74-1A55-482A-B0BB-DE5620DFA04B}" srcOrd="0" destOrd="0" presId="urn:microsoft.com/office/officeart/2005/8/layout/list1"/>
    <dgm:cxn modelId="{927AF137-813C-4712-8FA6-4B3838138E33}" type="presParOf" srcId="{BD78284C-EECE-4FFB-9196-694F76D33B0F}" destId="{F6B06D82-1EC7-4591-A52E-2BA1E116024A}" srcOrd="1" destOrd="0" presId="urn:microsoft.com/office/officeart/2005/8/layout/list1"/>
    <dgm:cxn modelId="{D194AE8D-FCBE-409C-ABDF-665D1D7EBCD1}" type="presParOf" srcId="{0A3CE0F4-D002-43C0-95CE-A147EFC9E858}" destId="{DF881470-39D3-4521-BD40-40ED23528F6D}" srcOrd="5" destOrd="0" presId="urn:microsoft.com/office/officeart/2005/8/layout/list1"/>
    <dgm:cxn modelId="{E683251A-C60E-4783-8302-D7125EF0F597}" type="presParOf" srcId="{0A3CE0F4-D002-43C0-95CE-A147EFC9E858}" destId="{A1BDFB01-B03B-421F-9255-AF752DFD9A69}" srcOrd="6" destOrd="0" presId="urn:microsoft.com/office/officeart/2005/8/layout/list1"/>
    <dgm:cxn modelId="{E1241478-47F1-43AA-9872-81954EA1D3F8}" type="presParOf" srcId="{0A3CE0F4-D002-43C0-95CE-A147EFC9E858}" destId="{5C737CDF-E603-4554-B92C-B088568402B7}" srcOrd="7" destOrd="0" presId="urn:microsoft.com/office/officeart/2005/8/layout/list1"/>
    <dgm:cxn modelId="{7D7378F1-D5D7-48C8-BD1D-847FD26ADDC8}" type="presParOf" srcId="{0A3CE0F4-D002-43C0-95CE-A147EFC9E858}" destId="{A35EDE05-3F2C-4CB1-A40C-62F035BAC63F}" srcOrd="8" destOrd="0" presId="urn:microsoft.com/office/officeart/2005/8/layout/list1"/>
    <dgm:cxn modelId="{2589712F-9165-4A3F-A29A-440F1A336C51}" type="presParOf" srcId="{A35EDE05-3F2C-4CB1-A40C-62F035BAC63F}" destId="{72FCEA49-FE92-4BD7-B67E-E4BAC0DBDE5B}" srcOrd="0" destOrd="0" presId="urn:microsoft.com/office/officeart/2005/8/layout/list1"/>
    <dgm:cxn modelId="{C1371F7D-9E77-4091-89F4-2569DCFA1D54}" type="presParOf" srcId="{A35EDE05-3F2C-4CB1-A40C-62F035BAC63F}" destId="{B02B8FF6-53F1-40C2-8DCE-5E6FA44640B9}" srcOrd="1" destOrd="0" presId="urn:microsoft.com/office/officeart/2005/8/layout/list1"/>
    <dgm:cxn modelId="{F628BE3E-0250-49D9-953E-A392F3091C56}" type="presParOf" srcId="{0A3CE0F4-D002-43C0-95CE-A147EFC9E858}" destId="{888C2041-C5C4-4C82-B845-35886FB5860A}" srcOrd="9" destOrd="0" presId="urn:microsoft.com/office/officeart/2005/8/layout/list1"/>
    <dgm:cxn modelId="{DCE8903E-C860-4E89-B056-A0F1ECA16D76}" type="presParOf" srcId="{0A3CE0F4-D002-43C0-95CE-A147EFC9E858}" destId="{307DEB18-3237-463B-9C40-4F43AE49D79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176D20-75EE-4388-AE0C-3E9A7295756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BE3E9F5E-A3FB-4DC9-BA82-91846C8CE54E}">
      <dgm:prSet phldrT="[Text]"/>
      <dgm:spPr/>
      <dgm:t>
        <a:bodyPr/>
        <a:lstStyle/>
        <a:p>
          <a:r>
            <a:rPr lang="is-IS" dirty="0" smtClean="0"/>
            <a:t>Hnökrar í miðlunarferli peningastefnunnar</a:t>
          </a:r>
          <a:endParaRPr lang="is-IS" dirty="0"/>
        </a:p>
      </dgm:t>
    </dgm:pt>
    <dgm:pt modelId="{4A2EBD9D-C7E5-443D-ACFE-CA6491D63BB4}" type="parTrans" cxnId="{4D0E6C39-FBA6-4A15-A2F9-EB088D169169}">
      <dgm:prSet/>
      <dgm:spPr/>
      <dgm:t>
        <a:bodyPr/>
        <a:lstStyle/>
        <a:p>
          <a:endParaRPr lang="is-IS"/>
        </a:p>
      </dgm:t>
    </dgm:pt>
    <dgm:pt modelId="{8E3476E9-5B6B-4997-9833-504BF3267E88}" type="sibTrans" cxnId="{4D0E6C39-FBA6-4A15-A2F9-EB088D169169}">
      <dgm:prSet/>
      <dgm:spPr/>
      <dgm:t>
        <a:bodyPr/>
        <a:lstStyle/>
        <a:p>
          <a:endParaRPr lang="is-IS"/>
        </a:p>
      </dgm:t>
    </dgm:pt>
    <dgm:pt modelId="{163C92B8-26E7-4AF4-AADD-085561DB9D6D}">
      <dgm:prSet phldrT="[Text]"/>
      <dgm:spPr/>
      <dgm:t>
        <a:bodyPr/>
        <a:lstStyle/>
        <a:p>
          <a:r>
            <a:rPr lang="is-IS" dirty="0" smtClean="0"/>
            <a:t>Samspil stefnunnar í peninga- og ríkisfjármálum</a:t>
          </a:r>
          <a:endParaRPr lang="is-IS" dirty="0"/>
        </a:p>
      </dgm:t>
    </dgm:pt>
    <dgm:pt modelId="{F2DD5695-B743-4092-B629-AE370A306FAD}" type="parTrans" cxnId="{26C0246C-8715-45E6-9222-3A14796156F6}">
      <dgm:prSet/>
      <dgm:spPr/>
      <dgm:t>
        <a:bodyPr/>
        <a:lstStyle/>
        <a:p>
          <a:endParaRPr lang="is-IS"/>
        </a:p>
      </dgm:t>
    </dgm:pt>
    <dgm:pt modelId="{8354B991-B2F0-43FA-919B-782973DCB8E8}" type="sibTrans" cxnId="{26C0246C-8715-45E6-9222-3A14796156F6}">
      <dgm:prSet/>
      <dgm:spPr/>
      <dgm:t>
        <a:bodyPr/>
        <a:lstStyle/>
        <a:p>
          <a:endParaRPr lang="is-IS"/>
        </a:p>
      </dgm:t>
    </dgm:pt>
    <dgm:pt modelId="{8B3BF83F-9304-4FB7-AC10-B2F0B9B94338}">
      <dgm:prSet phldrT="[Text]"/>
      <dgm:spPr/>
      <dgm:t>
        <a:bodyPr/>
        <a:lstStyle/>
        <a:p>
          <a:r>
            <a:rPr lang="is-IS" dirty="0" smtClean="0"/>
            <a:t>Áhrif kjarasamninga á eftirspurn og verðbólgu</a:t>
          </a:r>
          <a:endParaRPr lang="is-IS" dirty="0"/>
        </a:p>
      </dgm:t>
    </dgm:pt>
    <dgm:pt modelId="{B6B43A35-0847-4871-AB35-7706541F525C}" type="sibTrans" cxnId="{763AEB5D-32AA-46BB-B731-4E80976EA62F}">
      <dgm:prSet/>
      <dgm:spPr/>
      <dgm:t>
        <a:bodyPr/>
        <a:lstStyle/>
        <a:p>
          <a:endParaRPr lang="is-IS"/>
        </a:p>
      </dgm:t>
    </dgm:pt>
    <dgm:pt modelId="{8500D13B-E520-4E3A-83CE-1E7D35F94FA4}" type="parTrans" cxnId="{763AEB5D-32AA-46BB-B731-4E80976EA62F}">
      <dgm:prSet/>
      <dgm:spPr/>
      <dgm:t>
        <a:bodyPr/>
        <a:lstStyle/>
        <a:p>
          <a:endParaRPr lang="is-IS"/>
        </a:p>
      </dgm:t>
    </dgm:pt>
    <dgm:pt modelId="{0095E273-49B9-45AB-BACF-D29D36F553DC}">
      <dgm:prSet/>
      <dgm:spPr/>
      <dgm:t>
        <a:bodyPr/>
        <a:lstStyle/>
        <a:p>
          <a:r>
            <a:rPr lang="is-IS" dirty="0" smtClean="0"/>
            <a:t>Fjárlagafrumvarp felur í sér töluverða slökun í ríkisfjármálum sem eykur hættu á neikvæðum áhrifum óheppilegrar hagstjórnarblöndu</a:t>
          </a:r>
          <a:endParaRPr lang="is-IS" dirty="0"/>
        </a:p>
      </dgm:t>
    </dgm:pt>
    <dgm:pt modelId="{2FE317EF-0B06-47EA-922B-29D7E296CEA0}" type="parTrans" cxnId="{12615018-725F-44FD-AE6C-2EE707C4C65D}">
      <dgm:prSet/>
      <dgm:spPr/>
      <dgm:t>
        <a:bodyPr/>
        <a:lstStyle/>
        <a:p>
          <a:endParaRPr lang="is-IS"/>
        </a:p>
      </dgm:t>
    </dgm:pt>
    <dgm:pt modelId="{A054D0D6-4B50-4AD2-93DE-3F8361F5150C}" type="sibTrans" cxnId="{12615018-725F-44FD-AE6C-2EE707C4C65D}">
      <dgm:prSet/>
      <dgm:spPr/>
      <dgm:t>
        <a:bodyPr/>
        <a:lstStyle/>
        <a:p>
          <a:endParaRPr lang="is-IS"/>
        </a:p>
      </dgm:t>
    </dgm:pt>
    <dgm:pt modelId="{62F86FA3-9968-4A1D-AF3F-61F825AB77AA}">
      <dgm:prSet/>
      <dgm:spPr/>
      <dgm:t>
        <a:bodyPr/>
        <a:lstStyle/>
        <a:p>
          <a:r>
            <a:rPr lang="is-IS" dirty="0" smtClean="0"/>
            <a:t>Langtímavextir hafa lækkað mikið og vaxtaferill flast út: færir miðlun peningastefnu frá vöxtum yfir í gengi og eykur óvissu um miðlun og gerir mögulega erfiðara að ná því aðhaldsstigi sem að er stefnt</a:t>
          </a:r>
          <a:endParaRPr lang="is-IS" dirty="0"/>
        </a:p>
      </dgm:t>
    </dgm:pt>
    <dgm:pt modelId="{5117A043-AC2F-4D48-908A-AA109B2B6A0F}" type="parTrans" cxnId="{3EC71197-8344-4A96-B0E0-7FC299D99BA0}">
      <dgm:prSet/>
      <dgm:spPr/>
      <dgm:t>
        <a:bodyPr/>
        <a:lstStyle/>
        <a:p>
          <a:endParaRPr lang="is-IS"/>
        </a:p>
      </dgm:t>
    </dgm:pt>
    <dgm:pt modelId="{27B6F062-66CC-4A1D-A54C-68493B40678A}" type="sibTrans" cxnId="{3EC71197-8344-4A96-B0E0-7FC299D99BA0}">
      <dgm:prSet/>
      <dgm:spPr/>
      <dgm:t>
        <a:bodyPr/>
        <a:lstStyle/>
        <a:p>
          <a:endParaRPr lang="is-IS"/>
        </a:p>
      </dgm:t>
    </dgm:pt>
    <dgm:pt modelId="{852A13A5-D1F2-4293-BD2C-F5912E5A6B5A}">
      <dgm:prSet/>
      <dgm:spPr/>
      <dgm:t>
        <a:bodyPr/>
        <a:lstStyle/>
        <a:p>
          <a:r>
            <a:rPr lang="is-IS" dirty="0" smtClean="0"/>
            <a:t>Kjarasamningar valda mikilli hækkun launahlutfalls sem er orðið svipað hátt 2018 og það varð hæst 2006-7: </a:t>
          </a:r>
          <a:r>
            <a:rPr lang="is-IS" smtClean="0"/>
            <a:t>áhrif samninga á </a:t>
          </a:r>
          <a:r>
            <a:rPr lang="is-IS" dirty="0" smtClean="0"/>
            <a:t>innlenda eftirspurn og verðbólgu gætu því verið vanmetin</a:t>
          </a:r>
          <a:endParaRPr lang="is-IS" dirty="0"/>
        </a:p>
      </dgm:t>
    </dgm:pt>
    <dgm:pt modelId="{639E01EB-D076-4C00-BF86-2CE8011A2298}" type="parTrans" cxnId="{46391472-F354-4B8F-88A6-AB7F208B406E}">
      <dgm:prSet/>
      <dgm:spPr/>
      <dgm:t>
        <a:bodyPr/>
        <a:lstStyle/>
        <a:p>
          <a:endParaRPr lang="is-IS"/>
        </a:p>
      </dgm:t>
    </dgm:pt>
    <dgm:pt modelId="{EE756721-FB71-4880-96DE-8BB6C59DB6E0}" type="sibTrans" cxnId="{46391472-F354-4B8F-88A6-AB7F208B406E}">
      <dgm:prSet/>
      <dgm:spPr/>
      <dgm:t>
        <a:bodyPr/>
        <a:lstStyle/>
        <a:p>
          <a:endParaRPr lang="is-IS"/>
        </a:p>
      </dgm:t>
    </dgm:pt>
    <dgm:pt modelId="{0A3CE0F4-D002-43C0-95CE-A147EFC9E858}" type="pres">
      <dgm:prSet presAssocID="{BE176D20-75EE-4388-AE0C-3E9A729575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s-IS"/>
        </a:p>
      </dgm:t>
    </dgm:pt>
    <dgm:pt modelId="{5D2D3930-767C-4E7D-B7A3-888A8CCD3B02}" type="pres">
      <dgm:prSet presAssocID="{BE3E9F5E-A3FB-4DC9-BA82-91846C8CE54E}" presName="parentLin" presStyleCnt="0"/>
      <dgm:spPr/>
    </dgm:pt>
    <dgm:pt modelId="{DDFBCE64-6E62-4CB4-9905-434B0CFC0E8D}" type="pres">
      <dgm:prSet presAssocID="{BE3E9F5E-A3FB-4DC9-BA82-91846C8CE54E}" presName="parentLeftMargin" presStyleLbl="node1" presStyleIdx="0" presStyleCnt="3"/>
      <dgm:spPr/>
      <dgm:t>
        <a:bodyPr/>
        <a:lstStyle/>
        <a:p>
          <a:endParaRPr lang="is-IS"/>
        </a:p>
      </dgm:t>
    </dgm:pt>
    <dgm:pt modelId="{08EB29BF-DD41-4D77-AB67-0A8913F479A0}" type="pres">
      <dgm:prSet presAssocID="{BE3E9F5E-A3FB-4DC9-BA82-91846C8CE54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EAFCF214-7C1F-4DA3-934E-FF97A5574CA3}" type="pres">
      <dgm:prSet presAssocID="{BE3E9F5E-A3FB-4DC9-BA82-91846C8CE54E}" presName="negativeSpace" presStyleCnt="0"/>
      <dgm:spPr/>
    </dgm:pt>
    <dgm:pt modelId="{237F209F-73A1-4469-805B-7E2CFCFA03EE}" type="pres">
      <dgm:prSet presAssocID="{BE3E9F5E-A3FB-4DC9-BA82-91846C8CE54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BC4B351B-C19D-4F58-9D44-C11206FAF786}" type="pres">
      <dgm:prSet presAssocID="{8E3476E9-5B6B-4997-9833-504BF3267E88}" presName="spaceBetweenRectangles" presStyleCnt="0"/>
      <dgm:spPr/>
    </dgm:pt>
    <dgm:pt modelId="{A5960D90-81BF-4EAF-891B-13D972FB1454}" type="pres">
      <dgm:prSet presAssocID="{163C92B8-26E7-4AF4-AADD-085561DB9D6D}" presName="parentLin" presStyleCnt="0"/>
      <dgm:spPr/>
    </dgm:pt>
    <dgm:pt modelId="{813DE6B2-6AAB-4561-9F47-FFBFA4AE39F3}" type="pres">
      <dgm:prSet presAssocID="{163C92B8-26E7-4AF4-AADD-085561DB9D6D}" presName="parentLeftMargin" presStyleLbl="node1" presStyleIdx="0" presStyleCnt="3"/>
      <dgm:spPr/>
      <dgm:t>
        <a:bodyPr/>
        <a:lstStyle/>
        <a:p>
          <a:endParaRPr lang="is-IS"/>
        </a:p>
      </dgm:t>
    </dgm:pt>
    <dgm:pt modelId="{F9CB4A63-534D-4DBC-AB9A-7BED27E7B4E7}" type="pres">
      <dgm:prSet presAssocID="{163C92B8-26E7-4AF4-AADD-085561DB9D6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DAFCE1DA-0EF7-454D-8A68-A1BE0238F09A}" type="pres">
      <dgm:prSet presAssocID="{163C92B8-26E7-4AF4-AADD-085561DB9D6D}" presName="negativeSpace" presStyleCnt="0"/>
      <dgm:spPr/>
    </dgm:pt>
    <dgm:pt modelId="{6222E5B7-52F1-4083-9CD4-C71E9DB92C44}" type="pres">
      <dgm:prSet presAssocID="{163C92B8-26E7-4AF4-AADD-085561DB9D6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F7830C40-281D-46D0-AC49-1DD4ABB307BA}" type="pres">
      <dgm:prSet presAssocID="{8354B991-B2F0-43FA-919B-782973DCB8E8}" presName="spaceBetweenRectangles" presStyleCnt="0"/>
      <dgm:spPr/>
    </dgm:pt>
    <dgm:pt modelId="{1EF2FA13-AE36-42CE-A5CA-A2CD5ACB06FD}" type="pres">
      <dgm:prSet presAssocID="{8B3BF83F-9304-4FB7-AC10-B2F0B9B94338}" presName="parentLin" presStyleCnt="0"/>
      <dgm:spPr/>
    </dgm:pt>
    <dgm:pt modelId="{1458270B-4F03-4BDC-923A-E75B4F4F44D8}" type="pres">
      <dgm:prSet presAssocID="{8B3BF83F-9304-4FB7-AC10-B2F0B9B94338}" presName="parentLeftMargin" presStyleLbl="node1" presStyleIdx="1" presStyleCnt="3"/>
      <dgm:spPr/>
      <dgm:t>
        <a:bodyPr/>
        <a:lstStyle/>
        <a:p>
          <a:endParaRPr lang="is-IS"/>
        </a:p>
      </dgm:t>
    </dgm:pt>
    <dgm:pt modelId="{3742FF42-B249-4A7D-A41F-E1A240C75A36}" type="pres">
      <dgm:prSet presAssocID="{8B3BF83F-9304-4FB7-AC10-B2F0B9B9433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133B98F4-6215-4ACF-B17B-9292BA64092F}" type="pres">
      <dgm:prSet presAssocID="{8B3BF83F-9304-4FB7-AC10-B2F0B9B94338}" presName="negativeSpace" presStyleCnt="0"/>
      <dgm:spPr/>
    </dgm:pt>
    <dgm:pt modelId="{4D4B3606-7137-47E4-9958-3EA11619B17B}" type="pres">
      <dgm:prSet presAssocID="{8B3BF83F-9304-4FB7-AC10-B2F0B9B9433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7C8FBDEF-7BB5-426F-ABC8-DF96C62052E5}" type="presOf" srcId="{BE3E9F5E-A3FB-4DC9-BA82-91846C8CE54E}" destId="{DDFBCE64-6E62-4CB4-9905-434B0CFC0E8D}" srcOrd="0" destOrd="0" presId="urn:microsoft.com/office/officeart/2005/8/layout/list1"/>
    <dgm:cxn modelId="{46391472-F354-4B8F-88A6-AB7F208B406E}" srcId="{8B3BF83F-9304-4FB7-AC10-B2F0B9B94338}" destId="{852A13A5-D1F2-4293-BD2C-F5912E5A6B5A}" srcOrd="0" destOrd="0" parTransId="{639E01EB-D076-4C00-BF86-2CE8011A2298}" sibTransId="{EE756721-FB71-4880-96DE-8BB6C59DB6E0}"/>
    <dgm:cxn modelId="{7DC64CE7-602A-4C55-86E7-3F294219FADE}" type="presOf" srcId="{BE176D20-75EE-4388-AE0C-3E9A72957563}" destId="{0A3CE0F4-D002-43C0-95CE-A147EFC9E858}" srcOrd="0" destOrd="0" presId="urn:microsoft.com/office/officeart/2005/8/layout/list1"/>
    <dgm:cxn modelId="{9711A6B8-5DDB-4880-85EC-38F0653BF3E8}" type="presOf" srcId="{8B3BF83F-9304-4FB7-AC10-B2F0B9B94338}" destId="{1458270B-4F03-4BDC-923A-E75B4F4F44D8}" srcOrd="0" destOrd="0" presId="urn:microsoft.com/office/officeart/2005/8/layout/list1"/>
    <dgm:cxn modelId="{84F520E9-3A9B-4B0C-A323-FF6C2509B51C}" type="presOf" srcId="{8B3BF83F-9304-4FB7-AC10-B2F0B9B94338}" destId="{3742FF42-B249-4A7D-A41F-E1A240C75A36}" srcOrd="1" destOrd="0" presId="urn:microsoft.com/office/officeart/2005/8/layout/list1"/>
    <dgm:cxn modelId="{4D0E6C39-FBA6-4A15-A2F9-EB088D169169}" srcId="{BE176D20-75EE-4388-AE0C-3E9A72957563}" destId="{BE3E9F5E-A3FB-4DC9-BA82-91846C8CE54E}" srcOrd="0" destOrd="0" parTransId="{4A2EBD9D-C7E5-443D-ACFE-CA6491D63BB4}" sibTransId="{8E3476E9-5B6B-4997-9833-504BF3267E88}"/>
    <dgm:cxn modelId="{DFEFD66C-AC96-4A75-97AC-13B5EE023801}" type="presOf" srcId="{BE3E9F5E-A3FB-4DC9-BA82-91846C8CE54E}" destId="{08EB29BF-DD41-4D77-AB67-0A8913F479A0}" srcOrd="1" destOrd="0" presId="urn:microsoft.com/office/officeart/2005/8/layout/list1"/>
    <dgm:cxn modelId="{3A1076DC-67B6-4172-837D-981323367895}" type="presOf" srcId="{852A13A5-D1F2-4293-BD2C-F5912E5A6B5A}" destId="{4D4B3606-7137-47E4-9958-3EA11619B17B}" srcOrd="0" destOrd="0" presId="urn:microsoft.com/office/officeart/2005/8/layout/list1"/>
    <dgm:cxn modelId="{0BFC98D9-39C4-404F-B766-971D0AD2E993}" type="presOf" srcId="{163C92B8-26E7-4AF4-AADD-085561DB9D6D}" destId="{813DE6B2-6AAB-4561-9F47-FFBFA4AE39F3}" srcOrd="0" destOrd="0" presId="urn:microsoft.com/office/officeart/2005/8/layout/list1"/>
    <dgm:cxn modelId="{12615018-725F-44FD-AE6C-2EE707C4C65D}" srcId="{163C92B8-26E7-4AF4-AADD-085561DB9D6D}" destId="{0095E273-49B9-45AB-BACF-D29D36F553DC}" srcOrd="0" destOrd="0" parTransId="{2FE317EF-0B06-47EA-922B-29D7E296CEA0}" sibTransId="{A054D0D6-4B50-4AD2-93DE-3F8361F5150C}"/>
    <dgm:cxn modelId="{26C0246C-8715-45E6-9222-3A14796156F6}" srcId="{BE176D20-75EE-4388-AE0C-3E9A72957563}" destId="{163C92B8-26E7-4AF4-AADD-085561DB9D6D}" srcOrd="1" destOrd="0" parTransId="{F2DD5695-B743-4092-B629-AE370A306FAD}" sibTransId="{8354B991-B2F0-43FA-919B-782973DCB8E8}"/>
    <dgm:cxn modelId="{D5D8B23E-9414-4405-8563-4C9EC035B668}" type="presOf" srcId="{0095E273-49B9-45AB-BACF-D29D36F553DC}" destId="{6222E5B7-52F1-4083-9CD4-C71E9DB92C44}" srcOrd="0" destOrd="0" presId="urn:microsoft.com/office/officeart/2005/8/layout/list1"/>
    <dgm:cxn modelId="{763AEB5D-32AA-46BB-B731-4E80976EA62F}" srcId="{BE176D20-75EE-4388-AE0C-3E9A72957563}" destId="{8B3BF83F-9304-4FB7-AC10-B2F0B9B94338}" srcOrd="2" destOrd="0" parTransId="{8500D13B-E520-4E3A-83CE-1E7D35F94FA4}" sibTransId="{B6B43A35-0847-4871-AB35-7706541F525C}"/>
    <dgm:cxn modelId="{3EC71197-8344-4A96-B0E0-7FC299D99BA0}" srcId="{BE3E9F5E-A3FB-4DC9-BA82-91846C8CE54E}" destId="{62F86FA3-9968-4A1D-AF3F-61F825AB77AA}" srcOrd="0" destOrd="0" parTransId="{5117A043-AC2F-4D48-908A-AA109B2B6A0F}" sibTransId="{27B6F062-66CC-4A1D-A54C-68493B40678A}"/>
    <dgm:cxn modelId="{3FC7D528-6CF5-43A6-82CC-03FFBD69B9A1}" type="presOf" srcId="{62F86FA3-9968-4A1D-AF3F-61F825AB77AA}" destId="{237F209F-73A1-4469-805B-7E2CFCFA03EE}" srcOrd="0" destOrd="0" presId="urn:microsoft.com/office/officeart/2005/8/layout/list1"/>
    <dgm:cxn modelId="{C6185032-A255-4729-95E7-FBE18C3EE41D}" type="presOf" srcId="{163C92B8-26E7-4AF4-AADD-085561DB9D6D}" destId="{F9CB4A63-534D-4DBC-AB9A-7BED27E7B4E7}" srcOrd="1" destOrd="0" presId="urn:microsoft.com/office/officeart/2005/8/layout/list1"/>
    <dgm:cxn modelId="{BA156DD8-B1FD-466D-8F9A-BD1DA0BB9C07}" type="presParOf" srcId="{0A3CE0F4-D002-43C0-95CE-A147EFC9E858}" destId="{5D2D3930-767C-4E7D-B7A3-888A8CCD3B02}" srcOrd="0" destOrd="0" presId="urn:microsoft.com/office/officeart/2005/8/layout/list1"/>
    <dgm:cxn modelId="{6A302A4D-7F1F-4BB9-BDD0-F7687E3E2CD8}" type="presParOf" srcId="{5D2D3930-767C-4E7D-B7A3-888A8CCD3B02}" destId="{DDFBCE64-6E62-4CB4-9905-434B0CFC0E8D}" srcOrd="0" destOrd="0" presId="urn:microsoft.com/office/officeart/2005/8/layout/list1"/>
    <dgm:cxn modelId="{CECFDFE0-4412-40E0-AF7B-4F7D6E74C501}" type="presParOf" srcId="{5D2D3930-767C-4E7D-B7A3-888A8CCD3B02}" destId="{08EB29BF-DD41-4D77-AB67-0A8913F479A0}" srcOrd="1" destOrd="0" presId="urn:microsoft.com/office/officeart/2005/8/layout/list1"/>
    <dgm:cxn modelId="{61978B96-3B91-4FDF-B703-8B6E5661B876}" type="presParOf" srcId="{0A3CE0F4-D002-43C0-95CE-A147EFC9E858}" destId="{EAFCF214-7C1F-4DA3-934E-FF97A5574CA3}" srcOrd="1" destOrd="0" presId="urn:microsoft.com/office/officeart/2005/8/layout/list1"/>
    <dgm:cxn modelId="{8C9A4C28-381B-46BE-9081-0751C40984F2}" type="presParOf" srcId="{0A3CE0F4-D002-43C0-95CE-A147EFC9E858}" destId="{237F209F-73A1-4469-805B-7E2CFCFA03EE}" srcOrd="2" destOrd="0" presId="urn:microsoft.com/office/officeart/2005/8/layout/list1"/>
    <dgm:cxn modelId="{DFA85CE9-5D56-499D-9B95-3DCD4EF34286}" type="presParOf" srcId="{0A3CE0F4-D002-43C0-95CE-A147EFC9E858}" destId="{BC4B351B-C19D-4F58-9D44-C11206FAF786}" srcOrd="3" destOrd="0" presId="urn:microsoft.com/office/officeart/2005/8/layout/list1"/>
    <dgm:cxn modelId="{097A7EE3-4F12-48F8-B992-BEAE33595262}" type="presParOf" srcId="{0A3CE0F4-D002-43C0-95CE-A147EFC9E858}" destId="{A5960D90-81BF-4EAF-891B-13D972FB1454}" srcOrd="4" destOrd="0" presId="urn:microsoft.com/office/officeart/2005/8/layout/list1"/>
    <dgm:cxn modelId="{38FB873F-AEEB-4019-B870-2FB80533255B}" type="presParOf" srcId="{A5960D90-81BF-4EAF-891B-13D972FB1454}" destId="{813DE6B2-6AAB-4561-9F47-FFBFA4AE39F3}" srcOrd="0" destOrd="0" presId="urn:microsoft.com/office/officeart/2005/8/layout/list1"/>
    <dgm:cxn modelId="{3550BEAA-8302-4B61-A422-B9AB034211EA}" type="presParOf" srcId="{A5960D90-81BF-4EAF-891B-13D972FB1454}" destId="{F9CB4A63-534D-4DBC-AB9A-7BED27E7B4E7}" srcOrd="1" destOrd="0" presId="urn:microsoft.com/office/officeart/2005/8/layout/list1"/>
    <dgm:cxn modelId="{A8E9970B-5E10-460B-B592-27E5015FF2C9}" type="presParOf" srcId="{0A3CE0F4-D002-43C0-95CE-A147EFC9E858}" destId="{DAFCE1DA-0EF7-454D-8A68-A1BE0238F09A}" srcOrd="5" destOrd="0" presId="urn:microsoft.com/office/officeart/2005/8/layout/list1"/>
    <dgm:cxn modelId="{5EA237E8-5E5F-4CFC-9B44-A399788C2D8D}" type="presParOf" srcId="{0A3CE0F4-D002-43C0-95CE-A147EFC9E858}" destId="{6222E5B7-52F1-4083-9CD4-C71E9DB92C44}" srcOrd="6" destOrd="0" presId="urn:microsoft.com/office/officeart/2005/8/layout/list1"/>
    <dgm:cxn modelId="{04DB1904-F298-4A40-8CFD-801A182359C4}" type="presParOf" srcId="{0A3CE0F4-D002-43C0-95CE-A147EFC9E858}" destId="{F7830C40-281D-46D0-AC49-1DD4ABB307BA}" srcOrd="7" destOrd="0" presId="urn:microsoft.com/office/officeart/2005/8/layout/list1"/>
    <dgm:cxn modelId="{C1925BCB-322A-46A1-A927-78FC0F445DC0}" type="presParOf" srcId="{0A3CE0F4-D002-43C0-95CE-A147EFC9E858}" destId="{1EF2FA13-AE36-42CE-A5CA-A2CD5ACB06FD}" srcOrd="8" destOrd="0" presId="urn:microsoft.com/office/officeart/2005/8/layout/list1"/>
    <dgm:cxn modelId="{656191BC-DB55-40E4-83A4-64BA8D40EEA8}" type="presParOf" srcId="{1EF2FA13-AE36-42CE-A5CA-A2CD5ACB06FD}" destId="{1458270B-4F03-4BDC-923A-E75B4F4F44D8}" srcOrd="0" destOrd="0" presId="urn:microsoft.com/office/officeart/2005/8/layout/list1"/>
    <dgm:cxn modelId="{68779177-A586-4837-8840-7D1ACE1F24D2}" type="presParOf" srcId="{1EF2FA13-AE36-42CE-A5CA-A2CD5ACB06FD}" destId="{3742FF42-B249-4A7D-A41F-E1A240C75A36}" srcOrd="1" destOrd="0" presId="urn:microsoft.com/office/officeart/2005/8/layout/list1"/>
    <dgm:cxn modelId="{C402FC12-8393-4B02-85CD-C07ED7C75D9F}" type="presParOf" srcId="{0A3CE0F4-D002-43C0-95CE-A147EFC9E858}" destId="{133B98F4-6215-4ACF-B17B-9292BA64092F}" srcOrd="9" destOrd="0" presId="urn:microsoft.com/office/officeart/2005/8/layout/list1"/>
    <dgm:cxn modelId="{09BAE654-739B-4B5C-A9CE-47672E2CF3DF}" type="presParOf" srcId="{0A3CE0F4-D002-43C0-95CE-A147EFC9E858}" destId="{4D4B3606-7137-47E4-9958-3EA11619B17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D67CA-019B-4764-9C33-1696FA81AB57}">
      <dsp:nvSpPr>
        <dsp:cNvPr id="0" name=""/>
        <dsp:cNvSpPr/>
      </dsp:nvSpPr>
      <dsp:spPr>
        <a:xfrm>
          <a:off x="0" y="431697"/>
          <a:ext cx="10749595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288" tIns="458216" rIns="83428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2200" kern="1200" dirty="0" smtClean="0"/>
            <a:t>Hægt hefur á bata og óvissa aukist á ný – áfram meiri hætta á ofspá en vanspá alþjóðlegs hagvaxtar</a:t>
          </a:r>
          <a:endParaRPr lang="is-IS" sz="2200" kern="1200" dirty="0"/>
        </a:p>
      </dsp:txBody>
      <dsp:txXfrm>
        <a:off x="0" y="431697"/>
        <a:ext cx="10749595" cy="1247400"/>
      </dsp:txXfrm>
    </dsp:sp>
    <dsp:sp modelId="{E0D49624-366D-4228-857B-B5958ED2A8D3}">
      <dsp:nvSpPr>
        <dsp:cNvPr id="0" name=""/>
        <dsp:cNvSpPr/>
      </dsp:nvSpPr>
      <dsp:spPr>
        <a:xfrm>
          <a:off x="537479" y="106977"/>
          <a:ext cx="7524716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16" tIns="0" rIns="28441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2200" kern="1200" dirty="0" smtClean="0"/>
            <a:t>Alþjóðlegar efnahagshorfur</a:t>
          </a:r>
          <a:endParaRPr lang="is-IS" sz="2200" kern="1200" dirty="0"/>
        </a:p>
      </dsp:txBody>
      <dsp:txXfrm>
        <a:off x="569182" y="138680"/>
        <a:ext cx="7461310" cy="586034"/>
      </dsp:txXfrm>
    </dsp:sp>
    <dsp:sp modelId="{A1BDFB01-B03B-421F-9255-AF752DFD9A69}">
      <dsp:nvSpPr>
        <dsp:cNvPr id="0" name=""/>
        <dsp:cNvSpPr/>
      </dsp:nvSpPr>
      <dsp:spPr>
        <a:xfrm>
          <a:off x="0" y="2122617"/>
          <a:ext cx="10749595" cy="159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288" tIns="458216" rIns="83428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2200" kern="1200" dirty="0" smtClean="0"/>
            <a:t>Gengið gæti lækkað vegna mikilla kostnaðarhækkana eða lakari viðskiptakjara</a:t>
          </a:r>
          <a:endParaRPr lang="is-I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2200" kern="1200" dirty="0" smtClean="0"/>
            <a:t>Gengið gæti hækkað ef fjármagnsinnflæði í leit að betri ávöxtun eykst enn frekar eða ef </a:t>
          </a:r>
          <a:r>
            <a:rPr lang="is-IS" sz="2200" kern="1200" smtClean="0"/>
            <a:t>viðskiptakjör batna</a:t>
          </a:r>
          <a:endParaRPr lang="is-IS" sz="2200" kern="1200" dirty="0"/>
        </a:p>
      </dsp:txBody>
      <dsp:txXfrm>
        <a:off x="0" y="2122617"/>
        <a:ext cx="10749595" cy="1593900"/>
      </dsp:txXfrm>
    </dsp:sp>
    <dsp:sp modelId="{F6B06D82-1EC7-4591-A52E-2BA1E116024A}">
      <dsp:nvSpPr>
        <dsp:cNvPr id="0" name=""/>
        <dsp:cNvSpPr/>
      </dsp:nvSpPr>
      <dsp:spPr>
        <a:xfrm>
          <a:off x="537479" y="1797897"/>
          <a:ext cx="7524716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16" tIns="0" rIns="28441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2200" kern="1200" dirty="0" smtClean="0"/>
            <a:t>Gengisþróun</a:t>
          </a:r>
          <a:endParaRPr lang="is-IS" sz="2200" kern="1200" dirty="0"/>
        </a:p>
      </dsp:txBody>
      <dsp:txXfrm>
        <a:off x="569182" y="1829600"/>
        <a:ext cx="7461310" cy="586034"/>
      </dsp:txXfrm>
    </dsp:sp>
    <dsp:sp modelId="{307DEB18-3237-463B-9C40-4F43AE49D797}">
      <dsp:nvSpPr>
        <dsp:cNvPr id="0" name=""/>
        <dsp:cNvSpPr/>
      </dsp:nvSpPr>
      <dsp:spPr>
        <a:xfrm>
          <a:off x="0" y="4160037"/>
          <a:ext cx="10749595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288" tIns="458216" rIns="83428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2200" kern="1200" dirty="0" smtClean="0"/>
            <a:t>Þótt markmiðið sé að uppgjörið hafi ekki áhrif á laust fé eða aðhaldsstig gætu umbreytingar verið það miklar að ekki takist fyllilega að vinna á móti þeim og því gætu skammtímasveiflur í lausu fé og aðhaldsstigi aukist tímabundið</a:t>
          </a:r>
          <a:endParaRPr lang="is-IS" sz="2200" kern="1200" dirty="0"/>
        </a:p>
      </dsp:txBody>
      <dsp:txXfrm>
        <a:off x="0" y="4160037"/>
        <a:ext cx="10749595" cy="1559250"/>
      </dsp:txXfrm>
    </dsp:sp>
    <dsp:sp modelId="{B02B8FF6-53F1-40C2-8DCE-5E6FA44640B9}">
      <dsp:nvSpPr>
        <dsp:cNvPr id="0" name=""/>
        <dsp:cNvSpPr/>
      </dsp:nvSpPr>
      <dsp:spPr>
        <a:xfrm>
          <a:off x="537479" y="3835317"/>
          <a:ext cx="7524716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16" tIns="0" rIns="28441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2200" kern="1200" dirty="0" smtClean="0"/>
            <a:t>Áhrif uppgjörs slitabúa</a:t>
          </a:r>
          <a:endParaRPr lang="is-IS" sz="2200" kern="1200" dirty="0"/>
        </a:p>
      </dsp:txBody>
      <dsp:txXfrm>
        <a:off x="569182" y="3867020"/>
        <a:ext cx="7461310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F209F-73A1-4469-805B-7E2CFCFA03EE}">
      <dsp:nvSpPr>
        <dsp:cNvPr id="0" name=""/>
        <dsp:cNvSpPr/>
      </dsp:nvSpPr>
      <dsp:spPr>
        <a:xfrm>
          <a:off x="0" y="449022"/>
          <a:ext cx="10749595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288" tIns="458216" rIns="83428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2200" kern="1200" dirty="0" smtClean="0"/>
            <a:t>Langtímavextir hafa lækkað mikið og vaxtaferill flast út: færir miðlun peningastefnu frá vöxtum yfir í gengi og eykur óvissu um miðlun og gerir mögulega erfiðara að ná því aðhaldsstigi sem að er stefnt</a:t>
          </a:r>
          <a:endParaRPr lang="is-IS" sz="2200" kern="1200" dirty="0"/>
        </a:p>
      </dsp:txBody>
      <dsp:txXfrm>
        <a:off x="0" y="449022"/>
        <a:ext cx="10749595" cy="1559250"/>
      </dsp:txXfrm>
    </dsp:sp>
    <dsp:sp modelId="{08EB29BF-DD41-4D77-AB67-0A8913F479A0}">
      <dsp:nvSpPr>
        <dsp:cNvPr id="0" name=""/>
        <dsp:cNvSpPr/>
      </dsp:nvSpPr>
      <dsp:spPr>
        <a:xfrm>
          <a:off x="537479" y="124302"/>
          <a:ext cx="7524716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16" tIns="0" rIns="28441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2200" kern="1200" dirty="0" smtClean="0"/>
            <a:t>Hnökrar í miðlunarferli peningastefnunnar</a:t>
          </a:r>
          <a:endParaRPr lang="is-IS" sz="2200" kern="1200" dirty="0"/>
        </a:p>
      </dsp:txBody>
      <dsp:txXfrm>
        <a:off x="569182" y="156005"/>
        <a:ext cx="7461310" cy="586034"/>
      </dsp:txXfrm>
    </dsp:sp>
    <dsp:sp modelId="{6222E5B7-52F1-4083-9CD4-C71E9DB92C44}">
      <dsp:nvSpPr>
        <dsp:cNvPr id="0" name=""/>
        <dsp:cNvSpPr/>
      </dsp:nvSpPr>
      <dsp:spPr>
        <a:xfrm>
          <a:off x="0" y="2451792"/>
          <a:ext cx="10749595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288" tIns="458216" rIns="83428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2200" kern="1200" dirty="0" smtClean="0"/>
            <a:t>Fjárlagafrumvarp felur í sér töluverða slökun í ríkisfjármálum sem eykur hættu á neikvæðum áhrifum óheppilegrar hagstjórnarblöndu</a:t>
          </a:r>
          <a:endParaRPr lang="is-IS" sz="2200" kern="1200" dirty="0"/>
        </a:p>
      </dsp:txBody>
      <dsp:txXfrm>
        <a:off x="0" y="2451792"/>
        <a:ext cx="10749595" cy="1247400"/>
      </dsp:txXfrm>
    </dsp:sp>
    <dsp:sp modelId="{F9CB4A63-534D-4DBC-AB9A-7BED27E7B4E7}">
      <dsp:nvSpPr>
        <dsp:cNvPr id="0" name=""/>
        <dsp:cNvSpPr/>
      </dsp:nvSpPr>
      <dsp:spPr>
        <a:xfrm>
          <a:off x="537479" y="2127072"/>
          <a:ext cx="7524716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16" tIns="0" rIns="28441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2200" kern="1200" dirty="0" smtClean="0"/>
            <a:t>Samspil stefnunnar í peninga- og ríkisfjármálum</a:t>
          </a:r>
          <a:endParaRPr lang="is-IS" sz="2200" kern="1200" dirty="0"/>
        </a:p>
      </dsp:txBody>
      <dsp:txXfrm>
        <a:off x="569182" y="2158775"/>
        <a:ext cx="7461310" cy="586034"/>
      </dsp:txXfrm>
    </dsp:sp>
    <dsp:sp modelId="{4D4B3606-7137-47E4-9958-3EA11619B17B}">
      <dsp:nvSpPr>
        <dsp:cNvPr id="0" name=""/>
        <dsp:cNvSpPr/>
      </dsp:nvSpPr>
      <dsp:spPr>
        <a:xfrm>
          <a:off x="0" y="4142712"/>
          <a:ext cx="10749595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288" tIns="458216" rIns="83428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2200" kern="1200" dirty="0" smtClean="0"/>
            <a:t>Kjarasamningar valda mikilli hækkun launahlutfalls sem er orðið svipað hátt 2018 og það varð hæst 2006-7: </a:t>
          </a:r>
          <a:r>
            <a:rPr lang="is-IS" sz="2200" kern="1200" smtClean="0"/>
            <a:t>áhrif samninga á </a:t>
          </a:r>
          <a:r>
            <a:rPr lang="is-IS" sz="2200" kern="1200" dirty="0" smtClean="0"/>
            <a:t>innlenda eftirspurn og verðbólgu gætu því verið vanmetin</a:t>
          </a:r>
          <a:endParaRPr lang="is-IS" sz="2200" kern="1200" dirty="0"/>
        </a:p>
      </dsp:txBody>
      <dsp:txXfrm>
        <a:off x="0" y="4142712"/>
        <a:ext cx="10749595" cy="1559250"/>
      </dsp:txXfrm>
    </dsp:sp>
    <dsp:sp modelId="{3742FF42-B249-4A7D-A41F-E1A240C75A36}">
      <dsp:nvSpPr>
        <dsp:cNvPr id="0" name=""/>
        <dsp:cNvSpPr/>
      </dsp:nvSpPr>
      <dsp:spPr>
        <a:xfrm>
          <a:off x="537479" y="3817992"/>
          <a:ext cx="7524716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16" tIns="0" rIns="28441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2200" kern="1200" dirty="0" smtClean="0"/>
            <a:t>Áhrif kjarasamninga á eftirspurn og verðbólgu</a:t>
          </a:r>
          <a:endParaRPr lang="is-IS" sz="2200" kern="1200" dirty="0"/>
        </a:p>
      </dsp:txBody>
      <dsp:txXfrm>
        <a:off x="569182" y="3849695"/>
        <a:ext cx="7461310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B7B94-6EA1-4603-94CD-70E142430566}" type="datetimeFigureOut">
              <a:rPr lang="is-IS" smtClean="0"/>
              <a:t>4.11.2015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102BC-8B68-410E-A798-9C2BAFED690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56305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5A569-9AD1-4A99-8572-1534B9533DBA}" type="datetimeFigureOut">
              <a:rPr lang="is-IS" smtClean="0"/>
              <a:t>4.11.2015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0E5A0-1207-4D61-86AB-A3376ACAD1F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86747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1985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247230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D7B5-8538-458A-85CE-7F8AF5A29D1F}" type="datetimeFigureOut">
              <a:rPr lang="is-IS" smtClean="0"/>
              <a:t>4.11.2015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34B-671C-46AA-BE7B-E72A4E228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278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D7B5-8538-458A-85CE-7F8AF5A29D1F}" type="datetimeFigureOut">
              <a:rPr lang="is-IS" smtClean="0"/>
              <a:t>4.11.2015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34B-671C-46AA-BE7B-E72A4E228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8916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104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306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D7B5-8538-458A-85CE-7F8AF5A29D1F}" type="datetimeFigureOut">
              <a:rPr lang="is-IS" smtClean="0"/>
              <a:t>4.11.2015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34B-671C-46AA-BE7B-E72A4E228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2013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D7B5-8538-458A-85CE-7F8AF5A29D1F}" type="datetimeFigureOut">
              <a:rPr lang="is-IS" smtClean="0"/>
              <a:t>4.11.2015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34B-671C-46AA-BE7B-E72A4E228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2111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D7B5-8538-458A-85CE-7F8AF5A29D1F}" type="datetimeFigureOut">
              <a:rPr lang="is-IS" smtClean="0"/>
              <a:t>4.11.2015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34B-671C-46AA-BE7B-E72A4E228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825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D7B5-8538-458A-85CE-7F8AF5A29D1F}" type="datetimeFigureOut">
              <a:rPr lang="is-IS" smtClean="0"/>
              <a:t>4.11.2015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34B-671C-46AA-BE7B-E72A4E228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0081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D7B5-8538-458A-85CE-7F8AF5A29D1F}" type="datetimeFigureOut">
              <a:rPr lang="is-IS" smtClean="0"/>
              <a:t>4.11.2015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34B-671C-46AA-BE7B-E72A4E228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7841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D7B5-8538-458A-85CE-7F8AF5A29D1F}" type="datetimeFigureOut">
              <a:rPr lang="is-IS" smtClean="0"/>
              <a:t>4.11.2015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34B-671C-46AA-BE7B-E72A4E228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948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DD7B5-8538-458A-85CE-7F8AF5A29D1F}" type="datetimeFigureOut">
              <a:rPr lang="is-IS" smtClean="0"/>
              <a:t>4.11.2015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4634B-671C-46AA-BE7B-E72A4E228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1850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Vaxtaákvörðun</a:t>
            </a:r>
            <a:br>
              <a:rPr lang="is-IS" dirty="0" smtClean="0"/>
            </a:br>
            <a:r>
              <a:rPr lang="is-IS" sz="4000" dirty="0" smtClean="0"/>
              <a:t>4. nóvember 2015</a:t>
            </a:r>
            <a:endParaRPr lang="is-I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39"/>
            <a:ext cx="10275522" cy="1714429"/>
          </a:xfrm>
        </p:spPr>
        <p:txBody>
          <a:bodyPr>
            <a:normAutofit/>
          </a:bodyPr>
          <a:lstStyle/>
          <a:p>
            <a:r>
              <a:rPr lang="is-IS" sz="4000" dirty="0" smtClean="0"/>
              <a:t>Stefnuyfirlýsing peningastefnunefndar</a:t>
            </a:r>
            <a:endParaRPr lang="is-IS" sz="4000" dirty="0"/>
          </a:p>
        </p:txBody>
      </p:sp>
    </p:spTree>
    <p:extLst>
      <p:ext uri="{BB962C8B-B14F-4D97-AF65-F5344CB8AC3E}">
        <p14:creationId xmlns:p14="http://schemas.microsoft.com/office/powerpoint/2010/main" val="42144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Innlendur verðbólguþrýstingur fer vaxandi …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>
                <a:solidFill>
                  <a:schemeClr val="bg1"/>
                </a:solidFill>
              </a:rPr>
              <a:t>Megindrifkraftar verðbólgunnar hafa verið innlendir en á móti vegur lítil </a:t>
            </a:r>
            <a:r>
              <a:rPr lang="is-IS" sz="1600" dirty="0" smtClean="0">
                <a:solidFill>
                  <a:schemeClr val="bg1"/>
                </a:solidFill>
              </a:rPr>
              <a:t>innflutt verðbólga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Innlendur verðbólguþrýstingur virðist að aukast: meðaltal </a:t>
            </a:r>
            <a:r>
              <a:rPr lang="is-IS" sz="1600" dirty="0" smtClean="0">
                <a:solidFill>
                  <a:schemeClr val="bg1"/>
                </a:solidFill>
              </a:rPr>
              <a:t>mælikvarða </a:t>
            </a:r>
            <a:r>
              <a:rPr lang="is-IS" sz="1600" dirty="0" smtClean="0">
                <a:solidFill>
                  <a:schemeClr val="bg1"/>
                </a:solidFill>
              </a:rPr>
              <a:t>hefur hækkað </a:t>
            </a:r>
            <a:r>
              <a:rPr lang="is-IS" sz="1600" dirty="0" smtClean="0">
                <a:solidFill>
                  <a:schemeClr val="bg1"/>
                </a:solidFill>
              </a:rPr>
              <a:t>nokkuð frá </a:t>
            </a:r>
            <a:r>
              <a:rPr lang="is-IS" sz="1600" dirty="0" smtClean="0">
                <a:solidFill>
                  <a:schemeClr val="bg1"/>
                </a:solidFill>
              </a:rPr>
              <a:t>fyrra ári …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… og tíðni hækkana undirflokka VNV </a:t>
            </a:r>
            <a:r>
              <a:rPr lang="is-IS" sz="1600" dirty="0" smtClean="0">
                <a:solidFill>
                  <a:schemeClr val="bg1"/>
                </a:solidFill>
              </a:rPr>
              <a:t>í ár </a:t>
            </a:r>
            <a:r>
              <a:rPr lang="is-IS" sz="1600" dirty="0" smtClean="0">
                <a:solidFill>
                  <a:schemeClr val="bg1"/>
                </a:solidFill>
              </a:rPr>
              <a:t>er svipuð og að meðaltali </a:t>
            </a:r>
            <a:r>
              <a:rPr lang="is-IS" sz="1600" dirty="0" smtClean="0">
                <a:solidFill>
                  <a:schemeClr val="bg1"/>
                </a:solidFill>
              </a:rPr>
              <a:t>2013 </a:t>
            </a:r>
            <a:r>
              <a:rPr lang="is-IS" sz="1600" dirty="0" smtClean="0">
                <a:solidFill>
                  <a:schemeClr val="bg1"/>
                </a:solidFill>
              </a:rPr>
              <a:t>þegar verðbólga var </a:t>
            </a:r>
            <a:r>
              <a:rPr lang="is-IS" sz="1600" dirty="0" smtClean="0">
                <a:solidFill>
                  <a:schemeClr val="bg1"/>
                </a:solidFill>
              </a:rPr>
              <a:t>tv</a:t>
            </a:r>
            <a:r>
              <a:rPr lang="is-IS" sz="1600" dirty="0" smtClean="0">
                <a:solidFill>
                  <a:schemeClr val="bg1"/>
                </a:solidFill>
              </a:rPr>
              <a:t>öfalt meiri en nú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02" y="1934682"/>
            <a:ext cx="3169360" cy="479425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97" y="1934682"/>
            <a:ext cx="3652114" cy="4794250"/>
          </a:xfr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19" y="1860034"/>
            <a:ext cx="3905799" cy="49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4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… í kjölfar mikilla launahækkana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9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Meginskýring vaxandi innlends verðbólguþrýstings er að finna í mikilli og vaxandi launaverðbólgu</a:t>
            </a:r>
          </a:p>
          <a:p>
            <a:pPr marL="180000" indent="-180000">
              <a:lnSpc>
                <a:spcPct val="9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Gert er ráð fyrir svipaðri þróun launakostnaðar á framleidda einingu og í PM3: launakostnaður hækkar um 9% í ár og um 8% 2016 og að meðaltali um 6,7% á ári á spátíma: langt umfram það sem samræmist 2,5% verðbólgu til lengri tíma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0" y="1854000"/>
            <a:ext cx="6319663" cy="4968000"/>
          </a:xfrm>
        </p:spPr>
      </p:pic>
    </p:spTree>
    <p:extLst>
      <p:ext uri="{BB962C8B-B14F-4D97-AF65-F5344CB8AC3E}">
        <p14:creationId xmlns:p14="http://schemas.microsoft.com/office/powerpoint/2010/main" val="397172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Misvísandi vísbendingar um verðbólguvæntingar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90000"/>
              </a:lnSpc>
              <a:spcBef>
                <a:spcPts val="384"/>
              </a:spcBef>
            </a:pPr>
            <a:r>
              <a:rPr lang="is-IS" sz="1600" dirty="0" smtClean="0">
                <a:solidFill>
                  <a:schemeClr val="bg1"/>
                </a:solidFill>
              </a:rPr>
              <a:t>Verðbólguálagið hefur lækkað mikið frá því í sumar: 5-10 ára álagið náði hámarki í um 5% en er nú um 2¾% …</a:t>
            </a:r>
          </a:p>
          <a:p>
            <a:pPr marL="180000" indent="-180000">
              <a:lnSpc>
                <a:spcPct val="90000"/>
              </a:lnSpc>
              <a:spcBef>
                <a:spcPts val="384"/>
              </a:spcBef>
            </a:pPr>
            <a:r>
              <a:rPr lang="is-IS" sz="1600" dirty="0" smtClean="0">
                <a:solidFill>
                  <a:schemeClr val="bg1"/>
                </a:solidFill>
              </a:rPr>
              <a:t>… endurspeglar mögulega að einhverju leyti meiri bjartsýni um verðbólguhorfur en þó að stærstu leyti áhrif innflæðis erlendra fjárfesta á lengri enda </a:t>
            </a:r>
            <a:r>
              <a:rPr lang="is-IS" sz="1600" dirty="0" err="1" smtClean="0">
                <a:solidFill>
                  <a:schemeClr val="bg1"/>
                </a:solidFill>
              </a:rPr>
              <a:t>óverðtryggða</a:t>
            </a:r>
            <a:r>
              <a:rPr lang="is-IS" sz="1600" dirty="0" smtClean="0">
                <a:solidFill>
                  <a:schemeClr val="bg1"/>
                </a:solidFill>
              </a:rPr>
              <a:t> skuldabréfamarkaðarins sem hefur þrýst niður </a:t>
            </a:r>
            <a:r>
              <a:rPr lang="is-IS" sz="1600" dirty="0" err="1" smtClean="0">
                <a:solidFill>
                  <a:schemeClr val="bg1"/>
                </a:solidFill>
              </a:rPr>
              <a:t>líftímaálagi</a:t>
            </a:r>
            <a:r>
              <a:rPr lang="is-IS" sz="1600" dirty="0" smtClean="0">
                <a:solidFill>
                  <a:schemeClr val="bg1"/>
                </a:solidFill>
              </a:rPr>
              <a:t> bréfanna …</a:t>
            </a:r>
          </a:p>
          <a:p>
            <a:pPr marL="180000" indent="-180000">
              <a:lnSpc>
                <a:spcPct val="90000"/>
              </a:lnSpc>
              <a:spcBef>
                <a:spcPts val="384"/>
              </a:spcBef>
            </a:pPr>
            <a:r>
              <a:rPr lang="is-IS" sz="1600" dirty="0" smtClean="0">
                <a:solidFill>
                  <a:schemeClr val="bg1"/>
                </a:solidFill>
              </a:rPr>
              <a:t>… í samræmi við kannanir sem benda ekki til mikilla lækkunar á verðbólguvæntingum undanfarið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616" y="1825625"/>
            <a:ext cx="3702249" cy="4968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20" y="1825625"/>
            <a:ext cx="3836124" cy="4968000"/>
          </a:xfrm>
        </p:spPr>
      </p:pic>
    </p:spTree>
    <p:extLst>
      <p:ext uri="{BB962C8B-B14F-4D97-AF65-F5344CB8AC3E}">
        <p14:creationId xmlns:p14="http://schemas.microsoft.com/office/powerpoint/2010/main" val="41198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Verðbólguhorfur batna til skemmri tíma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Verðbólga 2% á Q3 – minni en í PM3 sem skýrist af hærra gengi krónunnar og meiri lækkun hrávöru- og olíuverðs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Horfur til skemmri tíma batna verulega: verður </a:t>
            </a:r>
            <a:r>
              <a:rPr lang="is-IS" sz="1600" dirty="0" smtClean="0">
                <a:solidFill>
                  <a:schemeClr val="bg1"/>
                </a:solidFill>
              </a:rPr>
              <a:t>2,3% </a:t>
            </a:r>
            <a:r>
              <a:rPr lang="is-IS" sz="1600" dirty="0" smtClean="0">
                <a:solidFill>
                  <a:schemeClr val="bg1"/>
                </a:solidFill>
              </a:rPr>
              <a:t>á Q4 og um 1½</a:t>
            </a:r>
            <a:r>
              <a:rPr lang="is-IS" sz="1600" dirty="0" err="1" smtClean="0">
                <a:solidFill>
                  <a:schemeClr val="bg1"/>
                </a:solidFill>
              </a:rPr>
              <a:t>pr</a:t>
            </a:r>
            <a:r>
              <a:rPr lang="is-IS" sz="1600" dirty="0" smtClean="0">
                <a:solidFill>
                  <a:schemeClr val="bg1"/>
                </a:solidFill>
              </a:rPr>
              <a:t> minni en spáð var í PM3 fram á mitt næsta ár: skýrist af betri upphafsstöðu, hærra gengi krónu og lægra hrávöru- og olíuverði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Þegar þessi áhrif taka að fjara út birtast áhrif aukins innlends verðbólguþrýstings smám saman: verðbólguhorfur lengra fram á við eru því nánast óbreyttar frá PM3 spánni: verðbólga fer í um 4% seint á næsta ári og helst þar fram á seinni hluta spátímans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03" y="1854000"/>
            <a:ext cx="5723352" cy="4968000"/>
          </a:xfrm>
        </p:spPr>
      </p:pic>
    </p:spTree>
    <p:extLst>
      <p:ext uri="{BB962C8B-B14F-4D97-AF65-F5344CB8AC3E}">
        <p14:creationId xmlns:p14="http://schemas.microsoft.com/office/powerpoint/2010/main" val="18353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973498" cy="1512663"/>
          </a:xfrm>
        </p:spPr>
        <p:txBody>
          <a:bodyPr/>
          <a:lstStyle/>
          <a:p>
            <a:r>
              <a:rPr lang="is-IS" dirty="0" smtClean="0"/>
              <a:t>Fráviksdæmi: áhrif meiri fjárfestingar og framleiðnivaxtar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9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Fráviksdæmi 1: ráðist er í byggingu fjórða kísilversins sem er álíka stórt og hin þrjú til samans: fjárfestingarumsvif aukast og hagvöxtur er um ¼-½</a:t>
            </a:r>
            <a:r>
              <a:rPr lang="is-IS" sz="1600" dirty="0" err="1" smtClean="0">
                <a:solidFill>
                  <a:schemeClr val="bg1"/>
                </a:solidFill>
              </a:rPr>
              <a:t>pr</a:t>
            </a:r>
            <a:r>
              <a:rPr lang="is-IS" sz="1600" dirty="0" smtClean="0">
                <a:solidFill>
                  <a:schemeClr val="bg1"/>
                </a:solidFill>
              </a:rPr>
              <a:t> meiri á ári en í grunnspá, verðbólga áþekk en vextir um ¼</a:t>
            </a:r>
            <a:r>
              <a:rPr lang="is-IS" sz="1600" dirty="0" err="1" smtClean="0">
                <a:solidFill>
                  <a:schemeClr val="bg1"/>
                </a:solidFill>
              </a:rPr>
              <a:t>pr</a:t>
            </a:r>
            <a:r>
              <a:rPr lang="is-IS" sz="1600" dirty="0" smtClean="0">
                <a:solidFill>
                  <a:schemeClr val="bg1"/>
                </a:solidFill>
              </a:rPr>
              <a:t> hærri</a:t>
            </a:r>
          </a:p>
          <a:p>
            <a:pPr marL="180000" indent="-180000">
              <a:lnSpc>
                <a:spcPct val="9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Fráviksdæmi 2: framleiðnivöxtur fer í sögulegt meðaltal (um tvöfalt meiri en í grunnspá): hagvöxtur orðin um ¾</a:t>
            </a:r>
            <a:r>
              <a:rPr lang="is-IS" sz="1600" dirty="0" err="1" smtClean="0">
                <a:solidFill>
                  <a:schemeClr val="bg1"/>
                </a:solidFill>
              </a:rPr>
              <a:t>pr</a:t>
            </a:r>
            <a:r>
              <a:rPr lang="is-IS" sz="1600" dirty="0" smtClean="0">
                <a:solidFill>
                  <a:schemeClr val="bg1"/>
                </a:solidFill>
              </a:rPr>
              <a:t> meiri 2018 en verðbólga minni og vextir orðnir um 1pr lægri 2018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31" y="1862948"/>
            <a:ext cx="6463501" cy="4968000"/>
          </a:xfrm>
        </p:spPr>
      </p:pic>
    </p:spTree>
    <p:extLst>
      <p:ext uri="{BB962C8B-B14F-4D97-AF65-F5344CB8AC3E}">
        <p14:creationId xmlns:p14="http://schemas.microsoft.com/office/powerpoint/2010/main" val="360922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1" y="178026"/>
            <a:ext cx="10061771" cy="598810"/>
          </a:xfrm>
        </p:spPr>
        <p:txBody>
          <a:bodyPr/>
          <a:lstStyle/>
          <a:p>
            <a:r>
              <a:rPr lang="is-IS" dirty="0" smtClean="0"/>
              <a:t>Aðrir helstu óvissuþættir grunnspárinnar</a:t>
            </a:r>
            <a:endParaRPr lang="is-I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795070"/>
              </p:ext>
            </p:extLst>
          </p:nvPr>
        </p:nvGraphicFramePr>
        <p:xfrm>
          <a:off x="838199" y="971044"/>
          <a:ext cx="10749595" cy="5826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98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1" y="178026"/>
            <a:ext cx="10061771" cy="598810"/>
          </a:xfrm>
        </p:spPr>
        <p:txBody>
          <a:bodyPr/>
          <a:lstStyle/>
          <a:p>
            <a:r>
              <a:rPr lang="is-IS" dirty="0" smtClean="0"/>
              <a:t>Aðrir helstu óvissuþættir grunnspárinnar </a:t>
            </a:r>
            <a:r>
              <a:rPr lang="is-IS" smtClean="0"/>
              <a:t>(frh.)</a:t>
            </a:r>
            <a:endParaRPr lang="is-I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081382"/>
              </p:ext>
            </p:extLst>
          </p:nvPr>
        </p:nvGraphicFramePr>
        <p:xfrm>
          <a:off x="838199" y="971044"/>
          <a:ext cx="10749595" cy="5826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87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Aukin óvissa og hætta á að verðbólga sé vanmetin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9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Mögulegar ástæður vanmats: launahækkunum velt í meira mæli út í verðlag, áhrif á einkaneyslu og húsnæðisverð reynast meiri, áhrif á verðbólguvæntingar verða meiri, gengið verður lægra, meiri slaki í ríkisfjármálum, meiri umsvif í orkufrekum iðnaði eða áfram brestir í </a:t>
            </a:r>
            <a:r>
              <a:rPr lang="is-IS" sz="1600" dirty="0" smtClean="0">
                <a:solidFill>
                  <a:schemeClr val="bg1"/>
                </a:solidFill>
              </a:rPr>
              <a:t>miðlunarferli peningastefnunnar</a:t>
            </a:r>
            <a:endParaRPr lang="is-IS" sz="1600" dirty="0" smtClean="0">
              <a:solidFill>
                <a:schemeClr val="bg1"/>
              </a:solidFill>
            </a:endParaRPr>
          </a:p>
          <a:p>
            <a:pPr marL="180000" indent="-180000">
              <a:lnSpc>
                <a:spcPct val="9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Mögulegar ástæður ofmats: lakari alþjóðaumsvif, lægra hrávöru- og olíuverð, hærra gengi, meiri hagræðingaviðbrögð fyrirtækja eða hraðari framleiðnivöxtur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10" y="1854000"/>
            <a:ext cx="7916274" cy="4968000"/>
          </a:xfrm>
        </p:spPr>
      </p:pic>
    </p:spTree>
    <p:extLst>
      <p:ext uri="{BB962C8B-B14F-4D97-AF65-F5344CB8AC3E}">
        <p14:creationId xmlns:p14="http://schemas.microsoft.com/office/powerpoint/2010/main" val="300603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smtClean="0">
                <a:solidFill>
                  <a:schemeClr val="bg1"/>
                </a:solidFill>
              </a:rPr>
              <a:t>Peningamál 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2015/4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Vaxandi hætta á ofhitnun þjóðarbúskaparins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0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Raungengið hækkar mikið og hægir á útflutningsvexti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Gengi krónunnar um 4% hærra nú en í ágúst … og horfur á að raungengið hækki um liðlega 4% í ár (og enn meiri, eða u.þ.b. 10% </a:t>
            </a:r>
            <a:r>
              <a:rPr lang="is-IS" sz="1600" dirty="0" err="1" smtClean="0">
                <a:solidFill>
                  <a:schemeClr val="bg1"/>
                </a:solidFill>
              </a:rPr>
              <a:t>m.v</a:t>
            </a:r>
            <a:r>
              <a:rPr lang="is-IS" sz="1600" dirty="0" smtClean="0">
                <a:solidFill>
                  <a:schemeClr val="bg1"/>
                </a:solidFill>
              </a:rPr>
              <a:t>. hlutfallslegan launakostnað) …  og horfur á áframhaldandi hækkun: verður 3% yfir 30 ára meðaltali árið 2018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Útflutningsvöxtur kröftugur í ár – þökk sé miklum vexti þjónustuútflutnings – en horfur á að hægi á vexti með hærra raungengi og hægari vexti innflutnings helstu viðskiptalanda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Einnig gert ráð fyrir að það hægi á viðskiptakjarabata á H2 en horfur heilt á litið svipaðar og í PM3 … en óvissa hefur aukist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476" y="1825625"/>
            <a:ext cx="4434608" cy="4968000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53" y="1825625"/>
            <a:ext cx="4395005" cy="4968000"/>
          </a:xfrm>
        </p:spPr>
      </p:pic>
    </p:spTree>
    <p:extLst>
      <p:ext uri="{BB962C8B-B14F-4D97-AF65-F5344CB8AC3E}">
        <p14:creationId xmlns:p14="http://schemas.microsoft.com/office/powerpoint/2010/main" val="356818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Kröftugur hagvöxtur á fyrri hluta ársins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9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Hagvöxtur mældist 5,2% á fyrri hluta ársins og þjóðarútgjöld jukust um 7,3% … meiri hagvöxtur en spáð hafði verið í PM3 (3,1%) en mjög svipaður og gert var ráð fyrir í PM2 (4,8%)</a:t>
            </a:r>
          </a:p>
          <a:p>
            <a:pPr marL="180000" indent="-180000">
              <a:lnSpc>
                <a:spcPct val="9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Breyting frá fyrri </a:t>
            </a:r>
            <a:r>
              <a:rPr lang="is-IS" sz="1600" dirty="0" smtClean="0">
                <a:solidFill>
                  <a:schemeClr val="bg1"/>
                </a:solidFill>
              </a:rPr>
              <a:t>spá </a:t>
            </a:r>
            <a:r>
              <a:rPr lang="is-IS" sz="1600" dirty="0" smtClean="0">
                <a:solidFill>
                  <a:schemeClr val="bg1"/>
                </a:solidFill>
              </a:rPr>
              <a:t>skýrist fyrst og fremst af mikilli endurskoðun Hagstofu á Q1: í PM2 var spáð 4,6% hagvexti á Q1 en fyrsta mat Hagstofunnar var 2,9% sem PM3 byggði á – nú er Hagstofan búin að endurskoða þessa tölu í 4,8% (nánast eins og í PM2)</a:t>
            </a:r>
          </a:p>
          <a:p>
            <a:pPr marL="180000" indent="-180000">
              <a:lnSpc>
                <a:spcPct val="9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Meiri hagvöxtur en spáð var skýrist fyrst og fremst af kröftugri útflutningi en á móti vegur hægari vöxtur samneyslu og fjárfestingar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72200" y="1909604"/>
          <a:ext cx="5181601" cy="4839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06"/>
                <a:gridCol w="874165"/>
                <a:gridCol w="874165"/>
                <a:gridCol w="874165"/>
              </a:tblGrid>
              <a:tr h="542236">
                <a:tc gridSpan="4">
                  <a:txBody>
                    <a:bodyPr/>
                    <a:lstStyle/>
                    <a:p>
                      <a:pPr algn="ctr"/>
                      <a:r>
                        <a:rPr lang="is-IS" sz="2400" b="0" dirty="0" smtClean="0">
                          <a:solidFill>
                            <a:schemeClr val="tx1"/>
                          </a:solidFill>
                        </a:rPr>
                        <a:t>Hagvöxtur</a:t>
                      </a:r>
                      <a:r>
                        <a:rPr lang="is-IS" sz="2400" b="0" baseline="0" dirty="0" smtClean="0">
                          <a:solidFill>
                            <a:schemeClr val="tx1"/>
                          </a:solidFill>
                        </a:rPr>
                        <a:t> og framlag undirliða</a:t>
                      </a:r>
                      <a:endParaRPr lang="is-I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is-I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is-I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is-IS" sz="1800" dirty="0"/>
                    </a:p>
                  </a:txBody>
                  <a:tcPr/>
                </a:tc>
              </a:tr>
              <a:tr h="637709">
                <a:tc>
                  <a:txBody>
                    <a:bodyPr/>
                    <a:lstStyle/>
                    <a:p>
                      <a:endParaRPr lang="is-I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800" dirty="0" smtClean="0">
                          <a:solidFill>
                            <a:schemeClr val="bg1"/>
                          </a:solidFill>
                        </a:rPr>
                        <a:t>PM 2015/2</a:t>
                      </a:r>
                      <a:endParaRPr lang="is-I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800" dirty="0" smtClean="0">
                          <a:solidFill>
                            <a:schemeClr val="bg1"/>
                          </a:solidFill>
                        </a:rPr>
                        <a:t>PM 2015/3</a:t>
                      </a:r>
                      <a:endParaRPr lang="is-I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800" dirty="0" err="1" smtClean="0">
                          <a:solidFill>
                            <a:schemeClr val="bg1"/>
                          </a:solidFill>
                        </a:rPr>
                        <a:t>Hag-stofa</a:t>
                      </a:r>
                      <a:endParaRPr lang="is-I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64405">
                <a:tc>
                  <a:txBody>
                    <a:bodyPr/>
                    <a:lstStyle/>
                    <a:p>
                      <a:r>
                        <a:rPr lang="is-IS" sz="1800" dirty="0" smtClean="0"/>
                        <a:t>Einkaneysla</a:t>
                      </a:r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800" dirty="0" smtClean="0"/>
                        <a:t>2,3</a:t>
                      </a:r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800" dirty="0" smtClean="0"/>
                        <a:t>2,2</a:t>
                      </a:r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800" dirty="0" smtClean="0"/>
                        <a:t>2,3</a:t>
                      </a:r>
                      <a:endParaRPr lang="is-IS" sz="1800" dirty="0"/>
                    </a:p>
                  </a:txBody>
                  <a:tcPr/>
                </a:tc>
              </a:tr>
              <a:tr h="364405">
                <a:tc>
                  <a:txBody>
                    <a:bodyPr/>
                    <a:lstStyle/>
                    <a:p>
                      <a:r>
                        <a:rPr lang="is-IS" sz="1800" dirty="0" smtClean="0"/>
                        <a:t>Samneysla</a:t>
                      </a:r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800" dirty="0" smtClean="0"/>
                        <a:t>0,8</a:t>
                      </a:r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800" dirty="0" smtClean="0"/>
                        <a:t>0,4</a:t>
                      </a:r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800" dirty="0" smtClean="0"/>
                        <a:t>0,2</a:t>
                      </a:r>
                      <a:endParaRPr lang="is-IS" sz="1800" dirty="0"/>
                    </a:p>
                  </a:txBody>
                  <a:tcPr/>
                </a:tc>
              </a:tr>
              <a:tr h="364405">
                <a:tc>
                  <a:txBody>
                    <a:bodyPr/>
                    <a:lstStyle/>
                    <a:p>
                      <a:r>
                        <a:rPr lang="is-IS" sz="1800" dirty="0" smtClean="0"/>
                        <a:t>Fjárfesting</a:t>
                      </a:r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800" dirty="0" smtClean="0"/>
                        <a:t>5,1</a:t>
                      </a:r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800" dirty="0" smtClean="0"/>
                        <a:t>3,8</a:t>
                      </a:r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800" dirty="0" smtClean="0"/>
                        <a:t>3,3</a:t>
                      </a:r>
                      <a:endParaRPr lang="is-IS" sz="1800" dirty="0"/>
                    </a:p>
                  </a:txBody>
                  <a:tcPr/>
                </a:tc>
              </a:tr>
              <a:tr h="364405">
                <a:tc>
                  <a:txBody>
                    <a:bodyPr/>
                    <a:lstStyle/>
                    <a:p>
                      <a:r>
                        <a:rPr lang="is-IS" sz="1800" dirty="0" smtClean="0"/>
                        <a:t>Birgðabreytingar</a:t>
                      </a:r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800" dirty="0" smtClean="0"/>
                        <a:t>0,0</a:t>
                      </a:r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800" dirty="0" smtClean="0"/>
                        <a:t>1,1</a:t>
                      </a:r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800" dirty="0" smtClean="0"/>
                        <a:t>0,9</a:t>
                      </a:r>
                      <a:endParaRPr lang="is-IS" sz="1800" dirty="0"/>
                    </a:p>
                  </a:txBody>
                  <a:tcPr/>
                </a:tc>
              </a:tr>
              <a:tr h="364405">
                <a:tc>
                  <a:txBody>
                    <a:bodyPr/>
                    <a:lstStyle/>
                    <a:p>
                      <a:r>
                        <a:rPr lang="is-IS" sz="1800" baseline="0" dirty="0" smtClean="0"/>
                        <a:t>   Fjárfesting og </a:t>
                      </a:r>
                      <a:r>
                        <a:rPr lang="is-IS" sz="1800" baseline="0" dirty="0" err="1" smtClean="0"/>
                        <a:t>birgðabr</a:t>
                      </a:r>
                      <a:r>
                        <a:rPr lang="is-IS" sz="1800" baseline="0" dirty="0" smtClean="0"/>
                        <a:t>.</a:t>
                      </a:r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800" dirty="0" smtClean="0"/>
                        <a:t>5,1</a:t>
                      </a:r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800" dirty="0" smtClean="0"/>
                        <a:t>4,9</a:t>
                      </a:r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800" dirty="0" smtClean="0"/>
                        <a:t>4,2</a:t>
                      </a:r>
                      <a:endParaRPr lang="is-IS" sz="1800" dirty="0"/>
                    </a:p>
                  </a:txBody>
                  <a:tcPr/>
                </a:tc>
              </a:tr>
              <a:tr h="364405">
                <a:tc>
                  <a:txBody>
                    <a:bodyPr/>
                    <a:lstStyle/>
                    <a:p>
                      <a:r>
                        <a:rPr lang="is-IS" sz="1800" dirty="0" smtClean="0"/>
                        <a:t>Þjóðarútgjöld</a:t>
                      </a:r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800" dirty="0" smtClean="0"/>
                        <a:t>8,2</a:t>
                      </a:r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800" dirty="0" smtClean="0"/>
                        <a:t>7,3</a:t>
                      </a:r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800" dirty="0" smtClean="0"/>
                        <a:t>6,8</a:t>
                      </a:r>
                      <a:endParaRPr lang="is-IS" sz="1800" dirty="0"/>
                    </a:p>
                  </a:txBody>
                  <a:tcPr/>
                </a:tc>
              </a:tr>
              <a:tr h="364405">
                <a:tc>
                  <a:txBody>
                    <a:bodyPr/>
                    <a:lstStyle/>
                    <a:p>
                      <a:r>
                        <a:rPr lang="is-IS" sz="1800" dirty="0" smtClean="0"/>
                        <a:t>Útflutningur</a:t>
                      </a:r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800" dirty="0" smtClean="0"/>
                        <a:t>3,7</a:t>
                      </a:r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800" dirty="0" smtClean="0"/>
                        <a:t>2,8</a:t>
                      </a:r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800" dirty="0" smtClean="0"/>
                        <a:t>4,9</a:t>
                      </a:r>
                      <a:endParaRPr lang="is-IS" sz="1800" dirty="0"/>
                    </a:p>
                  </a:txBody>
                  <a:tcPr/>
                </a:tc>
              </a:tr>
              <a:tr h="364405">
                <a:tc>
                  <a:txBody>
                    <a:bodyPr/>
                    <a:lstStyle/>
                    <a:p>
                      <a:r>
                        <a:rPr lang="is-IS" sz="1800" dirty="0" smtClean="0"/>
                        <a:t>Innflutningur</a:t>
                      </a:r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800" dirty="0" smtClean="0"/>
                        <a:t>-7,2</a:t>
                      </a:r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800" dirty="0" smtClean="0"/>
                        <a:t>-7,2</a:t>
                      </a:r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800" dirty="0" smtClean="0"/>
                        <a:t>-6,5</a:t>
                      </a:r>
                      <a:endParaRPr lang="is-IS" sz="1800" dirty="0"/>
                    </a:p>
                  </a:txBody>
                  <a:tcPr/>
                </a:tc>
              </a:tr>
              <a:tr h="364405">
                <a:tc>
                  <a:txBody>
                    <a:bodyPr/>
                    <a:lstStyle/>
                    <a:p>
                      <a:r>
                        <a:rPr lang="is-IS" sz="1800" dirty="0" smtClean="0"/>
                        <a:t>Utanríkisviðskipti</a:t>
                      </a:r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800" dirty="0" smtClean="0"/>
                        <a:t>-3,5</a:t>
                      </a:r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800" dirty="0" smtClean="0"/>
                        <a:t>-4,4</a:t>
                      </a:r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800" dirty="0" smtClean="0"/>
                        <a:t>-1,6</a:t>
                      </a:r>
                      <a:endParaRPr lang="is-IS" sz="1800" dirty="0"/>
                    </a:p>
                  </a:txBody>
                  <a:tcPr/>
                </a:tc>
              </a:tr>
              <a:tr h="364405">
                <a:tc>
                  <a:txBody>
                    <a:bodyPr/>
                    <a:lstStyle/>
                    <a:p>
                      <a:r>
                        <a:rPr lang="is-IS" sz="1800" dirty="0" smtClean="0"/>
                        <a:t>VLF</a:t>
                      </a:r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800" dirty="0" smtClean="0"/>
                        <a:t>4,8</a:t>
                      </a:r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800" dirty="0" smtClean="0"/>
                        <a:t>3,1</a:t>
                      </a:r>
                      <a:endParaRPr lang="is-I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800" dirty="0" smtClean="0"/>
                        <a:t>5,2</a:t>
                      </a:r>
                      <a:endParaRPr lang="is-I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75" y="1825625"/>
            <a:ext cx="4354122" cy="4968000"/>
          </a:xfrm>
        </p:spPr>
      </p:pic>
    </p:spTree>
    <p:extLst>
      <p:ext uri="{BB962C8B-B14F-4D97-AF65-F5344CB8AC3E}">
        <p14:creationId xmlns:p14="http://schemas.microsoft.com/office/powerpoint/2010/main" val="142835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450188" cy="1512663"/>
          </a:xfrm>
        </p:spPr>
        <p:txBody>
          <a:bodyPr/>
          <a:lstStyle/>
          <a:p>
            <a:r>
              <a:rPr lang="is-IS" dirty="0" smtClean="0"/>
              <a:t>Horfur á miklum hagvexti í ár en síðan hægir á vextinum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Mikill kraftur í innlendri eftirspurn á fyrri hluta ársins og 5,6% hagvöxtur á Q2 (sá mesti á einum fjórðungi frá ársbyrjun 2008): endurspeglar að hluta tímabundna þætti og því verður hagvöxtur á árinu ekki eins mikill – en verður þó 4,6% (um ½</a:t>
            </a:r>
            <a:r>
              <a:rPr lang="is-IS" sz="1600" dirty="0" err="1" smtClean="0">
                <a:solidFill>
                  <a:schemeClr val="bg1"/>
                </a:solidFill>
              </a:rPr>
              <a:t>pr</a:t>
            </a:r>
            <a:r>
              <a:rPr lang="is-IS" sz="1600" dirty="0" smtClean="0">
                <a:solidFill>
                  <a:schemeClr val="bg1"/>
                </a:solidFill>
              </a:rPr>
              <a:t> meiri en í PM3)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Eftir því sem áhrif tímabundinna þátta (kröftugs þjónustuútflutnings, mikilla launahækkana og eftirspurnarhvetjandi aðgerða stjórnvalda) minnka, hægir á hagvexti: spáð 3,2% vexti 2016, 2,9% 2017 og 2,6% 2018 (heldur meiri vöxtur en í PM3)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062" y="1825625"/>
            <a:ext cx="4053644" cy="49680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733" y="1825625"/>
            <a:ext cx="4236702" cy="4968000"/>
          </a:xfrm>
        </p:spPr>
      </p:pic>
    </p:spTree>
    <p:extLst>
      <p:ext uri="{BB962C8B-B14F-4D97-AF65-F5344CB8AC3E}">
        <p14:creationId xmlns:p14="http://schemas.microsoft.com/office/powerpoint/2010/main" val="22241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Framleiðni hefur nánast staðið í stað sl. fimm ár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9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Efnahagsbatinn frá 2010 hefur að verulegu leyti endurspeglast í mikilli fjölgun starfa en framleiðni hefur nánast staðið í stað – ólíkt fyrri bataskeiðum en í takt við þróunina í öðrum iðnríkjum</a:t>
            </a:r>
          </a:p>
          <a:p>
            <a:pPr marL="180000" indent="-180000">
              <a:lnSpc>
                <a:spcPct val="9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Framleiðnivöxtur tók aðeins við sér á H1: mældist 1,1% – sem þó er vel undir meðalframleiðnivexti sl. 30 ára</a:t>
            </a:r>
          </a:p>
          <a:p>
            <a:pPr marL="180000" indent="-180000">
              <a:lnSpc>
                <a:spcPct val="9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Áfram gert ráð fyrir hægum framleiðnivexti: verður um 1% á ári að meðaltali á spátímanum 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0" y="1854000"/>
            <a:ext cx="5433403" cy="4968000"/>
          </a:xfrm>
        </p:spPr>
      </p:pic>
    </p:spTree>
    <p:extLst>
      <p:ext uri="{BB962C8B-B14F-4D97-AF65-F5344CB8AC3E}">
        <p14:creationId xmlns:p14="http://schemas.microsoft.com/office/powerpoint/2010/main" val="360358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781962" cy="1512663"/>
          </a:xfrm>
        </p:spPr>
        <p:txBody>
          <a:bodyPr/>
          <a:lstStyle/>
          <a:p>
            <a:r>
              <a:rPr lang="is-IS" dirty="0" smtClean="0"/>
              <a:t>Áframhaldandi fjölgun starfa og minnkandi atvinnuleysi …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90000"/>
              </a:lnSpc>
            </a:pPr>
            <a:r>
              <a:rPr lang="is-IS" sz="1600" dirty="0">
                <a:solidFill>
                  <a:schemeClr val="bg1"/>
                </a:solidFill>
              </a:rPr>
              <a:t>Heildarvinnustundum fjölgaði um 2,4% á Q3 (1,9% í PM3) </a:t>
            </a:r>
            <a:r>
              <a:rPr lang="is-IS" sz="1600" dirty="0" smtClean="0">
                <a:solidFill>
                  <a:schemeClr val="bg1"/>
                </a:solidFill>
              </a:rPr>
              <a:t>og atvinnuþátttaka nálgast </a:t>
            </a:r>
            <a:r>
              <a:rPr lang="is-IS" sz="1600" dirty="0">
                <a:solidFill>
                  <a:schemeClr val="bg1"/>
                </a:solidFill>
              </a:rPr>
              <a:t>það sem hún var mest </a:t>
            </a:r>
            <a:r>
              <a:rPr lang="is-IS" sz="1600" dirty="0" smtClean="0">
                <a:solidFill>
                  <a:schemeClr val="bg1"/>
                </a:solidFill>
              </a:rPr>
              <a:t>2007 …</a:t>
            </a:r>
            <a:endParaRPr lang="is-IS" sz="1600" dirty="0">
              <a:solidFill>
                <a:schemeClr val="bg1"/>
              </a:solidFill>
            </a:endParaRPr>
          </a:p>
          <a:p>
            <a:pPr marL="180000" indent="-180000">
              <a:lnSpc>
                <a:spcPct val="9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… veldur því </a:t>
            </a:r>
            <a:r>
              <a:rPr lang="is-IS" sz="1600" dirty="0">
                <a:solidFill>
                  <a:schemeClr val="bg1"/>
                </a:solidFill>
              </a:rPr>
              <a:t>að atvinnuleysi minnkar hægar á þessu ári en sem nemur fjölgun starfa: árstíðarleiðrétt atvinnuleysi var 4% á Q3 og minnkar um 0,2pr frá Q2 og 0,6pr frá fyrra </a:t>
            </a:r>
            <a:r>
              <a:rPr lang="is-IS" sz="1600" dirty="0" smtClean="0">
                <a:solidFill>
                  <a:schemeClr val="bg1"/>
                </a:solidFill>
              </a:rPr>
              <a:t>ári: gert </a:t>
            </a:r>
            <a:r>
              <a:rPr lang="is-IS" sz="1600" dirty="0">
                <a:solidFill>
                  <a:schemeClr val="bg1"/>
                </a:solidFill>
              </a:rPr>
              <a:t>ráð fyrir að </a:t>
            </a:r>
            <a:r>
              <a:rPr lang="is-IS" sz="1600" dirty="0" smtClean="0">
                <a:solidFill>
                  <a:schemeClr val="bg1"/>
                </a:solidFill>
              </a:rPr>
              <a:t>fari úr 4,4% í ár </a:t>
            </a:r>
            <a:r>
              <a:rPr lang="is-IS" sz="1600" dirty="0">
                <a:solidFill>
                  <a:schemeClr val="bg1"/>
                </a:solidFill>
              </a:rPr>
              <a:t>í um 4% </a:t>
            </a:r>
            <a:r>
              <a:rPr lang="is-IS" sz="1600" dirty="0" smtClean="0">
                <a:solidFill>
                  <a:schemeClr val="bg1"/>
                </a:solidFill>
              </a:rPr>
              <a:t>2018</a:t>
            </a:r>
          </a:p>
          <a:p>
            <a:pPr marL="180000" indent="-180000">
              <a:lnSpc>
                <a:spcPct val="90000"/>
              </a:lnSpc>
            </a:pPr>
            <a:r>
              <a:rPr lang="is-IS" sz="1600" dirty="0">
                <a:solidFill>
                  <a:schemeClr val="bg1"/>
                </a:solidFill>
              </a:rPr>
              <a:t>Fjölgun starfa og minnkun atvinnuleysis lítillega hægari en í PM3 enda hækkun launakostnaðar meiri en þá var spáð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956" y="1833314"/>
            <a:ext cx="4080854" cy="49680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544" y="1825625"/>
            <a:ext cx="4384245" cy="4968000"/>
          </a:xfrm>
        </p:spPr>
      </p:pic>
    </p:spTree>
    <p:extLst>
      <p:ext uri="{BB962C8B-B14F-4D97-AF65-F5344CB8AC3E}">
        <p14:creationId xmlns:p14="http://schemas.microsoft.com/office/powerpoint/2010/main" val="247062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… og slaki snýst í spennu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9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Slaki </a:t>
            </a:r>
            <a:r>
              <a:rPr lang="is-IS" sz="1600" dirty="0">
                <a:solidFill>
                  <a:schemeClr val="bg1"/>
                </a:solidFill>
              </a:rPr>
              <a:t>á vinnumarkaði hefur minnkað verulega frá fyrra ári og virðist horfinn á flesta </a:t>
            </a:r>
            <a:r>
              <a:rPr lang="is-IS" sz="1600" dirty="0" smtClean="0">
                <a:solidFill>
                  <a:schemeClr val="bg1"/>
                </a:solidFill>
              </a:rPr>
              <a:t>mælikvarða og hlutfall </a:t>
            </a:r>
            <a:r>
              <a:rPr lang="is-IS" sz="1600" dirty="0">
                <a:solidFill>
                  <a:schemeClr val="bg1"/>
                </a:solidFill>
              </a:rPr>
              <a:t>fyrirtækja sem segjast starfa við eða umfram hámarksgetu eða búa við skort á starfsfólki fjölgað töluvert frá fyrri </a:t>
            </a:r>
            <a:r>
              <a:rPr lang="is-IS" sz="1600" dirty="0" smtClean="0">
                <a:solidFill>
                  <a:schemeClr val="bg1"/>
                </a:solidFill>
              </a:rPr>
              <a:t>könnun</a:t>
            </a:r>
          </a:p>
          <a:p>
            <a:pPr marL="180000" indent="-180000">
              <a:lnSpc>
                <a:spcPct val="9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Framleiðsluslakinn hvarf í byrjun árs og spenna myndast sem nær hámarki í byrjun 2016 í um 1½% af framleiðslugetu og tekur ekki að minnka fyrr en seint á spátímanum – og enn er nokkur spenna til staðar í lok hans (og er meiri en í PM3)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63" y="1825625"/>
            <a:ext cx="3540290" cy="49680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149" y="1825625"/>
            <a:ext cx="4016159" cy="4968000"/>
          </a:xfrm>
        </p:spPr>
      </p:pic>
    </p:spTree>
    <p:extLst>
      <p:ext uri="{BB962C8B-B14F-4D97-AF65-F5344CB8AC3E}">
        <p14:creationId xmlns:p14="http://schemas.microsoft.com/office/powerpoint/2010/main" val="208492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Verðbólga eykst en er enn undir markmiði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Verðbólga mælist enn hófleg og hefur verið undir markmiði í næstum 2 ár samfellt – lengsta tímabil frá upphafi núverandi stefnu … en hún fer smám saman vaxandi á alla mælikvarða: mældist 1,8% í október en var 0,8% í byrjun árs og án húsnæðis er hún 0,3% en var nálægt -1% í byrjun árs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Undirliggjandi verðbólga vex einnig og meiri breytileiki bendir til aukinnar óvissu um þróun undirliggjandi verðbólgu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92" y="1825625"/>
            <a:ext cx="3973796" cy="49680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43" y="1825625"/>
            <a:ext cx="3444791" cy="4968000"/>
          </a:xfrm>
        </p:spPr>
      </p:pic>
    </p:spTree>
    <p:extLst>
      <p:ext uri="{BB962C8B-B14F-4D97-AF65-F5344CB8AC3E}">
        <p14:creationId xmlns:p14="http://schemas.microsoft.com/office/powerpoint/2010/main" val="883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6602</TotalTime>
  <Words>1420</Words>
  <Application>Microsoft Office PowerPoint</Application>
  <PresentationFormat>Widescreen</PresentationFormat>
  <Paragraphs>110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Vaxtaákvörðun 4. nóvember 2015</vt:lpstr>
      <vt:lpstr>PowerPoint Presentation</vt:lpstr>
      <vt:lpstr>Raungengið hækkar mikið og hægir á útflutningsvexti</vt:lpstr>
      <vt:lpstr>Kröftugur hagvöxtur á fyrri hluta ársins</vt:lpstr>
      <vt:lpstr>Horfur á miklum hagvexti í ár en síðan hægir á vextinum</vt:lpstr>
      <vt:lpstr>Framleiðni hefur nánast staðið í stað sl. fimm ár</vt:lpstr>
      <vt:lpstr>Áframhaldandi fjölgun starfa og minnkandi atvinnuleysi …</vt:lpstr>
      <vt:lpstr>… og slaki snýst í spennu</vt:lpstr>
      <vt:lpstr>Verðbólga eykst en er enn undir markmiði</vt:lpstr>
      <vt:lpstr>Innlendur verðbólguþrýstingur fer vaxandi …</vt:lpstr>
      <vt:lpstr>… í kjölfar mikilla launahækkana</vt:lpstr>
      <vt:lpstr>Misvísandi vísbendingar um verðbólguvæntingar</vt:lpstr>
      <vt:lpstr>Verðbólguhorfur batna til skemmri tíma</vt:lpstr>
      <vt:lpstr>Fráviksdæmi: áhrif meiri fjárfestingar og framleiðnivaxtar</vt:lpstr>
      <vt:lpstr>Aðrir helstu óvissuþættir grunnspárinnar</vt:lpstr>
      <vt:lpstr>Aðrir helstu óvissuþættir grunnspárinnar (frh.)</vt:lpstr>
      <vt:lpstr>Aukin óvissa og hætta á að verðbólga sé vanmetin</vt:lpstr>
    </vt:vector>
  </TitlesOfParts>
  <Company>Sedlabankinn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SÍ Þórarinn Gunnar Pétursson</dc:creator>
  <cp:lastModifiedBy>SÍ Þórarinn Gunnar Pétursson</cp:lastModifiedBy>
  <cp:revision>411</cp:revision>
  <cp:lastPrinted>2015-11-04T09:49:47Z</cp:lastPrinted>
  <dcterms:created xsi:type="dcterms:W3CDTF">2015-05-26T12:04:59Z</dcterms:created>
  <dcterms:modified xsi:type="dcterms:W3CDTF">2015-11-04T11:39:05Z</dcterms:modified>
</cp:coreProperties>
</file>