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6"/>
  </p:notesMasterIdLst>
  <p:sldIdLst>
    <p:sldId id="457" r:id="rId2"/>
    <p:sldId id="458" r:id="rId3"/>
    <p:sldId id="345" r:id="rId4"/>
    <p:sldId id="346" r:id="rId5"/>
    <p:sldId id="347" r:id="rId6"/>
    <p:sldId id="348" r:id="rId7"/>
    <p:sldId id="349" r:id="rId8"/>
    <p:sldId id="350" r:id="rId9"/>
    <p:sldId id="351" r:id="rId10"/>
    <p:sldId id="352" r:id="rId11"/>
    <p:sldId id="353" r:id="rId12"/>
    <p:sldId id="354" r:id="rId13"/>
    <p:sldId id="355" r:id="rId14"/>
    <p:sldId id="356" r:id="rId15"/>
    <p:sldId id="357" r:id="rId16"/>
    <p:sldId id="358" r:id="rId17"/>
    <p:sldId id="359" r:id="rId18"/>
    <p:sldId id="360" r:id="rId19"/>
    <p:sldId id="459" r:id="rId20"/>
    <p:sldId id="362" r:id="rId21"/>
    <p:sldId id="363" r:id="rId22"/>
    <p:sldId id="364" r:id="rId23"/>
    <p:sldId id="365" r:id="rId24"/>
    <p:sldId id="366" r:id="rId25"/>
    <p:sldId id="367" r:id="rId26"/>
    <p:sldId id="368" r:id="rId27"/>
    <p:sldId id="369" r:id="rId28"/>
    <p:sldId id="370" r:id="rId29"/>
    <p:sldId id="371" r:id="rId30"/>
    <p:sldId id="372" r:id="rId31"/>
    <p:sldId id="373" r:id="rId32"/>
    <p:sldId id="460" r:id="rId33"/>
    <p:sldId id="375" r:id="rId34"/>
    <p:sldId id="376" r:id="rId35"/>
    <p:sldId id="377" r:id="rId36"/>
    <p:sldId id="378" r:id="rId37"/>
    <p:sldId id="379" r:id="rId38"/>
    <p:sldId id="380" r:id="rId39"/>
    <p:sldId id="381" r:id="rId40"/>
    <p:sldId id="382" r:id="rId41"/>
    <p:sldId id="383" r:id="rId42"/>
    <p:sldId id="384" r:id="rId43"/>
    <p:sldId id="385" r:id="rId44"/>
    <p:sldId id="386" r:id="rId45"/>
    <p:sldId id="387" r:id="rId46"/>
    <p:sldId id="388" r:id="rId47"/>
    <p:sldId id="389" r:id="rId48"/>
    <p:sldId id="390" r:id="rId49"/>
    <p:sldId id="391" r:id="rId50"/>
    <p:sldId id="461" r:id="rId51"/>
    <p:sldId id="393" r:id="rId52"/>
    <p:sldId id="394" r:id="rId53"/>
    <p:sldId id="395" r:id="rId54"/>
    <p:sldId id="396" r:id="rId55"/>
    <p:sldId id="397" r:id="rId56"/>
    <p:sldId id="398" r:id="rId57"/>
    <p:sldId id="399" r:id="rId58"/>
    <p:sldId id="400" r:id="rId59"/>
    <p:sldId id="401" r:id="rId60"/>
    <p:sldId id="402" r:id="rId61"/>
    <p:sldId id="403" r:id="rId62"/>
    <p:sldId id="404" r:id="rId63"/>
    <p:sldId id="405" r:id="rId64"/>
    <p:sldId id="406" r:id="rId65"/>
    <p:sldId id="407" r:id="rId66"/>
    <p:sldId id="408" r:id="rId67"/>
    <p:sldId id="409" r:id="rId68"/>
    <p:sldId id="410" r:id="rId69"/>
    <p:sldId id="411" r:id="rId70"/>
    <p:sldId id="412" r:id="rId71"/>
    <p:sldId id="413" r:id="rId72"/>
    <p:sldId id="414" r:id="rId73"/>
    <p:sldId id="415" r:id="rId74"/>
    <p:sldId id="416" r:id="rId75"/>
    <p:sldId id="462" r:id="rId76"/>
    <p:sldId id="418" r:id="rId77"/>
    <p:sldId id="419" r:id="rId78"/>
    <p:sldId id="420" r:id="rId79"/>
    <p:sldId id="421" r:id="rId80"/>
    <p:sldId id="422" r:id="rId81"/>
    <p:sldId id="423" r:id="rId82"/>
    <p:sldId id="424" r:id="rId83"/>
    <p:sldId id="425" r:id="rId84"/>
    <p:sldId id="426" r:id="rId85"/>
    <p:sldId id="427" r:id="rId86"/>
    <p:sldId id="428" r:id="rId87"/>
    <p:sldId id="429" r:id="rId88"/>
    <p:sldId id="463" r:id="rId89"/>
    <p:sldId id="431" r:id="rId90"/>
    <p:sldId id="432" r:id="rId91"/>
    <p:sldId id="433" r:id="rId92"/>
    <p:sldId id="434" r:id="rId93"/>
    <p:sldId id="435" r:id="rId94"/>
    <p:sldId id="436" r:id="rId95"/>
    <p:sldId id="437" r:id="rId96"/>
    <p:sldId id="464" r:id="rId97"/>
    <p:sldId id="439" r:id="rId98"/>
    <p:sldId id="440" r:id="rId99"/>
    <p:sldId id="441" r:id="rId100"/>
    <p:sldId id="465" r:id="rId101"/>
    <p:sldId id="443" r:id="rId102"/>
    <p:sldId id="444" r:id="rId103"/>
    <p:sldId id="445" r:id="rId104"/>
    <p:sldId id="466" r:id="rId105"/>
    <p:sldId id="447" r:id="rId106"/>
    <p:sldId id="448" r:id="rId107"/>
    <p:sldId id="449" r:id="rId108"/>
    <p:sldId id="450" r:id="rId109"/>
    <p:sldId id="451" r:id="rId110"/>
    <p:sldId id="452" r:id="rId111"/>
    <p:sldId id="453" r:id="rId112"/>
    <p:sldId id="454" r:id="rId113"/>
    <p:sldId id="455" r:id="rId114"/>
    <p:sldId id="456" r:id="rId115"/>
  </p:sldIdLst>
  <p:sldSz cx="12192000" cy="6858000"/>
  <p:notesSz cx="6858000" cy="9144000"/>
  <p:photoAlbum layout="1pic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21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presProps" Target="presProp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2A0C7B-C0C7-46B1-9346-C33F46DE70C9}" type="datetimeFigureOut">
              <a:rPr lang="is-IS" smtClean="0"/>
              <a:t>11.11.2015</a:t>
            </a:fld>
            <a:endParaRPr lang="is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BA5E96-F54F-4E69-9A3D-50E6E46D355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710758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2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472" y="5121056"/>
            <a:ext cx="5390942" cy="485052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962586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19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472" y="5121056"/>
            <a:ext cx="5390942" cy="485052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275470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32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472" y="5121056"/>
            <a:ext cx="5390942" cy="485052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967378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50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472" y="5121056"/>
            <a:ext cx="5390942" cy="485052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529832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75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472" y="5121056"/>
            <a:ext cx="5390942" cy="485052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772966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88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472" y="5121056"/>
            <a:ext cx="5390942" cy="485052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1733199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96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472" y="5121056"/>
            <a:ext cx="5390942" cy="485052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4430784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100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472" y="5121056"/>
            <a:ext cx="5390942" cy="485052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663311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104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472" y="5121056"/>
            <a:ext cx="5390942" cy="485052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461138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388" y="1955842"/>
            <a:ext cx="10275522" cy="2629357"/>
          </a:xfrm>
        </p:spPr>
        <p:txBody>
          <a:bodyPr anchor="ctr" anchorCtr="0">
            <a:normAutofit/>
          </a:bodyPr>
          <a:lstStyle>
            <a:lvl1pPr algn="l">
              <a:defRPr lang="en-US" sz="5000" kern="1200" dirty="0" smtClean="0">
                <a:solidFill>
                  <a:srgbClr val="33339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is-I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388" y="4921040"/>
            <a:ext cx="10275522" cy="1655762"/>
          </a:xfrm>
        </p:spPr>
        <p:txBody>
          <a:bodyPr>
            <a:normAutofit/>
          </a:bodyPr>
          <a:lstStyle>
            <a:lvl1pPr marL="0" indent="0" algn="l">
              <a:buNone/>
              <a:defRPr lang="is-IS" sz="3200" kern="1200" dirty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s-IS" dirty="0"/>
          </a:p>
        </p:txBody>
      </p:sp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08050"/>
            <a:ext cx="504031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179388" y="4696366"/>
            <a:ext cx="10275522" cy="76970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s-IS"/>
          </a:p>
        </p:txBody>
      </p:sp>
      <p:pic>
        <p:nvPicPr>
          <p:cNvPr id="9" name="Picture 8" descr="SEDLOGR"/>
          <p:cNvPicPr>
            <a:picLocks noChangeAspect="1" noChangeArrowheads="1"/>
          </p:cNvPicPr>
          <p:nvPr/>
        </p:nvPicPr>
        <p:blipFill>
          <a:blip r:embed="rId3" cstate="print">
            <a:lum bright="80000" contrast="-70000"/>
          </a:blip>
          <a:srcRect/>
          <a:stretch>
            <a:fillRect/>
          </a:stretch>
        </p:blipFill>
        <p:spPr bwMode="auto">
          <a:xfrm>
            <a:off x="250825" y="981075"/>
            <a:ext cx="79216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187450" y="1052513"/>
            <a:ext cx="381635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s-IS" sz="3800" dirty="0">
                <a:solidFill>
                  <a:schemeClr val="bg1"/>
                </a:solidFill>
                <a:latin typeface="+mj-lt"/>
              </a:rPr>
              <a:t>Seðlabanki Íslands</a:t>
            </a:r>
          </a:p>
        </p:txBody>
      </p:sp>
    </p:spTree>
    <p:extLst>
      <p:ext uri="{BB962C8B-B14F-4D97-AF65-F5344CB8AC3E}">
        <p14:creationId xmlns:p14="http://schemas.microsoft.com/office/powerpoint/2010/main" val="389144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21D18-BCD2-4BB4-BB2F-0F9DF9FFDB66}" type="datetimeFigureOut">
              <a:rPr lang="is-IS" smtClean="0"/>
              <a:t>11.11.2015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44D14-DFE7-45BE-9A20-5A8892BA250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317354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21D18-BCD2-4BB4-BB2F-0F9DF9FFDB66}" type="datetimeFigureOut">
              <a:rPr lang="is-IS" smtClean="0"/>
              <a:t>11.11.2015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44D14-DFE7-45BE-9A20-5A8892BA250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957299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78025"/>
            <a:ext cx="10061771" cy="1512663"/>
          </a:xfrm>
        </p:spPr>
        <p:txBody>
          <a:bodyPr anchor="t" anchorCtr="0">
            <a:normAutofit/>
          </a:bodyPr>
          <a:lstStyle>
            <a:lvl1pPr>
              <a:defRPr lang="is-IS" sz="3600" kern="1200" dirty="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50304"/>
          </a:xfrm>
        </p:spPr>
        <p:txBody>
          <a:bodyPr/>
          <a:lstStyle>
            <a:lvl1pPr>
              <a:defRPr lang="en-US" sz="3200" kern="1200" dirty="0" smtClean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 dirty="0"/>
          </a:p>
        </p:txBody>
      </p:sp>
      <p:pic>
        <p:nvPicPr>
          <p:cNvPr id="7" name="Picture 12" descr="SEDLOG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000" y="180000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37959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78025"/>
            <a:ext cx="10045587" cy="1512663"/>
          </a:xfrm>
        </p:spPr>
        <p:txBody>
          <a:bodyPr anchor="t" anchorCtr="0">
            <a:normAutofit/>
          </a:bodyPr>
          <a:lstStyle>
            <a:lvl1pPr>
              <a:defRPr lang="is-IS" sz="3600" kern="1200" dirty="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793660"/>
          </a:xfrm>
        </p:spPr>
        <p:txBody>
          <a:bodyPr/>
          <a:lstStyle>
            <a:lvl1pPr marL="228600" indent="-228600">
              <a:defRPr lang="en-US" sz="2800" kern="1200" dirty="0" smtClean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Click to edit Master text styles</a:t>
            </a:r>
          </a:p>
          <a:p>
            <a:pPr marL="228600" lvl="1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Second level</a:t>
            </a:r>
          </a:p>
          <a:p>
            <a:pPr marL="228600" lvl="2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Third level</a:t>
            </a:r>
          </a:p>
          <a:p>
            <a:pPr marL="228600" lvl="3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Fourth level</a:t>
            </a:r>
          </a:p>
          <a:p>
            <a:pPr marL="228600" lvl="4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Fifth level</a:t>
            </a:r>
            <a:endParaRPr lang="is-I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793660"/>
          </a:xfrm>
        </p:spPr>
        <p:txBody>
          <a:bodyPr/>
          <a:lstStyle>
            <a:lvl1pPr marL="228600" indent="-228600">
              <a:defRPr lang="en-US" sz="2800" kern="1200" dirty="0" smtClean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Click to edit Master text styles</a:t>
            </a:r>
          </a:p>
          <a:p>
            <a:pPr marL="228600" lvl="1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Second level</a:t>
            </a:r>
          </a:p>
          <a:p>
            <a:pPr marL="228600" lvl="2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Third level</a:t>
            </a:r>
          </a:p>
          <a:p>
            <a:pPr marL="228600" lvl="3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Fourth level</a:t>
            </a:r>
          </a:p>
          <a:p>
            <a:pPr marL="228600" lvl="4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Fifth level</a:t>
            </a:r>
            <a:endParaRPr lang="is-IS" dirty="0"/>
          </a:p>
        </p:txBody>
      </p:sp>
      <p:pic>
        <p:nvPicPr>
          <p:cNvPr id="8" name="Picture 12" descr="SEDLOG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000" y="180000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6798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21D18-BCD2-4BB4-BB2F-0F9DF9FFDB66}" type="datetimeFigureOut">
              <a:rPr lang="is-IS" smtClean="0"/>
              <a:t>11.11.2015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44D14-DFE7-45BE-9A20-5A8892BA250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873867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21D18-BCD2-4BB4-BB2F-0F9DF9FFDB66}" type="datetimeFigureOut">
              <a:rPr lang="is-IS" smtClean="0"/>
              <a:t>11.11.2015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44D14-DFE7-45BE-9A20-5A8892BA250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769458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21D18-BCD2-4BB4-BB2F-0F9DF9FFDB66}" type="datetimeFigureOut">
              <a:rPr lang="is-IS" smtClean="0"/>
              <a:t>11.11.2015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44D14-DFE7-45BE-9A20-5A8892BA250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299687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21D18-BCD2-4BB4-BB2F-0F9DF9FFDB66}" type="datetimeFigureOut">
              <a:rPr lang="is-IS" smtClean="0"/>
              <a:t>11.11.2015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44D14-DFE7-45BE-9A20-5A8892BA250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323760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21D18-BCD2-4BB4-BB2F-0F9DF9FFDB66}" type="datetimeFigureOut">
              <a:rPr lang="is-IS" smtClean="0"/>
              <a:t>11.11.2015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44D14-DFE7-45BE-9A20-5A8892BA250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849152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21D18-BCD2-4BB4-BB2F-0F9DF9FFDB66}" type="datetimeFigureOut">
              <a:rPr lang="is-IS" smtClean="0"/>
              <a:t>11.11.2015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44D14-DFE7-45BE-9A20-5A8892BA250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905796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21D18-BCD2-4BB4-BB2F-0F9DF9FFDB66}" type="datetimeFigureOut">
              <a:rPr lang="is-IS" smtClean="0"/>
              <a:t>11.11.2015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44D14-DFE7-45BE-9A20-5A8892BA250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296838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Peningamál 2015/4</a:t>
            </a:r>
            <a:endParaRPr lang="is-IS" sz="40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388" y="4921039"/>
            <a:ext cx="10275522" cy="1714429"/>
          </a:xfrm>
        </p:spPr>
        <p:txBody>
          <a:bodyPr>
            <a:normAutofit/>
          </a:bodyPr>
          <a:lstStyle/>
          <a:p>
            <a:r>
              <a:rPr lang="is-IS" sz="4000" dirty="0" smtClean="0"/>
              <a:t>Myndir</a:t>
            </a:r>
            <a:endParaRPr lang="is-IS" sz="4000" dirty="0"/>
          </a:p>
        </p:txBody>
      </p:sp>
    </p:spTree>
    <p:extLst>
      <p:ext uri="{BB962C8B-B14F-4D97-AF65-F5344CB8AC3E}">
        <p14:creationId xmlns:p14="http://schemas.microsoft.com/office/powerpoint/2010/main" val="113230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54-I (8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063" y="685800"/>
            <a:ext cx="48418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4755897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82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838200" y="1529395"/>
            <a:ext cx="5181600" cy="5089890"/>
          </a:xfrm>
          <a:solidFill>
            <a:schemeClr val="accent1"/>
          </a:solidFill>
        </p:spPr>
        <p:txBody>
          <a:bodyPr vert="horz" lIns="0" tIns="45720" rIns="180000" bIns="45720" rtlCol="0" anchor="ctr" anchorCtr="0">
            <a:normAutofit/>
          </a:bodyPr>
          <a:lstStyle/>
          <a:p>
            <a:pPr indent="0" algn="ctr">
              <a:buNone/>
            </a:pPr>
            <a:r>
              <a:rPr lang="is-IS" sz="4800" dirty="0" smtClean="0">
                <a:solidFill>
                  <a:schemeClr val="bg1"/>
                </a:solidFill>
              </a:rPr>
              <a:t>Peningamál </a:t>
            </a:r>
            <a:br>
              <a:rPr lang="is-IS" sz="4800" dirty="0" smtClean="0">
                <a:solidFill>
                  <a:schemeClr val="bg1"/>
                </a:solidFill>
              </a:rPr>
            </a:br>
            <a:r>
              <a:rPr lang="is-IS" sz="4800" dirty="0" smtClean="0">
                <a:solidFill>
                  <a:schemeClr val="bg1"/>
                </a:solidFill>
              </a:rPr>
              <a:t>2015/4</a:t>
            </a:r>
            <a:endParaRPr lang="is-IS" sz="4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172200" y="1529395"/>
            <a:ext cx="5181600" cy="5089890"/>
          </a:xfrm>
          <a:solidFill>
            <a:schemeClr val="accent1">
              <a:tint val="40000"/>
              <a:hueOff val="0"/>
              <a:satOff val="0"/>
              <a:lumOff val="0"/>
            </a:schemeClr>
          </a:solidFill>
        </p:spPr>
        <p:txBody>
          <a:bodyPr vert="horz" lIns="360000" tIns="45720" rIns="91440" bIns="45720" rtlCol="0" anchor="ctr" anchorCtr="0">
            <a:normAutofit/>
          </a:bodyPr>
          <a:lstStyle/>
          <a:p>
            <a:pPr marL="0" indent="0" algn="ctr">
              <a:buNone/>
            </a:pPr>
            <a:r>
              <a:rPr lang="is-IS" sz="4000" dirty="0" smtClean="0">
                <a:solidFill>
                  <a:schemeClr val="tx1"/>
                </a:solidFill>
              </a:rPr>
              <a:t>Rammagrein 4</a:t>
            </a:r>
            <a:endParaRPr lang="is-I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94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54-R4 (1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988" y="685800"/>
            <a:ext cx="477202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1429109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54-R4 (2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900" y="685800"/>
            <a:ext cx="49006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5007639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54-R4 (3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450" y="685800"/>
            <a:ext cx="57515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8875752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82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838200" y="1529395"/>
            <a:ext cx="5181600" cy="5089890"/>
          </a:xfrm>
          <a:solidFill>
            <a:schemeClr val="accent1"/>
          </a:solidFill>
        </p:spPr>
        <p:txBody>
          <a:bodyPr vert="horz" lIns="0" tIns="45720" rIns="180000" bIns="45720" rtlCol="0" anchor="ctr" anchorCtr="0">
            <a:normAutofit/>
          </a:bodyPr>
          <a:lstStyle/>
          <a:p>
            <a:pPr indent="0" algn="ctr">
              <a:buNone/>
            </a:pPr>
            <a:r>
              <a:rPr lang="is-IS" sz="4800" dirty="0" smtClean="0">
                <a:solidFill>
                  <a:schemeClr val="bg1"/>
                </a:solidFill>
              </a:rPr>
              <a:t>Peningamál </a:t>
            </a:r>
            <a:br>
              <a:rPr lang="is-IS" sz="4800" dirty="0" smtClean="0">
                <a:solidFill>
                  <a:schemeClr val="bg1"/>
                </a:solidFill>
              </a:rPr>
            </a:br>
            <a:r>
              <a:rPr lang="is-IS" sz="4800" dirty="0" smtClean="0">
                <a:solidFill>
                  <a:schemeClr val="bg1"/>
                </a:solidFill>
              </a:rPr>
              <a:t>2015/4</a:t>
            </a:r>
            <a:endParaRPr lang="is-IS" sz="4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172200" y="1529395"/>
            <a:ext cx="5181600" cy="5089890"/>
          </a:xfrm>
          <a:solidFill>
            <a:schemeClr val="accent1">
              <a:tint val="40000"/>
              <a:hueOff val="0"/>
              <a:satOff val="0"/>
              <a:lumOff val="0"/>
            </a:schemeClr>
          </a:solidFill>
        </p:spPr>
        <p:txBody>
          <a:bodyPr vert="horz" lIns="360000" tIns="45720" rIns="91440" bIns="45720" rtlCol="0" anchor="ctr" anchorCtr="0">
            <a:normAutofit/>
          </a:bodyPr>
          <a:lstStyle/>
          <a:p>
            <a:pPr marL="0" indent="0" algn="ctr">
              <a:buNone/>
            </a:pPr>
            <a:r>
              <a:rPr lang="is-IS" sz="4000" dirty="0" smtClean="0">
                <a:solidFill>
                  <a:schemeClr val="tx1"/>
                </a:solidFill>
              </a:rPr>
              <a:t>Rammagrein 6</a:t>
            </a:r>
            <a:endParaRPr lang="is-I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50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54-R6 (1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00" y="685800"/>
            <a:ext cx="43434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5128646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54-R6 (2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038" y="685800"/>
            <a:ext cx="498792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1892116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54-R6 (3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475" y="685800"/>
            <a:ext cx="408146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2585640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54-R6 (4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213" y="685800"/>
            <a:ext cx="42195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4070243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54-R6 (5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685800"/>
            <a:ext cx="42656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4144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54-I (9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263" y="685800"/>
            <a:ext cx="44354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7301928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54-R6 (6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725" y="685800"/>
            <a:ext cx="414496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090535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54-R6 (7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463" y="685800"/>
            <a:ext cx="42830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8221770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54-R6 (8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163" y="685800"/>
            <a:ext cx="47656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1126960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54-R6 (9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838" y="685800"/>
            <a:ext cx="437832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0958260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54-R6 (10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363" y="685800"/>
            <a:ext cx="46132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0145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54-I (10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200" y="685800"/>
            <a:ext cx="41640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1785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54-I (1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125" y="685800"/>
            <a:ext cx="409416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84762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54-I (1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525" y="685800"/>
            <a:ext cx="404336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7022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54-I (13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838" y="685800"/>
            <a:ext cx="41227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71099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54-I (14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075" y="685800"/>
            <a:ext cx="51498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11962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54-I (15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500" y="685800"/>
            <a:ext cx="44450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0365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54-I (16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138" y="685800"/>
            <a:ext cx="389572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95933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82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838200" y="1529395"/>
            <a:ext cx="5181600" cy="5089890"/>
          </a:xfrm>
          <a:solidFill>
            <a:schemeClr val="accent1"/>
          </a:solidFill>
        </p:spPr>
        <p:txBody>
          <a:bodyPr vert="horz" lIns="0" tIns="45720" rIns="180000" bIns="45720" rtlCol="0" anchor="ctr" anchorCtr="0">
            <a:normAutofit/>
          </a:bodyPr>
          <a:lstStyle/>
          <a:p>
            <a:pPr indent="0" algn="ctr">
              <a:buNone/>
            </a:pPr>
            <a:r>
              <a:rPr lang="is-IS" sz="4800" dirty="0" smtClean="0">
                <a:solidFill>
                  <a:schemeClr val="bg1"/>
                </a:solidFill>
              </a:rPr>
              <a:t>Peningamál </a:t>
            </a:r>
            <a:br>
              <a:rPr lang="is-IS" sz="4800" dirty="0" smtClean="0">
                <a:solidFill>
                  <a:schemeClr val="bg1"/>
                </a:solidFill>
              </a:rPr>
            </a:br>
            <a:r>
              <a:rPr lang="is-IS" sz="4800" dirty="0" smtClean="0">
                <a:solidFill>
                  <a:schemeClr val="bg1"/>
                </a:solidFill>
              </a:rPr>
              <a:t>2015/4</a:t>
            </a:r>
            <a:endParaRPr lang="is-IS" sz="4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172200" y="1529395"/>
            <a:ext cx="5181600" cy="5089890"/>
          </a:xfrm>
          <a:solidFill>
            <a:schemeClr val="accent1">
              <a:tint val="40000"/>
              <a:hueOff val="0"/>
              <a:satOff val="0"/>
              <a:lumOff val="0"/>
            </a:schemeClr>
          </a:solidFill>
        </p:spPr>
        <p:txBody>
          <a:bodyPr vert="horz" lIns="360000" tIns="45720" rIns="91440" bIns="45720" rtlCol="0" anchor="ctr" anchorCtr="0">
            <a:normAutofit/>
          </a:bodyPr>
          <a:lstStyle/>
          <a:p>
            <a:pPr marL="0" indent="0" algn="ctr">
              <a:buNone/>
            </a:pPr>
            <a:r>
              <a:rPr lang="is-IS" sz="4000" dirty="0" smtClean="0">
                <a:solidFill>
                  <a:schemeClr val="tx1"/>
                </a:solidFill>
              </a:rPr>
              <a:t>Kafli II</a:t>
            </a:r>
            <a:endParaRPr lang="is-I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81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82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838200" y="1529395"/>
            <a:ext cx="5181600" cy="5089890"/>
          </a:xfrm>
          <a:solidFill>
            <a:schemeClr val="accent1"/>
          </a:solidFill>
        </p:spPr>
        <p:txBody>
          <a:bodyPr vert="horz" lIns="0" tIns="45720" rIns="180000" bIns="45720" rtlCol="0" anchor="ctr" anchorCtr="0">
            <a:normAutofit/>
          </a:bodyPr>
          <a:lstStyle/>
          <a:p>
            <a:pPr indent="0" algn="ctr">
              <a:buNone/>
            </a:pPr>
            <a:r>
              <a:rPr lang="is-IS" sz="4800" dirty="0" smtClean="0">
                <a:solidFill>
                  <a:schemeClr val="bg1"/>
                </a:solidFill>
              </a:rPr>
              <a:t>Peningamál </a:t>
            </a:r>
            <a:br>
              <a:rPr lang="is-IS" sz="4800" dirty="0" smtClean="0">
                <a:solidFill>
                  <a:schemeClr val="bg1"/>
                </a:solidFill>
              </a:rPr>
            </a:br>
            <a:r>
              <a:rPr lang="is-IS" sz="4800" dirty="0" smtClean="0">
                <a:solidFill>
                  <a:schemeClr val="bg1"/>
                </a:solidFill>
              </a:rPr>
              <a:t>2015/4</a:t>
            </a:r>
            <a:endParaRPr lang="is-IS" sz="4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172200" y="1529395"/>
            <a:ext cx="5181600" cy="5089890"/>
          </a:xfrm>
          <a:solidFill>
            <a:schemeClr val="accent1">
              <a:tint val="40000"/>
              <a:hueOff val="0"/>
              <a:satOff val="0"/>
              <a:lumOff val="0"/>
            </a:schemeClr>
          </a:solidFill>
        </p:spPr>
        <p:txBody>
          <a:bodyPr vert="horz" lIns="360000" tIns="45720" rIns="91440" bIns="45720" rtlCol="0" anchor="ctr" anchorCtr="0">
            <a:normAutofit/>
          </a:bodyPr>
          <a:lstStyle/>
          <a:p>
            <a:pPr marL="0" indent="0" algn="ctr">
              <a:buNone/>
            </a:pPr>
            <a:r>
              <a:rPr lang="is-IS" sz="4000" dirty="0" smtClean="0">
                <a:solidFill>
                  <a:schemeClr val="tx1"/>
                </a:solidFill>
              </a:rPr>
              <a:t>Kafli I</a:t>
            </a:r>
            <a:endParaRPr lang="is-I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67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54-II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750" y="685800"/>
            <a:ext cx="45069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90480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54-II (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50" y="685800"/>
            <a:ext cx="43799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47916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54-II (3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588" y="685800"/>
            <a:ext cx="456882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56099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54-II (4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113" y="685800"/>
            <a:ext cx="50577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05126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54-II (5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313" y="685800"/>
            <a:ext cx="414178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74957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54-II (6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663" y="685800"/>
            <a:ext cx="41306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97526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54-II (7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213" y="685800"/>
            <a:ext cx="42195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89225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54-II (8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225" y="685800"/>
            <a:ext cx="45275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90949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54-II (9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288" y="685800"/>
            <a:ext cx="403542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7245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54-II (10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8" y="685800"/>
            <a:ext cx="385762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5201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54-I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888" y="685800"/>
            <a:ext cx="45926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79871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54-II (1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650" y="685800"/>
            <a:ext cx="40767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68717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54-II (1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888" y="685800"/>
            <a:ext cx="408622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39508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82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838200" y="1529395"/>
            <a:ext cx="5181600" cy="5089890"/>
          </a:xfrm>
          <a:solidFill>
            <a:schemeClr val="accent1"/>
          </a:solidFill>
        </p:spPr>
        <p:txBody>
          <a:bodyPr vert="horz" lIns="0" tIns="45720" rIns="180000" bIns="45720" rtlCol="0" anchor="ctr" anchorCtr="0">
            <a:normAutofit/>
          </a:bodyPr>
          <a:lstStyle/>
          <a:p>
            <a:pPr indent="0" algn="ctr">
              <a:buNone/>
            </a:pPr>
            <a:r>
              <a:rPr lang="is-IS" sz="4800" dirty="0" smtClean="0">
                <a:solidFill>
                  <a:schemeClr val="bg1"/>
                </a:solidFill>
              </a:rPr>
              <a:t>Peningamál </a:t>
            </a:r>
            <a:br>
              <a:rPr lang="is-IS" sz="4800" dirty="0" smtClean="0">
                <a:solidFill>
                  <a:schemeClr val="bg1"/>
                </a:solidFill>
              </a:rPr>
            </a:br>
            <a:r>
              <a:rPr lang="is-IS" sz="4800" dirty="0" smtClean="0">
                <a:solidFill>
                  <a:schemeClr val="bg1"/>
                </a:solidFill>
              </a:rPr>
              <a:t>2015/4</a:t>
            </a:r>
            <a:endParaRPr lang="is-IS" sz="4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172200" y="1529395"/>
            <a:ext cx="5181600" cy="5089890"/>
          </a:xfrm>
          <a:solidFill>
            <a:schemeClr val="accent1">
              <a:tint val="40000"/>
              <a:hueOff val="0"/>
              <a:satOff val="0"/>
              <a:lumOff val="0"/>
            </a:schemeClr>
          </a:solidFill>
        </p:spPr>
        <p:txBody>
          <a:bodyPr vert="horz" lIns="360000" tIns="45720" rIns="91440" bIns="45720" rtlCol="0" anchor="ctr" anchorCtr="0">
            <a:normAutofit/>
          </a:bodyPr>
          <a:lstStyle/>
          <a:p>
            <a:pPr marL="0" indent="0" algn="ctr">
              <a:buNone/>
            </a:pPr>
            <a:r>
              <a:rPr lang="is-IS" sz="4000" dirty="0" smtClean="0">
                <a:solidFill>
                  <a:schemeClr val="tx1"/>
                </a:solidFill>
              </a:rPr>
              <a:t>Kafli III</a:t>
            </a:r>
            <a:endParaRPr lang="is-I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36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54-III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888" y="685800"/>
            <a:ext cx="35766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96045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54-III (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038" y="685800"/>
            <a:ext cx="37163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70366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54-III (3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700" y="685800"/>
            <a:ext cx="37846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63422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54-III (4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550" y="685800"/>
            <a:ext cx="33893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17815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54-III (5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0" y="685800"/>
            <a:ext cx="43164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88736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54-III (6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263" y="685800"/>
            <a:ext cx="41814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06298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54-III (7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013" y="685800"/>
            <a:ext cx="43719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629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54-I (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713" y="685800"/>
            <a:ext cx="48545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99842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54-III (8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738" y="685800"/>
            <a:ext cx="31829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24864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54-III (9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963" y="685800"/>
            <a:ext cx="46640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97993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54-III (10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100" y="685800"/>
            <a:ext cx="44958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41417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54-III (1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200" y="685800"/>
            <a:ext cx="41656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01356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54-III (1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685800"/>
            <a:ext cx="41148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96556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54-III (13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813" y="685800"/>
            <a:ext cx="37623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13854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54-III (14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625" y="685800"/>
            <a:ext cx="371316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902606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54-III (15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875" y="685800"/>
            <a:ext cx="45402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16440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54-III (16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763" y="685800"/>
            <a:ext cx="329088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52610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54-III (17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125" y="685800"/>
            <a:ext cx="35877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9321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54-I (3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488" y="685800"/>
            <a:ext cx="48974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595745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82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838200" y="1529395"/>
            <a:ext cx="5181600" cy="5089890"/>
          </a:xfrm>
          <a:solidFill>
            <a:schemeClr val="accent1"/>
          </a:solidFill>
        </p:spPr>
        <p:txBody>
          <a:bodyPr vert="horz" lIns="0" tIns="45720" rIns="180000" bIns="45720" rtlCol="0" anchor="ctr" anchorCtr="0">
            <a:normAutofit/>
          </a:bodyPr>
          <a:lstStyle/>
          <a:p>
            <a:pPr indent="0" algn="ctr">
              <a:buNone/>
            </a:pPr>
            <a:r>
              <a:rPr lang="is-IS" sz="4800" dirty="0" smtClean="0">
                <a:solidFill>
                  <a:schemeClr val="bg1"/>
                </a:solidFill>
              </a:rPr>
              <a:t>Peningamál </a:t>
            </a:r>
            <a:br>
              <a:rPr lang="is-IS" sz="4800" dirty="0" smtClean="0">
                <a:solidFill>
                  <a:schemeClr val="bg1"/>
                </a:solidFill>
              </a:rPr>
            </a:br>
            <a:r>
              <a:rPr lang="is-IS" sz="4800" dirty="0" smtClean="0">
                <a:solidFill>
                  <a:schemeClr val="bg1"/>
                </a:solidFill>
              </a:rPr>
              <a:t>2015/4</a:t>
            </a:r>
            <a:endParaRPr lang="is-IS" sz="4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172200" y="1529395"/>
            <a:ext cx="5181600" cy="5089890"/>
          </a:xfrm>
          <a:solidFill>
            <a:schemeClr val="accent1">
              <a:tint val="40000"/>
              <a:hueOff val="0"/>
              <a:satOff val="0"/>
              <a:lumOff val="0"/>
            </a:schemeClr>
          </a:solidFill>
        </p:spPr>
        <p:txBody>
          <a:bodyPr vert="horz" lIns="360000" tIns="45720" rIns="91440" bIns="45720" rtlCol="0" anchor="ctr" anchorCtr="0">
            <a:normAutofit/>
          </a:bodyPr>
          <a:lstStyle/>
          <a:p>
            <a:pPr marL="0" indent="0" algn="ctr">
              <a:buNone/>
            </a:pPr>
            <a:r>
              <a:rPr lang="is-IS" sz="4000" dirty="0" smtClean="0">
                <a:solidFill>
                  <a:schemeClr val="tx1"/>
                </a:solidFill>
              </a:rPr>
              <a:t>Kafli IV</a:t>
            </a:r>
            <a:endParaRPr lang="is-I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79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54-IV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938" y="685800"/>
            <a:ext cx="48085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059551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54-IV (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713" y="685800"/>
            <a:ext cx="536098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296285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54-IV (3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663" y="685800"/>
            <a:ext cx="362108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937397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54-IV (4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625" y="685800"/>
            <a:ext cx="44767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646857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54-IV (5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300" y="685800"/>
            <a:ext cx="38354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948422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54-IV (6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450" y="685800"/>
            <a:ext cx="44815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271834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54-IV (7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663" y="685800"/>
            <a:ext cx="46386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47539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54-IV (8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275" y="685800"/>
            <a:ext cx="34734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733526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54-IV (9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725" y="685800"/>
            <a:ext cx="363696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0753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54-I (4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488" y="685800"/>
            <a:ext cx="48974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220353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54-IV (10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813" y="685800"/>
            <a:ext cx="42703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362943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54-IV (1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450" y="685800"/>
            <a:ext cx="44815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943901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54-IV (1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275" y="685800"/>
            <a:ext cx="44894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299807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54-IV (13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538" y="685800"/>
            <a:ext cx="56213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372412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54-IV (14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113" y="685800"/>
            <a:ext cx="45497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573279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54-IV (15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088" y="685800"/>
            <a:ext cx="41862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906838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54-IV (16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113" y="685800"/>
            <a:ext cx="404018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642252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54-IV (17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088" y="685800"/>
            <a:ext cx="41862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059971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54-IV (18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288" y="685800"/>
            <a:ext cx="378142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284684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54-IV (19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288" y="685800"/>
            <a:ext cx="403542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9553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54-I (5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425" y="685800"/>
            <a:ext cx="462756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488021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54-IV (20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175" y="685800"/>
            <a:ext cx="380206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533423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54-IV (2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213" y="685800"/>
            <a:ext cx="396398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832583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54-IV (2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200" y="685800"/>
            <a:ext cx="39100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08848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54-IV (23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788" y="685800"/>
            <a:ext cx="41608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750907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54-IV (24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313" y="685800"/>
            <a:ext cx="490378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035505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82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838200" y="1529395"/>
            <a:ext cx="5181600" cy="5089890"/>
          </a:xfrm>
          <a:solidFill>
            <a:schemeClr val="accent1"/>
          </a:solidFill>
        </p:spPr>
        <p:txBody>
          <a:bodyPr vert="horz" lIns="0" tIns="45720" rIns="180000" bIns="45720" rtlCol="0" anchor="ctr" anchorCtr="0">
            <a:normAutofit/>
          </a:bodyPr>
          <a:lstStyle/>
          <a:p>
            <a:pPr indent="0" algn="ctr">
              <a:buNone/>
            </a:pPr>
            <a:r>
              <a:rPr lang="is-IS" sz="4800" dirty="0" smtClean="0">
                <a:solidFill>
                  <a:schemeClr val="bg1"/>
                </a:solidFill>
              </a:rPr>
              <a:t>Peningamál </a:t>
            </a:r>
            <a:br>
              <a:rPr lang="is-IS" sz="4800" dirty="0" smtClean="0">
                <a:solidFill>
                  <a:schemeClr val="bg1"/>
                </a:solidFill>
              </a:rPr>
            </a:br>
            <a:r>
              <a:rPr lang="is-IS" sz="4800" dirty="0" smtClean="0">
                <a:solidFill>
                  <a:schemeClr val="bg1"/>
                </a:solidFill>
              </a:rPr>
              <a:t>2015/4</a:t>
            </a:r>
            <a:endParaRPr lang="is-IS" sz="4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172200" y="1529395"/>
            <a:ext cx="5181600" cy="5089890"/>
          </a:xfrm>
          <a:solidFill>
            <a:schemeClr val="accent1">
              <a:tint val="40000"/>
              <a:hueOff val="0"/>
              <a:satOff val="0"/>
              <a:lumOff val="0"/>
            </a:schemeClr>
          </a:solidFill>
        </p:spPr>
        <p:txBody>
          <a:bodyPr vert="horz" lIns="360000" tIns="45720" rIns="91440" bIns="45720" rtlCol="0" anchor="ctr" anchorCtr="0">
            <a:normAutofit/>
          </a:bodyPr>
          <a:lstStyle/>
          <a:p>
            <a:pPr marL="0" indent="0" algn="ctr">
              <a:buNone/>
            </a:pPr>
            <a:r>
              <a:rPr lang="is-IS" sz="4000" dirty="0" smtClean="0">
                <a:solidFill>
                  <a:schemeClr val="tx1"/>
                </a:solidFill>
              </a:rPr>
              <a:t>Kafli V</a:t>
            </a:r>
            <a:endParaRPr lang="is-I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2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54-V (1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075" y="685800"/>
            <a:ext cx="43878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730582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54-V (2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175" y="685800"/>
            <a:ext cx="38036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027930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54-V (3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225" y="685800"/>
            <a:ext cx="427196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790500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54-V (4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488" y="685800"/>
            <a:ext cx="36274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5861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54-I (6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025" y="685800"/>
            <a:ext cx="467836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703830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54-V (5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263" y="685800"/>
            <a:ext cx="417988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028820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54-V (6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588" y="685800"/>
            <a:ext cx="43132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382724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54-V (7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400" y="685800"/>
            <a:ext cx="47752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407115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54-V (8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700" y="685800"/>
            <a:ext cx="50530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608417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54-V (9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725" y="685800"/>
            <a:ext cx="465296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821293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54-V (10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900" y="685800"/>
            <a:ext cx="43942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292686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54-V (11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688" y="685800"/>
            <a:ext cx="42370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432161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54-V (12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300" y="685800"/>
            <a:ext cx="40878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190054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82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838200" y="1529395"/>
            <a:ext cx="5181600" cy="5089890"/>
          </a:xfrm>
          <a:solidFill>
            <a:schemeClr val="accent1"/>
          </a:solidFill>
        </p:spPr>
        <p:txBody>
          <a:bodyPr vert="horz" lIns="0" tIns="45720" rIns="180000" bIns="45720" rtlCol="0" anchor="ctr" anchorCtr="0">
            <a:normAutofit/>
          </a:bodyPr>
          <a:lstStyle/>
          <a:p>
            <a:pPr indent="0" algn="ctr">
              <a:buNone/>
            </a:pPr>
            <a:r>
              <a:rPr lang="is-IS" sz="4800" dirty="0" smtClean="0">
                <a:solidFill>
                  <a:schemeClr val="bg1"/>
                </a:solidFill>
              </a:rPr>
              <a:t>Peningamál </a:t>
            </a:r>
            <a:br>
              <a:rPr lang="is-IS" sz="4800" dirty="0" smtClean="0">
                <a:solidFill>
                  <a:schemeClr val="bg1"/>
                </a:solidFill>
              </a:rPr>
            </a:br>
            <a:r>
              <a:rPr lang="is-IS" sz="4800" dirty="0" smtClean="0">
                <a:solidFill>
                  <a:schemeClr val="bg1"/>
                </a:solidFill>
              </a:rPr>
              <a:t>2015/4</a:t>
            </a:r>
            <a:endParaRPr lang="is-IS" sz="4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172200" y="1529395"/>
            <a:ext cx="5181600" cy="5089890"/>
          </a:xfrm>
          <a:solidFill>
            <a:schemeClr val="accent1">
              <a:tint val="40000"/>
              <a:hueOff val="0"/>
              <a:satOff val="0"/>
              <a:lumOff val="0"/>
            </a:schemeClr>
          </a:solidFill>
        </p:spPr>
        <p:txBody>
          <a:bodyPr vert="horz" lIns="360000" tIns="45720" rIns="91440" bIns="45720" rtlCol="0" anchor="ctr" anchorCtr="0">
            <a:normAutofit/>
          </a:bodyPr>
          <a:lstStyle/>
          <a:p>
            <a:pPr marL="0" indent="0" algn="ctr">
              <a:buNone/>
            </a:pPr>
            <a:r>
              <a:rPr lang="is-IS" sz="4000" dirty="0" smtClean="0">
                <a:solidFill>
                  <a:schemeClr val="tx1"/>
                </a:solidFill>
              </a:rPr>
              <a:t>Rammagrein 1</a:t>
            </a:r>
            <a:endParaRPr lang="is-I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48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54-R1 (1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725" y="685800"/>
            <a:ext cx="41465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8996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54-I (7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750" y="685800"/>
            <a:ext cx="45069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380298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54-R1 (2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913" y="685800"/>
            <a:ext cx="444658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055286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54-R1 (3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250" y="685800"/>
            <a:ext cx="46355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796722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54-R1 (4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113" y="685800"/>
            <a:ext cx="429418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980304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54-R1 (5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813" y="685800"/>
            <a:ext cx="376078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527540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54-R1 (6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550" y="685800"/>
            <a:ext cx="44069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090555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54-R1 (7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685800"/>
            <a:ext cx="38084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8404355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82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838200" y="1529395"/>
            <a:ext cx="5181600" cy="5089890"/>
          </a:xfrm>
          <a:solidFill>
            <a:schemeClr val="accent1"/>
          </a:solidFill>
        </p:spPr>
        <p:txBody>
          <a:bodyPr vert="horz" lIns="0" tIns="45720" rIns="180000" bIns="45720" rtlCol="0" anchor="ctr" anchorCtr="0">
            <a:normAutofit/>
          </a:bodyPr>
          <a:lstStyle/>
          <a:p>
            <a:pPr indent="0" algn="ctr">
              <a:buNone/>
            </a:pPr>
            <a:r>
              <a:rPr lang="is-IS" sz="4800" dirty="0" smtClean="0">
                <a:solidFill>
                  <a:schemeClr val="bg1"/>
                </a:solidFill>
              </a:rPr>
              <a:t>Peningamál </a:t>
            </a:r>
            <a:br>
              <a:rPr lang="is-IS" sz="4800" dirty="0" smtClean="0">
                <a:solidFill>
                  <a:schemeClr val="bg1"/>
                </a:solidFill>
              </a:rPr>
            </a:br>
            <a:r>
              <a:rPr lang="is-IS" sz="4800" dirty="0" smtClean="0">
                <a:solidFill>
                  <a:schemeClr val="bg1"/>
                </a:solidFill>
              </a:rPr>
              <a:t>2015/4</a:t>
            </a:r>
            <a:endParaRPr lang="is-IS" sz="4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172200" y="1529395"/>
            <a:ext cx="5181600" cy="5089890"/>
          </a:xfrm>
          <a:solidFill>
            <a:schemeClr val="accent1">
              <a:tint val="40000"/>
              <a:hueOff val="0"/>
              <a:satOff val="0"/>
              <a:lumOff val="0"/>
            </a:schemeClr>
          </a:solidFill>
        </p:spPr>
        <p:txBody>
          <a:bodyPr vert="horz" lIns="360000" tIns="45720" rIns="91440" bIns="45720" rtlCol="0" anchor="ctr" anchorCtr="0">
            <a:normAutofit/>
          </a:bodyPr>
          <a:lstStyle/>
          <a:p>
            <a:pPr marL="0" indent="0" algn="ctr">
              <a:buNone/>
            </a:pPr>
            <a:r>
              <a:rPr lang="is-IS" sz="4000" dirty="0" smtClean="0">
                <a:solidFill>
                  <a:schemeClr val="tx1"/>
                </a:solidFill>
              </a:rPr>
              <a:t>Rammagrein 2</a:t>
            </a:r>
            <a:endParaRPr lang="is-I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54-R2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363" y="685800"/>
            <a:ext cx="35972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26661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54-R2 (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638" y="685800"/>
            <a:ext cx="376872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3940203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54-R2 (3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00" y="685800"/>
            <a:ext cx="43418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105129"/>
      </p:ext>
    </p:extLst>
  </p:cSld>
  <p:clrMapOvr>
    <a:masterClrMapping/>
  </p:clrMapOvr>
</p:sld>
</file>

<file path=ppt/theme/theme1.xml><?xml version="1.0" encoding="utf-8"?>
<a:theme xmlns:a="http://schemas.openxmlformats.org/drawingml/2006/main" name="Myndir i Peningamál 2015_4_nýtt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Myndir i Peningamál 2015_4_nýtt</Template>
  <TotalTime>13</TotalTime>
  <Words>39</Words>
  <Application>Microsoft Office PowerPoint</Application>
  <PresentationFormat>Widescreen</PresentationFormat>
  <Paragraphs>29</Paragraphs>
  <Slides>114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114</vt:i4>
      </vt:variant>
    </vt:vector>
  </HeadingPairs>
  <TitlesOfParts>
    <vt:vector size="118" baseType="lpstr">
      <vt:lpstr>Arial</vt:lpstr>
      <vt:lpstr>Calibri</vt:lpstr>
      <vt:lpstr>Calibri Light</vt:lpstr>
      <vt:lpstr>Myndir i Peningamál 2015_4_nýtt</vt:lpstr>
      <vt:lpstr>Peningamál 2015/4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NEMESIS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SÍ Elís Pétursson</dc:creator>
  <cp:lastModifiedBy>SÍ Elís Pétursson</cp:lastModifiedBy>
  <cp:revision>2</cp:revision>
  <dcterms:created xsi:type="dcterms:W3CDTF">2015-11-11T12:39:44Z</dcterms:created>
  <dcterms:modified xsi:type="dcterms:W3CDTF">2015-11-11T12:52:58Z</dcterms:modified>
</cp:coreProperties>
</file>