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58" r:id="rId2"/>
    <p:sldId id="413" r:id="rId3"/>
    <p:sldId id="705" r:id="rId4"/>
    <p:sldId id="468" r:id="rId5"/>
    <p:sldId id="779" r:id="rId6"/>
    <p:sldId id="780" r:id="rId7"/>
    <p:sldId id="781" r:id="rId8"/>
    <p:sldId id="782" r:id="rId9"/>
    <p:sldId id="783" r:id="rId10"/>
    <p:sldId id="784" r:id="rId11"/>
    <p:sldId id="785" r:id="rId12"/>
    <p:sldId id="786" r:id="rId13"/>
    <p:sldId id="787" r:id="rId14"/>
    <p:sldId id="788" r:id="rId15"/>
    <p:sldId id="789" r:id="rId16"/>
    <p:sldId id="790" r:id="rId17"/>
    <p:sldId id="791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78" r:id="rId31"/>
    <p:sldId id="807" r:id="rId32"/>
    <p:sldId id="808" r:id="rId33"/>
    <p:sldId id="809" r:id="rId34"/>
    <p:sldId id="810" r:id="rId35"/>
    <p:sldId id="811" r:id="rId36"/>
    <p:sldId id="812" r:id="rId37"/>
    <p:sldId id="813" r:id="rId38"/>
    <p:sldId id="814" r:id="rId39"/>
    <p:sldId id="815" r:id="rId40"/>
    <p:sldId id="816" r:id="rId41"/>
    <p:sldId id="817" r:id="rId42"/>
    <p:sldId id="818" r:id="rId43"/>
    <p:sldId id="819" r:id="rId44"/>
    <p:sldId id="820" r:id="rId45"/>
    <p:sldId id="876" r:id="rId46"/>
    <p:sldId id="821" r:id="rId47"/>
    <p:sldId id="822" r:id="rId48"/>
    <p:sldId id="823" r:id="rId49"/>
    <p:sldId id="824" r:id="rId50"/>
    <p:sldId id="825" r:id="rId51"/>
    <p:sldId id="826" r:id="rId52"/>
    <p:sldId id="827" r:id="rId53"/>
    <p:sldId id="828" r:id="rId54"/>
    <p:sldId id="829" r:id="rId55"/>
    <p:sldId id="830" r:id="rId56"/>
    <p:sldId id="831" r:id="rId57"/>
    <p:sldId id="832" r:id="rId58"/>
    <p:sldId id="833" r:id="rId59"/>
    <p:sldId id="834" r:id="rId60"/>
    <p:sldId id="835" r:id="rId61"/>
    <p:sldId id="837" r:id="rId62"/>
    <p:sldId id="836" r:id="rId63"/>
    <p:sldId id="838" r:id="rId64"/>
    <p:sldId id="839" r:id="rId65"/>
    <p:sldId id="840" r:id="rId66"/>
    <p:sldId id="841" r:id="rId67"/>
    <p:sldId id="842" r:id="rId68"/>
    <p:sldId id="843" r:id="rId69"/>
    <p:sldId id="844" r:id="rId70"/>
    <p:sldId id="845" r:id="rId71"/>
    <p:sldId id="846" r:id="rId72"/>
    <p:sldId id="847" r:id="rId73"/>
    <p:sldId id="882" r:id="rId74"/>
    <p:sldId id="848" r:id="rId75"/>
    <p:sldId id="849" r:id="rId76"/>
    <p:sldId id="850" r:id="rId77"/>
    <p:sldId id="851" r:id="rId78"/>
    <p:sldId id="852" r:id="rId79"/>
    <p:sldId id="853" r:id="rId80"/>
    <p:sldId id="854" r:id="rId81"/>
    <p:sldId id="855" r:id="rId82"/>
    <p:sldId id="856" r:id="rId83"/>
    <p:sldId id="857" r:id="rId84"/>
    <p:sldId id="858" r:id="rId85"/>
    <p:sldId id="859" r:id="rId86"/>
    <p:sldId id="883" r:id="rId87"/>
    <p:sldId id="884" r:id="rId88"/>
    <p:sldId id="885" r:id="rId89"/>
    <p:sldId id="886" r:id="rId90"/>
    <p:sldId id="887" r:id="rId91"/>
    <p:sldId id="888" r:id="rId92"/>
    <p:sldId id="889" r:id="rId93"/>
    <p:sldId id="890" r:id="rId94"/>
    <p:sldId id="891" r:id="rId95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71" d="100"/>
          <a:sy n="71" d="100"/>
        </p:scale>
        <p:origin x="10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5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2015/2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myndir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85" y="1150988"/>
            <a:ext cx="3986454" cy="5059262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85" y="1038221"/>
            <a:ext cx="3986454" cy="5284795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63" y="1022983"/>
            <a:ext cx="3925499" cy="5315272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63" y="1022983"/>
            <a:ext cx="3925499" cy="5315272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67" y="908050"/>
            <a:ext cx="4104690" cy="5545138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57" y="908050"/>
            <a:ext cx="3473711" cy="5545138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73" y="908050"/>
            <a:ext cx="4197279" cy="5545138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72" y="908050"/>
            <a:ext cx="3947080" cy="5545138"/>
          </a:xfrm>
        </p:spPr>
      </p:pic>
    </p:spTree>
    <p:extLst>
      <p:ext uri="{BB962C8B-B14F-4D97-AF65-F5344CB8AC3E}">
        <p14:creationId xmlns:p14="http://schemas.microsoft.com/office/powerpoint/2010/main" val="13726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05847"/>
            <a:ext cx="4065696" cy="4949543"/>
          </a:xfrm>
        </p:spPr>
      </p:pic>
    </p:spTree>
    <p:extLst>
      <p:ext uri="{BB962C8B-B14F-4D97-AF65-F5344CB8AC3E}">
        <p14:creationId xmlns:p14="http://schemas.microsoft.com/office/powerpoint/2010/main" val="13726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44" y="1029078"/>
            <a:ext cx="4144937" cy="5303081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84" y="1138797"/>
            <a:ext cx="4254656" cy="508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48" y="1056508"/>
            <a:ext cx="4157128" cy="5248222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84" y="1373474"/>
            <a:ext cx="4254656" cy="4614290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044317"/>
            <a:ext cx="3980359" cy="5272604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04" y="908050"/>
            <a:ext cx="3918016" cy="5545138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20" y="1336901"/>
            <a:ext cx="4352184" cy="4687436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90" y="908050"/>
            <a:ext cx="3791644" cy="5545138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26" y="1044317"/>
            <a:ext cx="4096173" cy="5272604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916311"/>
            <a:ext cx="4400948" cy="5528615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59" y="1080890"/>
            <a:ext cx="4321707" cy="5199458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150988"/>
            <a:ext cx="4400948" cy="5059262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29" y="1138797"/>
            <a:ext cx="4376566" cy="5083644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26" y="931550"/>
            <a:ext cx="4096173" cy="5498137"/>
          </a:xfrm>
        </p:spPr>
      </p:pic>
    </p:spTree>
    <p:extLst>
      <p:ext uri="{BB962C8B-B14F-4D97-AF65-F5344CB8AC3E}">
        <p14:creationId xmlns:p14="http://schemas.microsoft.com/office/powerpoint/2010/main" val="8749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43" y="908050"/>
            <a:ext cx="3662739" cy="5545138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25" y="908050"/>
            <a:ext cx="3568175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90" y="1556792"/>
            <a:ext cx="3998645" cy="4248561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57" y="908050"/>
            <a:ext cx="3893510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77" y="908050"/>
            <a:ext cx="3832270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90" y="908050"/>
            <a:ext cx="4116844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44" y="908050"/>
            <a:ext cx="3341936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34" y="1099176"/>
            <a:ext cx="4388757" cy="5162885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37" y="1086985"/>
            <a:ext cx="3992550" cy="5187267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72" y="1239373"/>
            <a:ext cx="4358280" cy="4882492"/>
          </a:xfrm>
        </p:spPr>
      </p:pic>
    </p:spTree>
    <p:extLst>
      <p:ext uri="{BB962C8B-B14F-4D97-AF65-F5344CB8AC3E}">
        <p14:creationId xmlns:p14="http://schemas.microsoft.com/office/powerpoint/2010/main" val="4195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8" y="1035174"/>
            <a:ext cx="4291229" cy="5290890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28" y="908050"/>
            <a:ext cx="4192368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91" y="908050"/>
            <a:ext cx="3775642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038221"/>
            <a:ext cx="4090078" cy="5284795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074794"/>
            <a:ext cx="4400948" cy="5211649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26" y="1169274"/>
            <a:ext cx="4096173" cy="5022689"/>
          </a:xfrm>
        </p:spPr>
      </p:pic>
    </p:spTree>
    <p:extLst>
      <p:ext uri="{BB962C8B-B14F-4D97-AF65-F5344CB8AC3E}">
        <p14:creationId xmlns:p14="http://schemas.microsoft.com/office/powerpoint/2010/main" val="21668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14" y="908050"/>
            <a:ext cx="3807797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58" y="908050"/>
            <a:ext cx="3807109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03" y="1431381"/>
            <a:ext cx="4035218" cy="4498476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2" y="908050"/>
            <a:ext cx="3625861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72" y="1239373"/>
            <a:ext cx="4358280" cy="4882492"/>
          </a:xfrm>
        </p:spPr>
      </p:pic>
    </p:spTree>
    <p:extLst>
      <p:ext uri="{BB962C8B-B14F-4D97-AF65-F5344CB8AC3E}">
        <p14:creationId xmlns:p14="http://schemas.microsoft.com/office/powerpoint/2010/main" val="39980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90" y="908050"/>
            <a:ext cx="3660444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Innlent raunhagkerfi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60" y="1196704"/>
            <a:ext cx="4053505" cy="4967829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77" y="908050"/>
            <a:ext cx="3832270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62" y="908050"/>
            <a:ext cx="3914901" cy="554513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17" y="908050"/>
            <a:ext cx="4051990" cy="554513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139" y="908050"/>
            <a:ext cx="3558746" cy="554513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51" y="908050"/>
            <a:ext cx="3978523" cy="554513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05" y="998601"/>
            <a:ext cx="4175415" cy="5364036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56" y="1035174"/>
            <a:ext cx="4449712" cy="5290890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17" y="1339948"/>
            <a:ext cx="4071791" cy="4681341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17" y="1239373"/>
            <a:ext cx="4071791" cy="4882492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57" y="1580720"/>
            <a:ext cx="4181510" cy="4199797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1129654"/>
            <a:ext cx="4303420" cy="5101930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85" y="1026030"/>
            <a:ext cx="3986454" cy="5309177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64" y="908050"/>
            <a:ext cx="4083496" cy="554513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019935"/>
            <a:ext cx="4059600" cy="532136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61" y="908050"/>
            <a:ext cx="3944902" cy="554513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63" y="971171"/>
            <a:ext cx="3925499" cy="5418896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00" y="1120510"/>
            <a:ext cx="4163224" cy="5120217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86" y="908050"/>
            <a:ext cx="3149253" cy="554513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16" y="1062603"/>
            <a:ext cx="4339993" cy="5236031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41" y="1175370"/>
            <a:ext cx="4272943" cy="5010498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15" y="908050"/>
            <a:ext cx="4058994" cy="554513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88" y="908050"/>
            <a:ext cx="3629649" cy="554513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60" y="908050"/>
            <a:ext cx="4121304" cy="554513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36" y="1297280"/>
            <a:ext cx="4260752" cy="4766678"/>
          </a:xfrm>
        </p:spPr>
      </p:pic>
    </p:spTree>
    <p:extLst>
      <p:ext uri="{BB962C8B-B14F-4D97-AF65-F5344CB8AC3E}">
        <p14:creationId xmlns:p14="http://schemas.microsoft.com/office/powerpoint/2010/main" val="12179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1007744"/>
            <a:ext cx="4010836" cy="5345750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77" y="908050"/>
            <a:ext cx="3555471" cy="5545138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980314"/>
            <a:ext cx="4010836" cy="5400609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303375"/>
            <a:ext cx="4083982" cy="4754487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60" y="908050"/>
            <a:ext cx="3650504" cy="5545138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071747"/>
            <a:ext cx="4065696" cy="5217744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63" y="1266802"/>
            <a:ext cx="3925499" cy="4827633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5" y="1038221"/>
            <a:ext cx="4230274" cy="5284795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64" y="908050"/>
            <a:ext cx="4154297" cy="5545138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91" y="908050"/>
            <a:ext cx="4027842" cy="5545138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76" y="908050"/>
            <a:ext cx="3954272" cy="5545138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V Verðbólga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55" y="908050"/>
            <a:ext cx="3458315" cy="5545138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I: </a:t>
            </a:r>
            <a:r>
              <a:rPr lang="is-IS" sz="2400" dirty="0" smtClean="0"/>
              <a:t>Áhættuálag og mat á verðbólguvæntingum á skuldabréfamarkaði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89" y="908050"/>
            <a:ext cx="3654246" cy="5545138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I: </a:t>
            </a:r>
            <a:r>
              <a:rPr lang="is-IS" sz="2400" dirty="0" smtClean="0"/>
              <a:t>Áhættuálag og mat á verðbólguvæntingum á skuldabréfamarkaði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92" y="908050"/>
            <a:ext cx="3939040" cy="5545138"/>
          </a:xfrm>
        </p:spPr>
      </p:pic>
    </p:spTree>
    <p:extLst>
      <p:ext uri="{BB962C8B-B14F-4D97-AF65-F5344CB8AC3E}">
        <p14:creationId xmlns:p14="http://schemas.microsoft.com/office/powerpoint/2010/main" val="8591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</a:t>
            </a:r>
            <a:r>
              <a:rPr lang="is-IS" sz="2400" dirty="0" smtClean="0"/>
              <a:t>2: Verðbólguvæntingar í aðdraganda kjarasamninga: samanburður við árið 2011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50" y="1026030"/>
            <a:ext cx="4297325" cy="5309177"/>
          </a:xfrm>
        </p:spPr>
      </p:pic>
    </p:spTree>
    <p:extLst>
      <p:ext uri="{BB962C8B-B14F-4D97-AF65-F5344CB8AC3E}">
        <p14:creationId xmlns:p14="http://schemas.microsoft.com/office/powerpoint/2010/main" val="17584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</a:t>
            </a:r>
            <a:r>
              <a:rPr lang="is-IS" sz="2400" dirty="0" smtClean="0"/>
              <a:t>2: Verðbólguvæntingar í aðdraganda kjarasamninga: samanburður við árið 2011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4" y="908050"/>
            <a:ext cx="4549397" cy="5545138"/>
          </a:xfrm>
        </p:spPr>
      </p:pic>
    </p:spTree>
    <p:extLst>
      <p:ext uri="{BB962C8B-B14F-4D97-AF65-F5344CB8AC3E}">
        <p14:creationId xmlns:p14="http://schemas.microsoft.com/office/powerpoint/2010/main" val="37678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3</a:t>
            </a:r>
            <a:r>
              <a:rPr lang="is-IS" sz="2400" dirty="0" smtClean="0"/>
              <a:t>: Ný gögn til að meta slaka eða spennu á vinnumarkaði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81" y="908050"/>
            <a:ext cx="4135262" cy="5545138"/>
          </a:xfrm>
        </p:spPr>
      </p:pic>
    </p:spTree>
    <p:extLst>
      <p:ext uri="{BB962C8B-B14F-4D97-AF65-F5344CB8AC3E}">
        <p14:creationId xmlns:p14="http://schemas.microsoft.com/office/powerpoint/2010/main" val="7768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72" y="1150988"/>
            <a:ext cx="4358280" cy="5059262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3</a:t>
            </a:r>
            <a:r>
              <a:rPr lang="is-IS" sz="2400" dirty="0" smtClean="0"/>
              <a:t>: Ný gögn til að meta slaka eða spennu á vinnumarkaði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87" y="1047365"/>
            <a:ext cx="4126651" cy="5266508"/>
          </a:xfrm>
        </p:spPr>
      </p:pic>
    </p:spTree>
    <p:extLst>
      <p:ext uri="{BB962C8B-B14F-4D97-AF65-F5344CB8AC3E}">
        <p14:creationId xmlns:p14="http://schemas.microsoft.com/office/powerpoint/2010/main" val="11366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</a:t>
            </a:r>
            <a:r>
              <a:rPr lang="is-IS" sz="2400" dirty="0" smtClean="0"/>
              <a:t>4: Atkvæðagreiðslur peningastefnunefndar: sex ára reynsla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1114415"/>
            <a:ext cx="4010836" cy="5132408"/>
          </a:xfrm>
        </p:spPr>
      </p:pic>
    </p:spTree>
    <p:extLst>
      <p:ext uri="{BB962C8B-B14F-4D97-AF65-F5344CB8AC3E}">
        <p14:creationId xmlns:p14="http://schemas.microsoft.com/office/powerpoint/2010/main" val="3975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</a:t>
            </a:r>
            <a:r>
              <a:rPr lang="is-IS" sz="2400" dirty="0" smtClean="0"/>
              <a:t>4: Atkvæðagreiðslur peningastefnunefndar: sex ára reynsla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41" y="1669105"/>
            <a:ext cx="4272943" cy="4023027"/>
          </a:xfrm>
        </p:spPr>
      </p:pic>
    </p:spTree>
    <p:extLst>
      <p:ext uri="{BB962C8B-B14F-4D97-AF65-F5344CB8AC3E}">
        <p14:creationId xmlns:p14="http://schemas.microsoft.com/office/powerpoint/2010/main" val="16221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</a:t>
            </a:r>
            <a:r>
              <a:rPr lang="is-IS" sz="2400" dirty="0" smtClean="0"/>
              <a:t>5: Mat á undirliggjandi verðbólgu með kviku þáttalíkani</a:t>
            </a:r>
            <a:endParaRPr lang="is-I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90" y="998601"/>
            <a:ext cx="3998645" cy="5364036"/>
          </a:xfrm>
        </p:spPr>
      </p:pic>
    </p:spTree>
    <p:extLst>
      <p:ext uri="{BB962C8B-B14F-4D97-AF65-F5344CB8AC3E}">
        <p14:creationId xmlns:p14="http://schemas.microsoft.com/office/powerpoint/2010/main" val="6268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</a:t>
            </a:r>
            <a:r>
              <a:rPr lang="is-IS" sz="2400" dirty="0" smtClean="0"/>
              <a:t>5: Mat á undirliggjandi verðbólgu með kviku þáttalíkani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13" y="908050"/>
            <a:ext cx="3569399" cy="5545138"/>
          </a:xfrm>
        </p:spPr>
      </p:pic>
    </p:spTree>
    <p:extLst>
      <p:ext uri="{BB962C8B-B14F-4D97-AF65-F5344CB8AC3E}">
        <p14:creationId xmlns:p14="http://schemas.microsoft.com/office/powerpoint/2010/main" val="2594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On-screen Show (4:3)</PresentationFormat>
  <Paragraphs>96</Paragraphs>
  <Slides>94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6" baseType="lpstr">
      <vt:lpstr>Arial</vt:lpstr>
      <vt:lpstr>Default Design</vt:lpstr>
      <vt:lpstr>Peningamál 2015/2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II Alþjóðleg efnahagsmál og viðskiptakjör</vt:lpstr>
      <vt:lpstr>II Alþjóðleg efnahagsmál og viðskiptakjör</vt:lpstr>
      <vt:lpstr>II Alþjóðleg efnahagsmál og viðskiptakjör</vt:lpstr>
      <vt:lpstr>II Alþjóðleg efnahagsmál og viðskiptakjör</vt:lpstr>
      <vt:lpstr>II Alþjóðleg efnahagsmál og viðskiptakjör</vt:lpstr>
      <vt:lpstr>II Alþjóðleg efnahagsmál og viðskiptakjör</vt:lpstr>
      <vt:lpstr>II Alþjóðleg efnahagsmál og viðskiptakjör</vt:lpstr>
      <vt:lpstr>II Alþjóðleg efnahagsmál og viðskiptakjör</vt:lpstr>
      <vt:lpstr>II Alþjóðleg efnahagsmál og viðskiptakjör</vt:lpstr>
      <vt:lpstr>II Alþjóðleg efnahagsmál og viðskiptakjör</vt:lpstr>
      <vt:lpstr>II Alþjóðleg efnahagsmál og viðskiptakjör</vt:lpstr>
      <vt:lpstr>II Alþjóðleg efnahagsmál og viðskiptakjör</vt:lpstr>
      <vt:lpstr>II Alþjóðleg efnahagsmál og viðskiptakjör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V Verðbólga</vt:lpstr>
      <vt:lpstr>V Verðbólga</vt:lpstr>
      <vt:lpstr>V Verðbólga</vt:lpstr>
      <vt:lpstr>V Verðbólga</vt:lpstr>
      <vt:lpstr>V Verðbólga</vt:lpstr>
      <vt:lpstr>V Verðbólga</vt:lpstr>
      <vt:lpstr>V Verðbólga</vt:lpstr>
      <vt:lpstr>V Verðbólga</vt:lpstr>
      <vt:lpstr>V Verðbólga</vt:lpstr>
      <vt:lpstr>V Verðbólga</vt:lpstr>
      <vt:lpstr>V Verðbólga</vt:lpstr>
      <vt:lpstr>Rammagrein I: Áhættuálag og mat á verðbólguvæntingum á skuldabréfamarkaði</vt:lpstr>
      <vt:lpstr>Rammagrein I: Áhættuálag og mat á verðbólguvæntingum á skuldabréfamarkaði</vt:lpstr>
      <vt:lpstr>Rammagrein 2: Verðbólguvæntingar í aðdraganda kjarasamninga: samanburður við árið 2011</vt:lpstr>
      <vt:lpstr>Rammagrein 2: Verðbólguvæntingar í aðdraganda kjarasamninga: samanburður við árið 2011</vt:lpstr>
      <vt:lpstr>Rammagrein 3: Ný gögn til að meta slaka eða spennu á vinnumarkaði</vt:lpstr>
      <vt:lpstr>Rammagrein 3: Ný gögn til að meta slaka eða spennu á vinnumarkaði</vt:lpstr>
      <vt:lpstr>Rammagrein 4: Atkvæðagreiðslur peningastefnunefndar: sex ára reynsla</vt:lpstr>
      <vt:lpstr>Rammagrein 4: Atkvæðagreiðslur peningastefnunefndar: sex ára reynsla</vt:lpstr>
      <vt:lpstr>Rammagrein 5: Mat á undirliggjandi verðbólgu með kviku þáttalíkani</vt:lpstr>
      <vt:lpstr>Rammagrein 5: Mat á undirliggjandi verðbólgu með kviku þáttalíkani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2014-11-04T13:04:27Z</dcterms:created>
  <dcterms:modified xsi:type="dcterms:W3CDTF">2015-06-05T15:56:56Z</dcterms:modified>
</cp:coreProperties>
</file>