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8" r:id="rId2"/>
    <p:sldId id="413" r:id="rId3"/>
    <p:sldId id="414" r:id="rId4"/>
    <p:sldId id="415" r:id="rId5"/>
    <p:sldId id="416" r:id="rId6"/>
    <p:sldId id="417" r:id="rId7"/>
    <p:sldId id="418" r:id="rId8"/>
    <p:sldId id="419" r:id="rId9"/>
    <p:sldId id="420" r:id="rId10"/>
    <p:sldId id="421" r:id="rId11"/>
    <p:sldId id="422" r:id="rId12"/>
    <p:sldId id="423" r:id="rId13"/>
    <p:sldId id="424" r:id="rId14"/>
    <p:sldId id="425" r:id="rId15"/>
    <p:sldId id="426" r:id="rId16"/>
    <p:sldId id="427" r:id="rId17"/>
    <p:sldId id="428" r:id="rId18"/>
    <p:sldId id="429" r:id="rId19"/>
    <p:sldId id="430" r:id="rId20"/>
    <p:sldId id="431" r:id="rId21"/>
    <p:sldId id="432" r:id="rId22"/>
    <p:sldId id="433" r:id="rId23"/>
    <p:sldId id="434" r:id="rId24"/>
    <p:sldId id="435" r:id="rId25"/>
    <p:sldId id="436" r:id="rId26"/>
    <p:sldId id="437" r:id="rId27"/>
    <p:sldId id="438" r:id="rId28"/>
    <p:sldId id="439" r:id="rId29"/>
  </p:sldIdLst>
  <p:sldSz cx="9144000" cy="6858000" type="screen4x3"/>
  <p:notesSz cx="6858000" cy="9715500"/>
  <p:defaultTextStyle>
    <a:defPPr>
      <a:defRPr lang="is-I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0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28"/>
    </p:cViewPr>
  </p:sorterViewPr>
  <p:notesViewPr>
    <p:cSldViewPr>
      <p:cViewPr varScale="1">
        <p:scale>
          <a:sx n="82" d="100"/>
          <a:sy n="82" d="100"/>
        </p:scale>
        <p:origin x="-2010" y="-84"/>
      </p:cViewPr>
      <p:guideLst>
        <p:guide orient="horz" pos="306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27317C-251C-400F-8903-0CDB9A8606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27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s-I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28663"/>
            <a:ext cx="4857750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4863"/>
            <a:ext cx="54864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837A12-BE62-45ED-8A88-10746A90FB81}" type="slidenum">
              <a:rPr lang="is-IS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26470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0ECB1-1CC3-42C3-A675-D3AADD8300B0}" type="slidenum">
              <a:rPr lang="is-IS"/>
              <a:pPr/>
              <a:t>1</a:t>
            </a:fld>
            <a:endParaRPr lang="is-I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924175"/>
            <a:ext cx="7200900" cy="1008063"/>
          </a:xfrm>
        </p:spPr>
        <p:txBody>
          <a:bodyPr/>
          <a:lstStyle>
            <a:lvl1pPr>
              <a:defRPr/>
            </a:lvl1pPr>
          </a:lstStyle>
          <a:p>
            <a:r>
              <a:rPr lang="is-I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365625"/>
            <a:ext cx="7200900" cy="1800225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is-IS"/>
              <a:t>Click to edit Master subtitle style</a:t>
            </a:r>
          </a:p>
        </p:txBody>
      </p:sp>
      <p:pic>
        <p:nvPicPr>
          <p:cNvPr id="4108" name="Picture 12" descr="SEDLOGR"/>
          <p:cNvPicPr>
            <a:picLocks noChangeAspect="1" noChangeArrowheads="1"/>
          </p:cNvPicPr>
          <p:nvPr userDrawn="1"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Text Box 14"/>
          <p:cNvSpPr txBox="1">
            <a:spLocks noChangeArrowheads="1"/>
          </p:cNvSpPr>
          <p:nvPr userDrawn="1"/>
        </p:nvSpPr>
        <p:spPr bwMode="auto">
          <a:xfrm>
            <a:off x="1187450" y="1052513"/>
            <a:ext cx="3816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s-IS" sz="3400">
                <a:solidFill>
                  <a:schemeClr val="bg1"/>
                </a:solidFill>
              </a:rPr>
              <a:t>Seðlabanki Íslands</a:t>
            </a:r>
          </a:p>
        </p:txBody>
      </p:sp>
      <p:sp>
        <p:nvSpPr>
          <p:cNvPr id="4111" name="Rectangle 15"/>
          <p:cNvSpPr>
            <a:spLocks noChangeArrowheads="1"/>
          </p:cNvSpPr>
          <p:nvPr userDrawn="1"/>
        </p:nvSpPr>
        <p:spPr bwMode="auto">
          <a:xfrm>
            <a:off x="179388" y="4076700"/>
            <a:ext cx="8564562" cy="904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A55A5-3AB3-483C-A0DB-75636DC1376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63500"/>
            <a:ext cx="2141537" cy="6389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63500"/>
            <a:ext cx="6275388" cy="6389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D3F6A-9209-417C-9657-7B7EEA7BBC2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D4248-8296-41F0-9D5C-A8BDD833468F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C2363-E3BB-4AA4-A3F5-1ED41128A0E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908050"/>
            <a:ext cx="4208463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908050"/>
            <a:ext cx="4208462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0AF03-6500-4681-8BBD-93F4F83F5901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274B9-1AE2-406E-B205-9AE439C709B5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641CB-D72A-413F-BAF1-1B517E13370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E77CA-77FE-4266-8E59-33004F899398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433E7-266E-4549-8BEF-B1BDF21A22A7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B7EBE-0FEC-486B-9136-9E9CF5DFF844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7771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08050"/>
            <a:ext cx="8569325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364908A8-0716-4727-81C9-2B45D770F9BC}" type="slidenum">
              <a:rPr lang="is-IS"/>
              <a:pPr/>
              <a:t>‹#›</a:t>
            </a:fld>
            <a:endParaRPr lang="is-IS"/>
          </a:p>
        </p:txBody>
      </p:sp>
      <p:pic>
        <p:nvPicPr>
          <p:cNvPr id="1036" name="Picture 12" descr="SEDLOG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72463" y="115888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4763" y="0"/>
            <a:ext cx="76201" cy="6858000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323850" y="692150"/>
            <a:ext cx="7773988" cy="396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060575"/>
            <a:ext cx="6408737" cy="1800225"/>
          </a:xfrm>
          <a:noFill/>
          <a:ln/>
        </p:spPr>
        <p:txBody>
          <a:bodyPr/>
          <a:lstStyle/>
          <a:p>
            <a:r>
              <a:rPr lang="is-IS" sz="3000" dirty="0" smtClean="0"/>
              <a:t>Monetary Bulletin </a:t>
            </a:r>
            <a:r>
              <a:rPr lang="is-IS" sz="3000" dirty="0" smtClean="0"/>
              <a:t>2013/4</a:t>
            </a:r>
            <a:endParaRPr lang="en-US" sz="30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292600"/>
            <a:ext cx="6400800" cy="1752600"/>
          </a:xfrm>
          <a:noFill/>
          <a:ln/>
        </p:spPr>
        <p:txBody>
          <a:bodyPr/>
          <a:lstStyle/>
          <a:p>
            <a:r>
              <a:rPr lang="is-IS" dirty="0"/>
              <a:t>Powerpoint </a:t>
            </a:r>
            <a:r>
              <a:rPr lang="is-IS" dirty="0" smtClean="0"/>
              <a:t>charts from Table appendix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9</a:t>
            </a:r>
            <a:endParaRPr lang="is-IS" sz="2800" dirty="0"/>
          </a:p>
        </p:txBody>
      </p:sp>
      <p:pic>
        <p:nvPicPr>
          <p:cNvPr id="4" name="Picture 2" descr="G:\UMBROTSVINNA\Monetary Bulletin\2013\MB_4\PNG\MB134_vid-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423" y="1461858"/>
            <a:ext cx="4224179" cy="443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10</a:t>
            </a:r>
            <a:endParaRPr lang="is-IS" sz="2800" dirty="0"/>
          </a:p>
        </p:txBody>
      </p:sp>
      <p:pic>
        <p:nvPicPr>
          <p:cNvPr id="4" name="Picture 2" descr="G:\UMBROTSVINNA\Monetary Bulletin\2013\MB_4\PNG\MB134_vid-1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569" y="1132701"/>
            <a:ext cx="4077887" cy="509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11</a:t>
            </a:r>
            <a:endParaRPr lang="is-IS" sz="2800" dirty="0"/>
          </a:p>
        </p:txBody>
      </p:sp>
      <p:pic>
        <p:nvPicPr>
          <p:cNvPr id="4" name="Picture 2" descr="G:\UMBROTSVINNA\Monetary Bulletin\2013\MB_4\PNG\MB134_vid-1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841" y="908050"/>
            <a:ext cx="4109343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12</a:t>
            </a:r>
            <a:endParaRPr lang="is-IS" sz="2800" dirty="0"/>
          </a:p>
        </p:txBody>
      </p:sp>
      <p:pic>
        <p:nvPicPr>
          <p:cNvPr id="4" name="Picture 2" descr="G:\UMBROTSVINNA\Monetary Bulletin\2013\MB_4\PNG\MB134_vid-1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805" y="1285089"/>
            <a:ext cx="4175415" cy="479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13</a:t>
            </a:r>
            <a:endParaRPr lang="is-IS" sz="2800" dirty="0"/>
          </a:p>
        </p:txBody>
      </p:sp>
      <p:pic>
        <p:nvPicPr>
          <p:cNvPr id="4" name="Picture 2" descr="G:\UMBROTSVINNA\Monetary Bulletin\2013\MB_4\PNG\MB134_vid-1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314" y="1263754"/>
            <a:ext cx="4876397" cy="483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14</a:t>
            </a:r>
            <a:endParaRPr lang="is-IS" sz="2800" dirty="0"/>
          </a:p>
        </p:txBody>
      </p:sp>
      <p:pic>
        <p:nvPicPr>
          <p:cNvPr id="4" name="Picture 2" descr="G:\UMBROTSVINNA\Monetary Bulletin\2013\MB_4\PNG\MB134_vid-1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998" y="1382617"/>
            <a:ext cx="4023028" cy="459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15</a:t>
            </a:r>
            <a:endParaRPr lang="is-IS" sz="2800" dirty="0"/>
          </a:p>
        </p:txBody>
      </p:sp>
      <p:pic>
        <p:nvPicPr>
          <p:cNvPr id="4" name="Picture 2" descr="G:\UMBROTSVINNA\Monetary Bulletin\2013\MB_4\PNG\MB134_vid-1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372" y="1004696"/>
            <a:ext cx="4358280" cy="535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16</a:t>
            </a:r>
            <a:endParaRPr lang="is-IS" sz="2800" dirty="0"/>
          </a:p>
        </p:txBody>
      </p:sp>
      <p:pic>
        <p:nvPicPr>
          <p:cNvPr id="4" name="Picture 2" descr="G:\UMBROTSVINNA\Monetary Bulletin\2013\MB_4\PNG\MB134_vid-1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325" y="1111367"/>
            <a:ext cx="4364375" cy="513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17</a:t>
            </a:r>
            <a:endParaRPr lang="is-IS" sz="2800" dirty="0"/>
          </a:p>
        </p:txBody>
      </p:sp>
      <p:pic>
        <p:nvPicPr>
          <p:cNvPr id="4" name="Picture 2" descr="G:\UMBROTSVINNA\Monetary Bulletin\2013\MB_4\PNG\MB134_vid-1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941" y="1708726"/>
            <a:ext cx="6711142" cy="394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18</a:t>
            </a:r>
            <a:endParaRPr lang="is-IS" sz="2800" dirty="0"/>
          </a:p>
        </p:txBody>
      </p:sp>
      <p:pic>
        <p:nvPicPr>
          <p:cNvPr id="4" name="Picture 2" descr="G:\UMBROTSVINNA\Monetary Bulletin\2013\MB_4\PNG\MB134_vid-1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187" y="1879400"/>
            <a:ext cx="4126651" cy="360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1</a:t>
            </a:r>
            <a:endParaRPr lang="is-IS" sz="2800" dirty="0"/>
          </a:p>
        </p:txBody>
      </p:sp>
      <p:pic>
        <p:nvPicPr>
          <p:cNvPr id="1026" name="Picture 2" descr="G:\UMBROTSVINNA\Monetary Bulletin\2013\MB_4\PNG\MB134_vid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712" y="1760537"/>
            <a:ext cx="4059601" cy="384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19</a:t>
            </a:r>
            <a:endParaRPr lang="is-IS" sz="2800" dirty="0"/>
          </a:p>
        </p:txBody>
      </p:sp>
      <p:pic>
        <p:nvPicPr>
          <p:cNvPr id="4" name="Picture 2" descr="G:\UMBROTSVINNA\Monetary Bulletin\2013\MB_4\PNG\MB134_vid-1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423" y="1342996"/>
            <a:ext cx="4224179" cy="467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20</a:t>
            </a:r>
            <a:endParaRPr lang="is-IS" sz="2800" dirty="0"/>
          </a:p>
        </p:txBody>
      </p:sp>
      <p:pic>
        <p:nvPicPr>
          <p:cNvPr id="4" name="Picture 2" descr="G:\UMBROTSVINNA\Monetary Bulletin\2013\MB_4\PNG\MB134_vid-2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903" y="1291184"/>
            <a:ext cx="4035219" cy="477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21</a:t>
            </a:r>
            <a:endParaRPr lang="is-IS" sz="2800" dirty="0"/>
          </a:p>
        </p:txBody>
      </p:sp>
      <p:pic>
        <p:nvPicPr>
          <p:cNvPr id="4" name="Picture 2" descr="G:\UMBROTSVINNA\Monetary Bulletin\2013\MB_4\PNG\MB134_vid-2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998" y="1013839"/>
            <a:ext cx="4023028" cy="533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22</a:t>
            </a:r>
            <a:endParaRPr lang="is-IS" sz="2800" dirty="0"/>
          </a:p>
        </p:txBody>
      </p:sp>
      <p:pic>
        <p:nvPicPr>
          <p:cNvPr id="4" name="Picture 2" descr="G:\UMBROTSVINNA\Monetary Bulletin\2013\MB_4\PNG\MB134_vid-2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552" y="1315566"/>
            <a:ext cx="4845920" cy="473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23</a:t>
            </a:r>
            <a:endParaRPr lang="is-IS" sz="2800" dirty="0"/>
          </a:p>
        </p:txBody>
      </p:sp>
      <p:pic>
        <p:nvPicPr>
          <p:cNvPr id="4" name="Picture 2" descr="G:\UMBROTSVINNA\Monetary Bulletin\2013\MB_4\PNG\MB134_vid-2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465" y="1150988"/>
            <a:ext cx="4474094" cy="505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24</a:t>
            </a:r>
            <a:endParaRPr lang="is-IS" sz="2800" dirty="0"/>
          </a:p>
        </p:txBody>
      </p:sp>
      <p:pic>
        <p:nvPicPr>
          <p:cNvPr id="4" name="Picture 2" descr="G:\UMBROTSVINNA\Monetary Bulletin\2013\MB_4\PNG\MB134_vid-2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754" y="910216"/>
            <a:ext cx="4309516" cy="554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25</a:t>
            </a:r>
            <a:endParaRPr lang="is-IS" sz="2800" dirty="0"/>
          </a:p>
        </p:txBody>
      </p:sp>
      <p:pic>
        <p:nvPicPr>
          <p:cNvPr id="4" name="Picture 2" descr="G:\UMBROTSVINNA\Monetary Bulletin\2013\MB_4\PNG\MB134_vid-2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677" y="908050"/>
            <a:ext cx="4065670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26</a:t>
            </a:r>
            <a:endParaRPr lang="is-IS" sz="2800" dirty="0"/>
          </a:p>
        </p:txBody>
      </p:sp>
      <p:pic>
        <p:nvPicPr>
          <p:cNvPr id="4" name="Picture 2" descr="G:\UMBROTSVINNA\Monetary Bulletin\2013\MB_4\PNG\MB134_vid-2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274" y="1346044"/>
            <a:ext cx="4498476" cy="466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27</a:t>
            </a:r>
            <a:endParaRPr lang="is-IS" sz="2800" dirty="0"/>
          </a:p>
        </p:txBody>
      </p:sp>
      <p:pic>
        <p:nvPicPr>
          <p:cNvPr id="4" name="Picture 2" descr="G:\UMBROTSVINNA\Monetary Bulletin\2013\MB_4\PNG\MB134_vid-2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406" y="1202799"/>
            <a:ext cx="4992212" cy="495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2</a:t>
            </a:r>
            <a:endParaRPr lang="is-IS" sz="2800" dirty="0"/>
          </a:p>
        </p:txBody>
      </p:sp>
      <p:pic>
        <p:nvPicPr>
          <p:cNvPr id="4" name="Picture 2" descr="G:\UMBROTSVINNA\Monetary Bulletin\2013\MB_4\PNG\MB134_vid-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187" y="1617293"/>
            <a:ext cx="4126651" cy="412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3</a:t>
            </a:r>
            <a:endParaRPr lang="is-IS" sz="2800" dirty="0"/>
          </a:p>
        </p:txBody>
      </p:sp>
      <p:pic>
        <p:nvPicPr>
          <p:cNvPr id="4" name="Picture 2" descr="G:\UMBROTSVINNA\Monetary Bulletin\2013\MB_4\PNG\MB134_vid-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521" y="1099176"/>
            <a:ext cx="4083983" cy="516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4</a:t>
            </a:r>
            <a:endParaRPr lang="is-IS" sz="2800" dirty="0"/>
          </a:p>
        </p:txBody>
      </p:sp>
      <p:pic>
        <p:nvPicPr>
          <p:cNvPr id="4" name="Picture 2" descr="G:\UMBROTSVINNA\Monetary Bulletin\2013\MB_4\PNG\MB134_vid-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993" y="1166226"/>
            <a:ext cx="4279039" cy="502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5</a:t>
            </a:r>
            <a:endParaRPr lang="is-IS" sz="2800" dirty="0"/>
          </a:p>
        </p:txBody>
      </p:sp>
      <p:pic>
        <p:nvPicPr>
          <p:cNvPr id="4" name="Picture 2" descr="G:\UMBROTSVINNA\Monetary Bulletin\2013\MB_4\PNG\MB134_vid-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664" y="1659962"/>
            <a:ext cx="4065696" cy="404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6</a:t>
            </a:r>
            <a:endParaRPr lang="is-IS" sz="2800" dirty="0"/>
          </a:p>
        </p:txBody>
      </p:sp>
      <p:pic>
        <p:nvPicPr>
          <p:cNvPr id="4" name="Picture 2" descr="G:\UMBROTSVINNA\Monetary Bulletin\2013\MB_4\PNG\MB134_vid-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521" y="1059555"/>
            <a:ext cx="4083983" cy="524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7</a:t>
            </a:r>
            <a:endParaRPr lang="is-IS" sz="2800" dirty="0"/>
          </a:p>
        </p:txBody>
      </p:sp>
      <p:pic>
        <p:nvPicPr>
          <p:cNvPr id="4" name="Picture 2" descr="G:\UMBROTSVINNA\Monetary Bulletin\2013\MB_4\PNG\MB134_vid-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030" y="1327757"/>
            <a:ext cx="4784965" cy="470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8</a:t>
            </a:r>
            <a:endParaRPr lang="is-IS" sz="2800" dirty="0"/>
          </a:p>
        </p:txBody>
      </p:sp>
      <p:pic>
        <p:nvPicPr>
          <p:cNvPr id="4" name="Picture 2" descr="G:\UMBROTSVINNA\Monetary Bulletin\2013\MB_4\PNG\MB134_vid-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566" y="1766633"/>
            <a:ext cx="4205893" cy="38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7704</TotalTime>
  <Words>63</Words>
  <Application>Microsoft Office PowerPoint</Application>
  <PresentationFormat>On-screen Show (4:3)</PresentationFormat>
  <Paragraphs>30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 Design</vt:lpstr>
      <vt:lpstr>Monetary Bulletin 2013/4</vt:lpstr>
      <vt:lpstr>Chart 1</vt:lpstr>
      <vt:lpstr>Chart 2</vt:lpstr>
      <vt:lpstr>Chart 3</vt:lpstr>
      <vt:lpstr>Chart 4</vt:lpstr>
      <vt:lpstr>Chart 5</vt:lpstr>
      <vt:lpstr>Chart 6</vt:lpstr>
      <vt:lpstr>Chart 7</vt:lpstr>
      <vt:lpstr>Chart 8</vt:lpstr>
      <vt:lpstr>Chart 9</vt:lpstr>
      <vt:lpstr>Chart 10</vt:lpstr>
      <vt:lpstr>Chart 11</vt:lpstr>
      <vt:lpstr>Chart 12</vt:lpstr>
      <vt:lpstr>Chart 13</vt:lpstr>
      <vt:lpstr>Chart 14</vt:lpstr>
      <vt:lpstr>Chart 15</vt:lpstr>
      <vt:lpstr>Chart 16</vt:lpstr>
      <vt:lpstr>Chart 17</vt:lpstr>
      <vt:lpstr>Chart 18</vt:lpstr>
      <vt:lpstr>Chart 19</vt:lpstr>
      <vt:lpstr>Chart 20</vt:lpstr>
      <vt:lpstr>Chart 21</vt:lpstr>
      <vt:lpstr>Chart 22</vt:lpstr>
      <vt:lpstr>Chart 23</vt:lpstr>
      <vt:lpstr>Chart 24</vt:lpstr>
      <vt:lpstr>Chart 25</vt:lpstr>
      <vt:lpstr>Chart 26</vt:lpstr>
      <vt:lpstr>Chart 27</vt:lpstr>
    </vt:vector>
  </TitlesOfParts>
  <Company>Seðlabanki Íslands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Þórarinn Gunnar Pétursson</dc:creator>
  <cp:lastModifiedBy>SÍ Guðjón Emilsson</cp:lastModifiedBy>
  <cp:revision>154</cp:revision>
  <dcterms:created xsi:type="dcterms:W3CDTF">2006-03-23T10:35:51Z</dcterms:created>
  <dcterms:modified xsi:type="dcterms:W3CDTF">2013-11-08T14:56:12Z</dcterms:modified>
</cp:coreProperties>
</file>