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3"/>
  </p:notesMasterIdLst>
  <p:handoutMasterIdLst>
    <p:handoutMasterId r:id="rId164"/>
  </p:handoutMasterIdLst>
  <p:sldIdLst>
    <p:sldId id="258" r:id="rId2"/>
    <p:sldId id="413" r:id="rId3"/>
    <p:sldId id="497" r:id="rId4"/>
    <p:sldId id="499" r:id="rId5"/>
    <p:sldId id="498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612" r:id="rId26"/>
    <p:sldId id="613" r:id="rId27"/>
    <p:sldId id="428" r:id="rId28"/>
    <p:sldId id="665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617" r:id="rId42"/>
    <p:sldId id="618" r:id="rId43"/>
    <p:sldId id="619" r:id="rId44"/>
    <p:sldId id="620" r:id="rId45"/>
    <p:sldId id="621" r:id="rId46"/>
    <p:sldId id="623" r:id="rId47"/>
    <p:sldId id="622" r:id="rId48"/>
    <p:sldId id="624" r:id="rId49"/>
    <p:sldId id="625" r:id="rId50"/>
    <p:sldId id="600" r:id="rId51"/>
    <p:sldId id="438" r:id="rId52"/>
    <p:sldId id="531" r:id="rId53"/>
    <p:sldId id="532" r:id="rId54"/>
    <p:sldId id="533" r:id="rId55"/>
    <p:sldId id="534" r:id="rId56"/>
    <p:sldId id="535" r:id="rId57"/>
    <p:sldId id="536" r:id="rId58"/>
    <p:sldId id="537" r:id="rId59"/>
    <p:sldId id="538" r:id="rId60"/>
    <p:sldId id="540" r:id="rId61"/>
    <p:sldId id="539" r:id="rId62"/>
    <p:sldId id="541" r:id="rId63"/>
    <p:sldId id="542" r:id="rId64"/>
    <p:sldId id="666" r:id="rId65"/>
    <p:sldId id="601" r:id="rId66"/>
    <p:sldId id="603" r:id="rId67"/>
    <p:sldId id="604" r:id="rId68"/>
    <p:sldId id="605" r:id="rId69"/>
    <p:sldId id="544" r:id="rId70"/>
    <p:sldId id="543" r:id="rId71"/>
    <p:sldId id="614" r:id="rId72"/>
    <p:sldId id="615" r:id="rId73"/>
    <p:sldId id="616" r:id="rId74"/>
    <p:sldId id="545" r:id="rId75"/>
    <p:sldId id="546" r:id="rId76"/>
    <p:sldId id="547" r:id="rId77"/>
    <p:sldId id="548" r:id="rId78"/>
    <p:sldId id="549" r:id="rId79"/>
    <p:sldId id="550" r:id="rId80"/>
    <p:sldId id="551" r:id="rId81"/>
    <p:sldId id="552" r:id="rId82"/>
    <p:sldId id="553" r:id="rId83"/>
    <p:sldId id="554" r:id="rId84"/>
    <p:sldId id="555" r:id="rId85"/>
    <p:sldId id="556" r:id="rId86"/>
    <p:sldId id="557" r:id="rId87"/>
    <p:sldId id="558" r:id="rId88"/>
    <p:sldId id="606" r:id="rId89"/>
    <p:sldId id="607" r:id="rId90"/>
    <p:sldId id="608" r:id="rId91"/>
    <p:sldId id="467" r:id="rId92"/>
    <p:sldId id="626" r:id="rId93"/>
    <p:sldId id="627" r:id="rId94"/>
    <p:sldId id="559" r:id="rId95"/>
    <p:sldId id="560" r:id="rId96"/>
    <p:sldId id="561" r:id="rId97"/>
    <p:sldId id="469" r:id="rId98"/>
    <p:sldId id="630" r:id="rId99"/>
    <p:sldId id="629" r:id="rId100"/>
    <p:sldId id="631" r:id="rId101"/>
    <p:sldId id="633" r:id="rId102"/>
    <p:sldId id="632" r:id="rId103"/>
    <p:sldId id="635" r:id="rId104"/>
    <p:sldId id="634" r:id="rId105"/>
    <p:sldId id="628" r:id="rId106"/>
    <p:sldId id="566" r:id="rId107"/>
    <p:sldId id="567" r:id="rId108"/>
    <p:sldId id="470" r:id="rId109"/>
    <p:sldId id="471" r:id="rId110"/>
    <p:sldId id="472" r:id="rId111"/>
    <p:sldId id="473" r:id="rId112"/>
    <p:sldId id="609" r:id="rId113"/>
    <p:sldId id="610" r:id="rId114"/>
    <p:sldId id="637" r:id="rId115"/>
    <p:sldId id="636" r:id="rId116"/>
    <p:sldId id="638" r:id="rId117"/>
    <p:sldId id="639" r:id="rId118"/>
    <p:sldId id="474" r:id="rId119"/>
    <p:sldId id="475" r:id="rId120"/>
    <p:sldId id="476" r:id="rId121"/>
    <p:sldId id="478" r:id="rId122"/>
    <p:sldId id="477" r:id="rId123"/>
    <p:sldId id="479" r:id="rId124"/>
    <p:sldId id="480" r:id="rId125"/>
    <p:sldId id="611" r:id="rId126"/>
    <p:sldId id="568" r:id="rId127"/>
    <p:sldId id="640" r:id="rId128"/>
    <p:sldId id="641" r:id="rId129"/>
    <p:sldId id="642" r:id="rId130"/>
    <p:sldId id="645" r:id="rId131"/>
    <p:sldId id="643" r:id="rId132"/>
    <p:sldId id="647" r:id="rId133"/>
    <p:sldId id="648" r:id="rId134"/>
    <p:sldId id="482" r:id="rId135"/>
    <p:sldId id="483" r:id="rId136"/>
    <p:sldId id="484" r:id="rId137"/>
    <p:sldId id="485" r:id="rId138"/>
    <p:sldId id="646" r:id="rId139"/>
    <p:sldId id="488" r:id="rId140"/>
    <p:sldId id="489" r:id="rId141"/>
    <p:sldId id="490" r:id="rId142"/>
    <p:sldId id="491" r:id="rId143"/>
    <p:sldId id="492" r:id="rId144"/>
    <p:sldId id="493" r:id="rId145"/>
    <p:sldId id="494" r:id="rId146"/>
    <p:sldId id="495" r:id="rId147"/>
    <p:sldId id="496" r:id="rId148"/>
    <p:sldId id="572" r:id="rId149"/>
    <p:sldId id="651" r:id="rId150"/>
    <p:sldId id="649" r:id="rId151"/>
    <p:sldId id="657" r:id="rId152"/>
    <p:sldId id="656" r:id="rId153"/>
    <p:sldId id="655" r:id="rId154"/>
    <p:sldId id="654" r:id="rId155"/>
    <p:sldId id="659" r:id="rId156"/>
    <p:sldId id="660" r:id="rId157"/>
    <p:sldId id="653" r:id="rId158"/>
    <p:sldId id="661" r:id="rId159"/>
    <p:sldId id="662" r:id="rId160"/>
    <p:sldId id="663" r:id="rId161"/>
    <p:sldId id="664" r:id="rId162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>
        <p:scale>
          <a:sx n="100" d="100"/>
          <a:sy n="100" d="100"/>
        </p:scale>
        <p:origin x="-192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smtClean="0"/>
              <a:t>Monetary Bulletin 2013/4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charts from Economic and monetary developments and prospects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8194" name="Picture 2" descr="G:\UMBROTSVINNA\Monetary Bulletin\2013\MB_4\PNG\MB134-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312518"/>
            <a:ext cx="4083983" cy="47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IV-2</a:t>
            </a:r>
            <a:endParaRPr lang="is-IS" sz="2800" dirty="0"/>
          </a:p>
        </p:txBody>
      </p:sp>
      <p:pic>
        <p:nvPicPr>
          <p:cNvPr id="26626" name="Picture 2" descr="G:\UMBROTSVINNA\Monetary Bulletin\2013\MB_4\PNG\MB134-IV-R2-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17" y="908050"/>
            <a:ext cx="389499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IV-2</a:t>
            </a:r>
            <a:endParaRPr lang="is-IS" sz="2800" dirty="0"/>
          </a:p>
        </p:txBody>
      </p:sp>
      <p:pic>
        <p:nvPicPr>
          <p:cNvPr id="27650" name="Picture 2" descr="G:\UMBROTSVINNA\Monetary Bulletin\2013\MB_4\PNG\MB134-IV-R2-M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38" y="989457"/>
            <a:ext cx="4400948" cy="53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IV-2</a:t>
            </a:r>
            <a:endParaRPr lang="is-IS" sz="2800" dirty="0"/>
          </a:p>
        </p:txBody>
      </p:sp>
      <p:pic>
        <p:nvPicPr>
          <p:cNvPr id="28674" name="Picture 2" descr="G:\UMBROTSVINNA\Monetary Bulletin\2013\MB_4\PNG\MB134-IV-R2-M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92" y="1080889"/>
            <a:ext cx="4547240" cy="51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IV-2</a:t>
            </a:r>
            <a:endParaRPr lang="is-IS" sz="2800" dirty="0"/>
          </a:p>
        </p:txBody>
      </p:sp>
      <p:pic>
        <p:nvPicPr>
          <p:cNvPr id="29698" name="Picture 2" descr="G:\UMBROTSVINNA\Monetary Bulletin\2013\MB_4\PNG\MB134-IV-R2-M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61" y="908050"/>
            <a:ext cx="430470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IV-2</a:t>
            </a:r>
            <a:endParaRPr lang="is-IS" sz="2800" dirty="0"/>
          </a:p>
        </p:txBody>
      </p:sp>
      <p:pic>
        <p:nvPicPr>
          <p:cNvPr id="30722" name="Picture 2" descr="G:\UMBROTSVINNA\Monetary Bulletin\2013\MB_4\PNG\MB134-IV-R2-M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1" y="1004696"/>
            <a:ext cx="4516763" cy="53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1746" name="Picture 2" descr="G:\UMBROTSVINNA\Monetary Bulletin\2013\MB_4\PNG\MB134-V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67" y="908050"/>
            <a:ext cx="372349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2770" name="Picture 2" descr="G:\UMBROTSVINNA\Monetary Bulletin\2013\MB_4\PNG\MB134-V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5" y="1074794"/>
            <a:ext cx="4230275" cy="52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4818" name="Picture 2" descr="G:\UMBROTSVINNA\Monetary Bulletin\2013\MB_4\PNG\MB134-V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89" y="1218038"/>
            <a:ext cx="3998646" cy="49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5842" name="Picture 2" descr="G:\UMBROTSVINNA\Monetary Bulletin\2013\MB_4\PNG\MB134-V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059555"/>
            <a:ext cx="4291230" cy="52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6866" name="Picture 2" descr="G:\UMBROTSVINNA\Monetary Bulletin\2013\MB_4\PNG\MB134-V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044317"/>
            <a:ext cx="4291230" cy="52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9218" name="Picture 2" descr="G:\UMBROTSVINNA\Monetary Bulletin\2013\MB_4\PNG\MB134-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175370"/>
            <a:ext cx="4090078" cy="50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3794" name="Picture 2" descr="G:\UMBROTSVINNA\Monetary Bulletin\2013\MB_4\PNG\MB134-V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1050412"/>
            <a:ext cx="4108365" cy="52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8914" name="Picture 2" descr="G:\UMBROTSVINNA\Monetary Bulletin\2013\MB_4\PNG\MB134-V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1038221"/>
            <a:ext cx="4108365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4818" name="Picture 2" descr="G:\UMBROTSVINNA\Monetary Bulletin\2013\MB_4\PNG\MB134-V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6" y="1026030"/>
            <a:ext cx="4315612" cy="53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0962" name="Picture 2" descr="G:\UMBROTSVINNA\Monetary Bulletin\2013\MB_4\PNG\MB134-V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169274"/>
            <a:ext cx="4090078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5842" name="Picture 2" descr="G:\UMBROTSVINNA\Monetary Bulletin\2013\MB_4\PNG\MB134-V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90" y="1486240"/>
            <a:ext cx="4407044" cy="43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6866" name="Picture 2" descr="G:\UMBROTSVINNA\Monetary Bulletin\2013\MB_4\PNG\MB134-V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79" y="1486240"/>
            <a:ext cx="4242466" cy="43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37890" name="Picture 2" descr="G:\UMBROTSVINNA\Monetary Bulletin\2013\MB_4\PNG\MB134-V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437476"/>
            <a:ext cx="4010837" cy="44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5058" name="Picture 2" descr="G:\UMBROTSVINNA\Monetary Bulletin\2013\MB_4\PNG\MB134-V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84" y="974218"/>
            <a:ext cx="4254657" cy="54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38914" name="Picture 2" descr="G:\UMBROTSVINNA\Monetary Bulletin\2013\MB_4\PNG\MB134-V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79" y="1032126"/>
            <a:ext cx="4242466" cy="5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7106" name="Picture 2" descr="G:\UMBROTSVINNA\Monetary Bulletin\2013\MB_4\PNG\MB134-V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39" y="1285089"/>
            <a:ext cx="4132747" cy="47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0242" name="Picture 2" descr="G:\UMBROTSVINNA\Monetary Bulletin\2013\MB_4\PNG\MB134-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28" y="1297280"/>
            <a:ext cx="3968168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8130" name="Picture 2" descr="G:\UMBROTSVINNA\Monetary Bulletin\2013\MB_4\PNG\MB134-V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019935"/>
            <a:ext cx="4059601" cy="53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39938" name="Picture 2" descr="G:\UMBROTSVINNA\Monetary Bulletin\2013\MB_4\PNG\MB134-V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61" y="1090033"/>
            <a:ext cx="4461903" cy="51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0962" name="Picture 2" descr="G:\UMBROTSVINNA\Monetary Bulletin\2013\MB_4\PNG\MB134-V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89" y="1254611"/>
            <a:ext cx="3998646" cy="48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1986" name="Picture 2" descr="G:\UMBROTSVINNA\Monetary Bulletin\2013\MB_4\PNG\MB134-V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29" y="971171"/>
            <a:ext cx="4376566" cy="54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3010" name="Picture 2" descr="G:\UMBROTSVINNA\Monetary Bulletin\2013\MB_4\PNG\MB134-V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16" y="1105271"/>
            <a:ext cx="4071792" cy="51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4034" name="Picture 2" descr="G:\UMBROTSVINNA\Monetary Bulletin\2013\MB_4\PNG\MB134-V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57" y="908050"/>
            <a:ext cx="431671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5058" name="Picture 2" descr="G:\UMBROTSVINNA\Monetary Bulletin\2013\MB_4\PNG\MB134-V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28" y="908050"/>
            <a:ext cx="424176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6082" name="Picture 2" descr="G:\UMBROTSVINNA\Monetary Bulletin\2013\MB_4\PNG\MB134-V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022982"/>
            <a:ext cx="4010837" cy="53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56322" name="Picture 2" descr="G:\UMBROTSVINNA\Monetary Bulletin\2013\MB_4\PNG\MB134-V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09" y="908050"/>
            <a:ext cx="366880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57346" name="Picture 2" descr="G:\UMBROTSVINNA\Monetary Bulletin\2013\MB_4\PNG\MB134-V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937645"/>
            <a:ext cx="4144938" cy="54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1266" name="Picture 2" descr="G:\UMBROTSVINNA\Monetary Bulletin\2013\MB_4\PNG\MB134-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36" y="908050"/>
            <a:ext cx="420975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59394" name="Picture 2" descr="G:\UMBROTSVINNA\Monetary Bulletin\2013\MB_4\PNG\MB134-V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8" y="908050"/>
            <a:ext cx="380976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60418" name="Picture 2" descr="G:\UMBROTSVINNA\Monetary Bulletin\2013\MB_4\PNG\MB134-V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84" y="908050"/>
            <a:ext cx="420665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VI-1</a:t>
            </a:r>
            <a:endParaRPr lang="is-IS" dirty="0"/>
          </a:p>
        </p:txBody>
      </p:sp>
      <p:pic>
        <p:nvPicPr>
          <p:cNvPr id="47106" name="Picture 2" descr="G:\UMBROTSVINNA\Monetary Bulletin\2013\MB_4\PNG\MB134-V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36" y="1224134"/>
            <a:ext cx="4260752" cy="49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969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VI-1</a:t>
            </a:r>
            <a:endParaRPr lang="is-IS" dirty="0"/>
          </a:p>
        </p:txBody>
      </p:sp>
      <p:pic>
        <p:nvPicPr>
          <p:cNvPr id="48130" name="Picture 2" descr="G:\UMBROTSVINNA\Monetary Bulletin\2013\MB_4\PNG\MB134-VI-R1_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85" y="1358235"/>
            <a:ext cx="3986455" cy="46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2825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61442" name="Picture 2" descr="G:\UMBROTSVINNA\Monetary Bulletin\2013\MB_4\PNG\MB134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77" y="908050"/>
            <a:ext cx="413907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9154" name="Picture 2" descr="G:\UMBROTSVINNA\Monetary Bulletin\2013\MB_4\PNG\MB134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278993"/>
            <a:ext cx="4065696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63491" name="Picture 3" descr="G:\UMBROTSVINNA\Monetary Bulletin\2013\MB_4\PNG\MB134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79" y="908050"/>
            <a:ext cx="377246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50178" name="Picture 2" descr="G:\UMBROTSVINNA\Monetary Bulletin\2013\MB_4\PNG\MB134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28" y="908050"/>
            <a:ext cx="428996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65538" name="Picture 2" descr="G:\UMBROTSVINNA\Monetary Bulletin\2013\MB_4\PNG\MB134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64" y="908050"/>
            <a:ext cx="415009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68610" name="Picture 2" descr="G:\UMBROTSVINNA\Monetary Bulletin\2013\MB_4\PNG\MB134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83" y="908050"/>
            <a:ext cx="393525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2290" name="Picture 2" descr="G:\UMBROTSVINNA\Monetary Bulletin\2013\MB_4\PNG\MB134-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14" y="1535004"/>
            <a:ext cx="4199797" cy="42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69634" name="Picture 2" descr="G:\UMBROTSVINNA\Monetary Bulletin\2013\MB_4\PNG\MB134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6" y="968123"/>
            <a:ext cx="4151033" cy="54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70658" name="Picture 2" descr="G:\UMBROTSVINNA\Monetary Bulletin\2013\MB_4\PNG\MB134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6" y="1132701"/>
            <a:ext cx="4315612" cy="50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71682" name="Picture 2" descr="G:\UMBROTSVINNA\Monetary Bulletin\2013\MB_4\PNG\MB134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7" y="949836"/>
            <a:ext cx="4236370" cy="54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1202" name="Picture 2" descr="G:\UMBROTSVINNA\Monetary Bulletin\2013\MB_4\PNG\MB134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07" y="908050"/>
            <a:ext cx="348281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2226" name="Picture 2" descr="G:\UMBROTSVINNA\Monetary Bulletin\2013\MB_4\PNG\MB134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7" y="1291184"/>
            <a:ext cx="4236370" cy="4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1026" name="Picture 2" descr="G:\UMBROTSVINNA\Monetary Bulletin\2013\MB_4\PNG\MB134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39" y="949836"/>
            <a:ext cx="4132747" cy="54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75778" name="Picture 2" descr="G:\UMBROTSVINNA\Monetary Bulletin\2013\MB_4\PNG\MB134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943741"/>
            <a:ext cx="3919404" cy="54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76802" name="Picture 2" descr="G:\UMBROTSVINNA\Monetary Bulletin\2013\MB_4\PNG\MB134-VI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096128"/>
            <a:ext cx="4004741" cy="5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77826" name="Picture 2" descr="G:\UMBROTSVINNA\Monetary Bulletin\2013\MB_4\PNG\MB134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318614"/>
            <a:ext cx="3919404" cy="47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78850" name="Picture 2" descr="G:\UMBROTSVINNA\Monetary Bulletin\2013\MB_4\PNG\MB134-V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190608"/>
            <a:ext cx="3919404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3314" name="Picture 2" descr="G:\UMBROTSVINNA\Monetary Bulletin\2013\MB_4\PNG\MB134-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149350"/>
            <a:ext cx="4084637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79874" name="Picture 2" descr="G:\UMBROTSVINNA\Monetary Bulletin\2013\MB_4\PNG\MB134-V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19" y="1035173"/>
            <a:ext cx="3943786" cy="52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80898" name="Picture 2" descr="G:\UMBROTSVINNA\Monetary Bulletin\2013\MB_4\PNG\MB134_mynd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52" y="908050"/>
            <a:ext cx="404532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37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81922" name="Picture 2" descr="G:\UMBROTSVINNA\Monetary Bulletin\2013\MB_4\PNG\MB134_mynd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00" y="1266802"/>
            <a:ext cx="4163224" cy="48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3576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82946" name="Picture 2" descr="G:\UMBROTSVINNA\Monetary Bulletin\2013\MB_4\PNG\MB134_mynd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20" y="908050"/>
            <a:ext cx="343818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7819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83970" name="Picture 2" descr="G:\UMBROTSVINNA\Monetary Bulletin\2013\MB_4\PNG\MB134_mynd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56" y="908050"/>
            <a:ext cx="394591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1657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53250" name="Picture 2" descr="G:\UMBROTSVINNA\Monetary Bulletin\2013\MB_4\PNG\MB134_mynd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48" y="1004696"/>
            <a:ext cx="4157129" cy="53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6092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54274" name="Picture 2" descr="G:\UMBROTSVINNA\Monetary Bulletin\2013\MB_4\PNG\MB134_mynd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992505"/>
            <a:ext cx="4090078" cy="53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5489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84995" name="Picture 3" descr="G:\UMBROTSVINNA\Monetary Bulletin\2013\MB_4\PNG\MB134_mynd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06" y="1138797"/>
            <a:ext cx="3907213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4421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88066" name="Picture 2" descr="G:\UMBROTSVINNA\Monetary Bulletin\2013\MB_4\PNG\MB134_mynd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32" y="1138797"/>
            <a:ext cx="6686760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5999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89090" name="Picture 2" descr="G:\UMBROTSVINNA\Monetary Bulletin\2013\MB_4\PNG\MB134_mynd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15" y="908050"/>
            <a:ext cx="372519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7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4338" name="Picture 2" descr="G:\UMBROTSVINNA\Monetary Bulletin\2013\MB_4\PNG\MB134-I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80" y="1531956"/>
            <a:ext cx="3974264" cy="42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90114" name="Picture 2" descr="G:\UMBROTSVINNA\Monetary Bulletin\2013\MB_4\PNG\MB134_mynd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922407"/>
            <a:ext cx="4077887" cy="55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1742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/>
          </a:p>
        </p:txBody>
      </p:sp>
      <p:pic>
        <p:nvPicPr>
          <p:cNvPr id="91138" name="Picture 2" descr="G:\UMBROTSVINNA\Monetary Bulletin\2013\MB_4\PNG\MB134_mynd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16" y="908050"/>
            <a:ext cx="385979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14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5362" name="Picture 2" descr="G:\UMBROTSVINNA\Monetary Bulletin\2013\MB_4\PNG\MB134-I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388712"/>
            <a:ext cx="3919404" cy="4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6386" name="Picture 2" descr="G:\UMBROTSVINNA\Monetary Bulletin\2013\MB_4\PNG\MB134-I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2" y="1038221"/>
            <a:ext cx="4358280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7410" name="Picture 2" descr="G:\UMBROTSVINNA\Monetary Bulletin\2013\MB_4\PNG\MB134-I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943741"/>
            <a:ext cx="4144938" cy="54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026" name="Picture 2" descr="G:\UMBROTSVINNA\Monetary Bulletin\2013\MB_4\PNG\MB134-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07" y="908050"/>
            <a:ext cx="394881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8434" name="Picture 2" descr="G:\UMBROTSVINNA\Monetary Bulletin\2013\MB_4\PNG\MB134-I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69" y="1269850"/>
            <a:ext cx="4754487" cy="48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9458" name="Picture 2" descr="G:\UMBROTSVINNA\Monetary Bulletin\2013\MB_4\PNG\MB134-I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47" y="908050"/>
            <a:ext cx="363633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0482" name="Picture 2" descr="G:\UMBROTSVINNA\Monetary Bulletin\2013\MB_4\PNG\MB134-I-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85" y="908050"/>
            <a:ext cx="435225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3074" name="Picture 2" descr="G:\UMBROTSVINNA\Monetary Bulletin\2013\MB_4\PNG\MB134-I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66" y="908050"/>
            <a:ext cx="377069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2530" name="Picture 2" descr="G:\UMBROTSVINNA\Monetary Bulletin\2013\MB_4\PNG\MB134-I-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5" y="1339948"/>
            <a:ext cx="4230275" cy="46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3554" name="Picture 2" descr="G:\UMBROTSVINNA\Monetary Bulletin\2013\MB_4\PNG\MB134-I-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86" y="1059555"/>
            <a:ext cx="4394853" cy="52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err="1"/>
              <a:t>Economic</a:t>
            </a:r>
            <a:r>
              <a:rPr lang="is-IS" sz="2800" dirty="0"/>
              <a:t> </a:t>
            </a:r>
            <a:r>
              <a:rPr lang="is-IS" sz="2800" dirty="0" err="1"/>
              <a:t>outlook</a:t>
            </a:r>
            <a:r>
              <a:rPr lang="is-IS" sz="2800" dirty="0"/>
              <a:t> and </a:t>
            </a:r>
            <a:r>
              <a:rPr lang="is-IS" sz="2800" dirty="0" err="1"/>
              <a:t>key</a:t>
            </a:r>
            <a:r>
              <a:rPr lang="is-IS" sz="2800" dirty="0"/>
              <a:t> </a:t>
            </a:r>
            <a:r>
              <a:rPr lang="is-IS" sz="2800" dirty="0" err="1"/>
              <a:t>uncertainties</a:t>
            </a:r>
            <a:endParaRPr lang="is-IS" dirty="0"/>
          </a:p>
        </p:txBody>
      </p:sp>
      <p:pic>
        <p:nvPicPr>
          <p:cNvPr id="24578" name="Picture 2" descr="G:\UMBROTSVINNA\Monetary Bulletin\2013\MB_4\PNG\MB134-I-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19" y="1166226"/>
            <a:ext cx="3943786" cy="50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8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25602" name="Picture 2" descr="G:\UMBROTSVINNA\Monetary Bulletin\2013\MB_4\PNG\MB134-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52" y="949836"/>
            <a:ext cx="4169320" cy="54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92162" name="Picture 2" descr="G:\UMBROTSVINNA\Monetary Bulletin\2013\MB_4\PNG\MB134-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84" y="1388712"/>
            <a:ext cx="4254657" cy="4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26626" name="Picture 2" descr="G:\UMBROTSVINNA\Monetary Bulletin\2013\MB_4\PNG\MB134-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06" y="908050"/>
            <a:ext cx="42692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Picture 2" descr="G:\UMBROTSVINNA\Monetary Bulletin\2013\MB_4\PNG\MB134-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84" y="908050"/>
            <a:ext cx="408745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098" name="Picture 2" descr="G:\UMBROTSVINNA\Monetary Bulletin\2013\MB_4\PNG\MB134-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28" y="908050"/>
            <a:ext cx="383936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5122" name="Picture 2" descr="G:\UMBROTSVINNA\Monetary Bulletin\2013\MB_4\PNG\MB134-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074794"/>
            <a:ext cx="4090078" cy="52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6146" name="Picture 2" descr="G:\UMBROTSVINNA\Monetary Bulletin\2013\MB_4\PNG\MB134-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211943"/>
            <a:ext cx="4004741" cy="49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0722" name="Picture 2" descr="G:\UMBROTSVINNA\Monetary Bulletin\2013\MB_4\PNG\MB134-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663009"/>
            <a:ext cx="4010837" cy="40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1746" name="Picture 2" descr="G:\UMBROTSVINNA\Monetary Bulletin\2013\MB_4\PNG\MB134-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071746"/>
            <a:ext cx="4090078" cy="52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93186" name="Picture 2" descr="G:\UMBROTSVINNA\Monetary Bulletin\2013\MB_4\PNG\MB134-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62" y="1272898"/>
            <a:ext cx="4602100" cy="48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3794" name="Picture 2" descr="G:\UMBROTSVINNA\Monetary Bulletin\2013\MB_4\PNG\MB134-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48" y="908050"/>
            <a:ext cx="389612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7170" name="Picture 2" descr="G:\UMBROTSVINNA\Monetary Bulletin\2013\MB_4\PNG\MB134-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333853"/>
            <a:ext cx="4090078" cy="46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5842" name="Picture 2" descr="G:\UMBROTSVINNA\Monetary Bulletin\2013\MB_4\PNG\MB134-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205847"/>
            <a:ext cx="4090078" cy="49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6866" name="Picture 2" descr="G:\UMBROTSVINNA\Monetary Bulletin\2013\MB_4\PNG\MB134-I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05" y="1163179"/>
            <a:ext cx="4175415" cy="50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5" name="Picture 2" descr="G:\UMBROTSVINNA\Monetary Bulletin\2013\MB_4\PNG\MB134-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416142"/>
            <a:ext cx="4090078" cy="45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7890" name="Picture 2" descr="G:\UMBROTSVINNA\Monetary Bulletin\2013\MB_4\PNG\MB134-I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11" y="908050"/>
            <a:ext cx="385620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  <a:endParaRPr lang="is-IS" dirty="0"/>
          </a:p>
        </p:txBody>
      </p:sp>
      <p:pic>
        <p:nvPicPr>
          <p:cNvPr id="8194" name="Picture 2" descr="G:\UMBROTSVINNA\Monetary Bulletin\2013\MB_4\PNG\MB134-I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650818"/>
            <a:ext cx="4096174" cy="40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89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  <a:endParaRPr lang="is-IS" dirty="0"/>
          </a:p>
        </p:txBody>
      </p:sp>
      <p:pic>
        <p:nvPicPr>
          <p:cNvPr id="64514" name="Picture 2" descr="G:\UMBROTSVINNA\Monetary Bulletin\2013\MB_4\PNG\MB134-II-R1_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1" y="1199752"/>
            <a:ext cx="4516763" cy="49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25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  <a:endParaRPr lang="is-IS" dirty="0"/>
          </a:p>
        </p:txBody>
      </p:sp>
      <p:pic>
        <p:nvPicPr>
          <p:cNvPr id="65538" name="Picture 2" descr="G:\UMBROTSVINNA\Monetary Bulletin\2013\MB_4\PNG\MB134-II-R1_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88" y="1022982"/>
            <a:ext cx="4266848" cy="53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00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  <a:endParaRPr lang="is-IS" dirty="0"/>
          </a:p>
        </p:txBody>
      </p:sp>
      <p:pic>
        <p:nvPicPr>
          <p:cNvPr id="66562" name="Picture 2" descr="G:\UMBROTSVINNA\Monetary Bulletin\2013\MB_4\PNG\MB134-II-R1_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6" y="1196704"/>
            <a:ext cx="4315612" cy="49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00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  <a:endParaRPr lang="is-IS" dirty="0"/>
          </a:p>
        </p:txBody>
      </p:sp>
      <p:pic>
        <p:nvPicPr>
          <p:cNvPr id="67586" name="Picture 2" descr="G:\UMBROTSVINNA\Monetary Bulletin\2013\MB_4\PNG\MB134-II-R1_M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29" y="1150988"/>
            <a:ext cx="4376566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0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  <a:endParaRPr lang="is-IS" dirty="0"/>
          </a:p>
        </p:txBody>
      </p:sp>
      <p:pic>
        <p:nvPicPr>
          <p:cNvPr id="68610" name="Picture 2" descr="G:\UMBROTSVINNA\Monetary Bulletin\2013\MB_4\PNG\MB134-II-R1_M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20" y="1038221"/>
            <a:ext cx="4352185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56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  <a:endParaRPr lang="is-IS" dirty="0"/>
          </a:p>
        </p:txBody>
      </p:sp>
      <p:pic>
        <p:nvPicPr>
          <p:cNvPr id="69634" name="Picture 2" descr="G:\UMBROTSVINNA\Monetary Bulletin\2013\MB_4\PNG\MB134-II-R1_M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29" y="1154035"/>
            <a:ext cx="4376566" cy="50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60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  <a:endParaRPr lang="is-IS" dirty="0"/>
          </a:p>
        </p:txBody>
      </p:sp>
      <p:pic>
        <p:nvPicPr>
          <p:cNvPr id="70658" name="Picture 2" descr="G:\UMBROTSVINNA\Monetary Bulletin\2013\MB_4\PNG\MB134-II-R1_M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09" y="1181465"/>
            <a:ext cx="4187606" cy="49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25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  <a:endParaRPr lang="is-IS" dirty="0"/>
          </a:p>
        </p:txBody>
      </p:sp>
      <p:pic>
        <p:nvPicPr>
          <p:cNvPr id="71682" name="Picture 2" descr="G:\UMBROTSVINNA\Monetary Bulletin\2013\MB_4\PNG\MB134-II-R1_M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922407"/>
            <a:ext cx="4291230" cy="55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0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3075" name="Picture 3" descr="G:\UMBROTSVINNA\Monetary Bulletin\2013\MB_4\PNG\MB134-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36" y="1166226"/>
            <a:ext cx="4260752" cy="50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UMBROTSVINNA\Monetary Bulletin\2013\MB_4\PNG\MB134-I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22" y="908050"/>
            <a:ext cx="371558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</p:spTree>
    <p:extLst>
      <p:ext uri="{BB962C8B-B14F-4D97-AF65-F5344CB8AC3E}">
        <p14:creationId xmlns:p14="http://schemas.microsoft.com/office/powerpoint/2010/main" val="2060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124"/>
            <a:ext cx="7777163" cy="609600"/>
          </a:xfrm>
        </p:spPr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9218" name="Picture 2" descr="G:\UMBROTSVINNA\Monetary Bulletin\2013\MB_4\PNG\MB134-I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11" y="908050"/>
            <a:ext cx="367800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0962" name="Picture 2" descr="G:\UMBROTSVINNA\Monetary Bulletin\2013\MB_4\PNG\MB134-I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193656"/>
            <a:ext cx="4010837" cy="49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1986" name="Picture 2" descr="G:\UMBROTSVINNA\Monetary Bulletin\2013\MB_4\PNG\MB134-I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58" y="1181465"/>
            <a:ext cx="3913309" cy="49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3010" name="Picture 2" descr="G:\UMBROTSVINNA\Monetary Bulletin\2013\MB_4\PNG\MB134-I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147940"/>
            <a:ext cx="4059601" cy="50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4034" name="Picture 2" descr="G:\UMBROTSVINNA\Monetary Bulletin\2013\MB_4\PNG\MB134-I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38" y="1166226"/>
            <a:ext cx="4400948" cy="50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5058" name="Picture 2" descr="G:\UMBROTSVINNA\Monetary Bulletin\2013\MB_4\PNG\MB134-I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60" y="908050"/>
            <a:ext cx="420250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10242" name="Picture 2" descr="G:\UMBROTSVINNA\Monetary Bulletin\2013\MB_4\PNG\MB134-I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949836"/>
            <a:ext cx="4090078" cy="54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7106" name="Picture 2" descr="G:\UMBROTSVINNA\Monetary Bulletin\2013\MB_4\PNG\MB134-I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154035"/>
            <a:ext cx="4059601" cy="50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8130" name="Picture 2" descr="G:\UMBROTSVINNA\Monetary Bulletin\2013\MB_4\PNG\MB134-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35" y="908050"/>
            <a:ext cx="415295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098" name="Picture 2" descr="G:\UMBROTSVINNA\Monetary Bulletin\2013\MB_4\PNG\MB134-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1" y="986409"/>
            <a:ext cx="4516763" cy="5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9154" name="Picture 2" descr="G:\UMBROTSVINNA\Monetary Bulletin\2013\MB_4\PNG\MB134-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77" y="925454"/>
            <a:ext cx="4370471" cy="55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11266" name="Picture 2" descr="G:\UMBROTSVINNA\Monetary Bulletin\2013\MB_4\PNG\MB134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132701"/>
            <a:ext cx="4291230" cy="50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12290" name="Picture 2" descr="G:\UMBROTSVINNA\Monetary Bulletin\2013\MB_4\PNG\MB134-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138797"/>
            <a:ext cx="4090078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2226" name="Picture 2" descr="G:\UMBROTSVINNA\Monetary Bulletin\2013\MB_4\PNG\MB134-II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1208895"/>
            <a:ext cx="4077887" cy="494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13314" name="Picture 2" descr="G:\UMBROTSVINNA\Monetary Bulletin\2013\MB_4\PNG\MB134-III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35" y="958980"/>
            <a:ext cx="4528954" cy="54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3251" name="Picture 3" descr="G:\UMBROTSVINNA\Monetary Bulletin\2013\MB_4\PNG\MB134-III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693487"/>
            <a:ext cx="4010837" cy="39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5298" name="Picture 2" descr="G:\UMBROTSVINNA\Monetary Bulletin\2013\MB_4\PNG\MB134-III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248516"/>
            <a:ext cx="4090078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14338" name="Picture 2" descr="G:\UMBROTSVINNA\Monetary Bulletin\2013\MB_4\PNG\MB134-III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07" y="908050"/>
            <a:ext cx="482421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15362" name="Picture 2" descr="G:\UMBROTSVINNA\Monetary Bulletin\2013\MB_4\PNG\MB134-III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31" y="908050"/>
            <a:ext cx="387016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</a:t>
            </a:r>
            <a:r>
              <a:rPr lang="is-IS" sz="2800" dirty="0" err="1"/>
              <a:t>Financial</a:t>
            </a:r>
            <a:r>
              <a:rPr lang="is-IS" sz="2800" dirty="0"/>
              <a:t> </a:t>
            </a:r>
            <a:r>
              <a:rPr lang="is-IS" sz="2800" dirty="0" err="1"/>
              <a:t>conditions</a:t>
            </a:r>
            <a:endParaRPr lang="is-IS" sz="2800" dirty="0"/>
          </a:p>
        </p:txBody>
      </p:sp>
      <p:pic>
        <p:nvPicPr>
          <p:cNvPr id="16386" name="Picture 2" descr="G:\UMBROTSVINNA\Monetary Bulletin\2013\MB_4\PNG\MB134-III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35" y="908050"/>
            <a:ext cx="404975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051" name="Picture 3" descr="G:\UMBROTSVINNA\Monetary Bulletin\2013\MB_4\PNG\MB134-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41" y="1007744"/>
            <a:ext cx="4272943" cy="5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III-1</a:t>
            </a:r>
            <a:endParaRPr lang="is-IS" sz="2800" dirty="0"/>
          </a:p>
        </p:txBody>
      </p:sp>
      <p:pic>
        <p:nvPicPr>
          <p:cNvPr id="17410" name="Picture 2" descr="G:\UMBROTSVINNA\Monetary Bulletin\2013\MB_4\PNG\MB134-II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20" y="908050"/>
            <a:ext cx="321338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III-1</a:t>
            </a:r>
            <a:endParaRPr lang="is-IS" sz="2800" dirty="0"/>
          </a:p>
        </p:txBody>
      </p:sp>
      <p:pic>
        <p:nvPicPr>
          <p:cNvPr id="18434" name="Picture 2" descr="G:\UMBROTSVINNA\Monetary Bulletin\2013\MB_4\PNG\MB134-III-R1_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78" y="908050"/>
            <a:ext cx="406926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III-1</a:t>
            </a:r>
            <a:endParaRPr lang="is-IS" sz="2800" dirty="0"/>
          </a:p>
        </p:txBody>
      </p:sp>
      <p:pic>
        <p:nvPicPr>
          <p:cNvPr id="61442" name="Picture 2" descr="G:\UMBROTSVINNA\Monetary Bulletin\2013\MB_4\PNG\MB134-III-R1_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02" y="1428333"/>
            <a:ext cx="4303421" cy="45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III-1</a:t>
            </a:r>
            <a:endParaRPr lang="is-IS" sz="2800" dirty="0"/>
          </a:p>
        </p:txBody>
      </p:sp>
      <p:pic>
        <p:nvPicPr>
          <p:cNvPr id="62466" name="Picture 2" descr="G:\UMBROTSVINNA\Monetary Bulletin\2013\MB_4\PNG\MB134-III-R1_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94" y="908050"/>
            <a:ext cx="388043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9458" name="Picture 2" descr="G:\UMBROTSVINNA\Monetary Bulletin\2013\MB_4\PNG\MB134-IV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85" y="1297280"/>
            <a:ext cx="3986455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2050" name="Picture 2" descr="G:\UMBROTSVINNA\Monetary Bulletin\2013\MB_4\PNG\MB134-IV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7" y="1638627"/>
            <a:ext cx="3992550" cy="40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20482" name="Picture 2" descr="G:\UMBROTSVINNA\Monetary Bulletin\2013\MB_4\PNG\MB134-IV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67" y="908050"/>
            <a:ext cx="417189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098" name="Picture 2" descr="G:\UMBROTSVINNA\Monetary Bulletin\2013\MB_4\PNG\MB134-IV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54" y="908050"/>
            <a:ext cx="411451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21506" name="Picture 2" descr="G:\UMBROTSVINNA\Monetary Bulletin\2013\MB_4\PNG\MB134-IV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47" y="1272898"/>
            <a:ext cx="4425330" cy="48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6146" name="Picture 2" descr="G:\UMBROTSVINNA\Monetary Bulletin\2013\MB_4\PNG\MB134-IV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61" y="1029078"/>
            <a:ext cx="4870302" cy="53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6146" name="Picture 2" descr="G:\UMBROTSVINNA\Monetary Bulletin\2013\MB_4\PNG\MB134-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2" y="1026030"/>
            <a:ext cx="4358280" cy="53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7170" name="Picture 2" descr="G:\UMBROTSVINNA\Monetary Bulletin\2013\MB_4\PNG\MB134-IV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333853"/>
            <a:ext cx="4059601" cy="46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8194" name="Picture 2" descr="G:\UMBROTSVINNA\Monetary Bulletin\2013\MB_4\PNG\MB134-IV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56" y="1126606"/>
            <a:ext cx="4449712" cy="5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9218" name="Picture 2" descr="G:\UMBROTSVINNA\Monetary Bulletin\2013\MB_4\PNG\MB134-IV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88" y="1038221"/>
            <a:ext cx="4535049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0242" name="Picture 2" descr="G:\UMBROTSVINNA\Monetary Bulletin\2013\MB_4\PNG\MB134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099176"/>
            <a:ext cx="4144938" cy="51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1266" name="Picture 2" descr="G:\UMBROTSVINNA\Monetary Bulletin\2013\MB_4\PNG\MB134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135749"/>
            <a:ext cx="4004741" cy="50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2290" name="Picture 2" descr="G:\UMBROTSVINNA\Monetary Bulletin\2013\MB_4\PNG\MB134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09" y="1080889"/>
            <a:ext cx="4187606" cy="51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22530" name="Picture 2" descr="G:\UMBROTSVINNA\Monetary Bulletin\2013\MB_4\PNG\MB134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5" y="998600"/>
            <a:ext cx="4364375" cy="5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4338" name="Picture 2" descr="G:\UMBROTSVINNA\Monetary Bulletin\2013\MB_4\PNG\MB134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111367"/>
            <a:ext cx="4010837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5362" name="Picture 2" descr="G:\UMBROTSVINNA\Monetary Bulletin\2013\MB_4\PNG\MB134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1047364"/>
            <a:ext cx="4108365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6386" name="Picture 2" descr="G:\UMBROTSVINNA\Monetary Bulletin\2013\MB_4\PNG\MB134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123558"/>
            <a:ext cx="4059601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7170" name="Picture 2" descr="G:\UMBROTSVINNA\Monetary Bulletin\2013\MB_4\PNG\MB134-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80" y="1541099"/>
            <a:ext cx="3974264" cy="42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7410" name="Picture 2" descr="G:\UMBROTSVINNA\Monetary Bulletin\2013\MB_4\PNG\MB134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44" y="908050"/>
            <a:ext cx="462573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</a:t>
            </a:r>
            <a:r>
              <a:rPr lang="is-IS" sz="2400" dirty="0" err="1"/>
              <a:t>Domestic</a:t>
            </a:r>
            <a:r>
              <a:rPr lang="is-IS" sz="2400" dirty="0"/>
              <a:t> </a:t>
            </a:r>
            <a:r>
              <a:rPr lang="is-IS" sz="2400" dirty="0" err="1"/>
              <a:t>demand</a:t>
            </a:r>
            <a:r>
              <a:rPr lang="is-IS" sz="2400" dirty="0"/>
              <a:t> and </a:t>
            </a:r>
            <a:r>
              <a:rPr lang="is-IS" sz="2400" dirty="0" err="1"/>
              <a:t>production</a:t>
            </a:r>
            <a:endParaRPr lang="is-IS" sz="2400" dirty="0"/>
          </a:p>
        </p:txBody>
      </p:sp>
      <p:pic>
        <p:nvPicPr>
          <p:cNvPr id="18434" name="Picture 2" descr="G:\UMBROTSVINNA\Monetary Bulletin\2013\MB_4\PNG\MB134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1019935"/>
            <a:ext cx="4077887" cy="53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</a:t>
            </a:r>
            <a:r>
              <a:rPr lang="is-IS" sz="2400" dirty="0" err="1"/>
              <a:t>Domestic</a:t>
            </a:r>
            <a:r>
              <a:rPr lang="is-IS" sz="2400" dirty="0"/>
              <a:t> </a:t>
            </a:r>
            <a:r>
              <a:rPr lang="is-IS" sz="2400" dirty="0" err="1"/>
              <a:t>demand</a:t>
            </a:r>
            <a:r>
              <a:rPr lang="is-IS" sz="2400" dirty="0"/>
              <a:t> and </a:t>
            </a:r>
            <a:r>
              <a:rPr lang="is-IS" sz="2400" dirty="0" err="1"/>
              <a:t>production</a:t>
            </a:r>
            <a:endParaRPr lang="is-IS" sz="2400" dirty="0"/>
          </a:p>
        </p:txBody>
      </p:sp>
      <p:pic>
        <p:nvPicPr>
          <p:cNvPr id="19458" name="Picture 2" descr="G:\UMBROTSVINNA\Monetary Bulletin\2013\MB_4\PNG\MB134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98" y="908050"/>
            <a:ext cx="407302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</a:t>
            </a:r>
            <a:r>
              <a:rPr lang="is-IS" sz="2400" dirty="0" err="1"/>
              <a:t>Domestic</a:t>
            </a:r>
            <a:r>
              <a:rPr lang="is-IS" sz="2400" dirty="0"/>
              <a:t> </a:t>
            </a:r>
            <a:r>
              <a:rPr lang="is-IS" sz="2400" dirty="0" err="1"/>
              <a:t>demand</a:t>
            </a:r>
            <a:r>
              <a:rPr lang="is-IS" sz="2400" dirty="0"/>
              <a:t> and </a:t>
            </a:r>
            <a:r>
              <a:rPr lang="is-IS" sz="2400" dirty="0" err="1"/>
              <a:t>production</a:t>
            </a:r>
            <a:endParaRPr lang="is-IS" sz="2400" dirty="0"/>
          </a:p>
        </p:txBody>
      </p:sp>
      <p:pic>
        <p:nvPicPr>
          <p:cNvPr id="20482" name="Picture 2" descr="G:\UMBROTSVINNA\Monetary Bulletin\2013\MB_4\PNG\MB134-IV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61" y="1297280"/>
            <a:ext cx="4193702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</a:t>
            </a:r>
            <a:endParaRPr lang="is-IS" sz="2400" dirty="0"/>
          </a:p>
        </p:txBody>
      </p:sp>
      <p:pic>
        <p:nvPicPr>
          <p:cNvPr id="21506" name="Picture 2" descr="G:\UMBROTSVINNA\Monetary Bulletin\2013\MB_4\PNG\MB134-IV-R1-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67" y="908050"/>
            <a:ext cx="386169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</a:t>
            </a:r>
            <a:endParaRPr lang="is-IS" sz="2400" dirty="0"/>
          </a:p>
        </p:txBody>
      </p:sp>
      <p:pic>
        <p:nvPicPr>
          <p:cNvPr id="22530" name="Picture 2" descr="G:\UMBROTSVINNA\Monetary Bulletin\2013\MB_4\PNG\MB134-IV-R1-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67" y="908050"/>
            <a:ext cx="386169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</a:t>
            </a:r>
            <a:endParaRPr lang="is-IS" sz="2400" dirty="0"/>
          </a:p>
        </p:txBody>
      </p:sp>
      <p:pic>
        <p:nvPicPr>
          <p:cNvPr id="23554" name="Picture 2" descr="G:\UMBROTSVINNA\Monetary Bulletin\2013\MB_4\PNG\MB134-IV-R1-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92" y="908050"/>
            <a:ext cx="388444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IV-2</a:t>
            </a:r>
            <a:endParaRPr lang="is-IS" sz="2800" dirty="0"/>
          </a:p>
        </p:txBody>
      </p:sp>
      <p:pic>
        <p:nvPicPr>
          <p:cNvPr id="23554" name="Picture 2" descr="G:\UMBROTSVINNA\Monetary Bulletin\2013\MB_4\PNG\MB134-IV-R2-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97" y="1172322"/>
            <a:ext cx="4559431" cy="50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IV-2</a:t>
            </a:r>
            <a:endParaRPr lang="is-IS" sz="2800" dirty="0"/>
          </a:p>
        </p:txBody>
      </p:sp>
      <p:pic>
        <p:nvPicPr>
          <p:cNvPr id="24578" name="Picture 2" descr="G:\UMBROTSVINNA\Monetary Bulletin\2013\MB_4\PNG\MB134-IV-R2-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34" y="1178417"/>
            <a:ext cx="4388757" cy="5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IV-2</a:t>
            </a:r>
            <a:endParaRPr lang="is-IS" sz="2800" dirty="0"/>
          </a:p>
        </p:txBody>
      </p:sp>
      <p:pic>
        <p:nvPicPr>
          <p:cNvPr id="25602" name="Picture 2" descr="G:\UMBROTSVINNA\Monetary Bulletin\2013\MB_4\PNG\MB134-IV-R2-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48" y="1099176"/>
            <a:ext cx="4833729" cy="51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7926</TotalTime>
  <Words>690</Words>
  <Application>Microsoft Office PowerPoint</Application>
  <PresentationFormat>On-screen Show (4:3)</PresentationFormat>
  <Paragraphs>163</Paragraphs>
  <Slides>161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2" baseType="lpstr">
      <vt:lpstr>Default Design</vt:lpstr>
      <vt:lpstr>Monetary Bulletin 2013/4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Box II-1</vt:lpstr>
      <vt:lpstr>Box II-1</vt:lpstr>
      <vt:lpstr>Box II-1</vt:lpstr>
      <vt:lpstr>Box II-1</vt:lpstr>
      <vt:lpstr>Box II-1</vt:lpstr>
      <vt:lpstr>Box II-1</vt:lpstr>
      <vt:lpstr>Box II-1</vt:lpstr>
      <vt:lpstr>Box II-1</vt:lpstr>
      <vt:lpstr>Box II-1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Box III-1</vt:lpstr>
      <vt:lpstr>Box III-1</vt:lpstr>
      <vt:lpstr>Box III-1</vt:lpstr>
      <vt:lpstr>Box III-1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Box IV-1</vt:lpstr>
      <vt:lpstr>Box IV-1</vt:lpstr>
      <vt:lpstr>Box IV-1</vt:lpstr>
      <vt:lpstr>Box IV-2</vt:lpstr>
      <vt:lpstr>Box IV-2</vt:lpstr>
      <vt:lpstr>Box IV-2</vt:lpstr>
      <vt:lpstr>Box IV-2</vt:lpstr>
      <vt:lpstr>Box IV-2</vt:lpstr>
      <vt:lpstr>Box IV-2</vt:lpstr>
      <vt:lpstr>Box IV-2</vt:lpstr>
      <vt:lpstr>Box IV-2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Box VI-1</vt:lpstr>
      <vt:lpstr>Box VI-1</vt:lpstr>
      <vt:lpstr>VII External balance</vt:lpstr>
      <vt:lpstr>VII External balance</vt:lpstr>
      <vt:lpstr>VII External balance</vt:lpstr>
      <vt:lpstr>VII External balance</vt:lpstr>
      <vt:lpstr>VII External balance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Appendix 2</vt:lpstr>
      <vt:lpstr>Appendix 2</vt:lpstr>
      <vt:lpstr>Appendix 2</vt:lpstr>
      <vt:lpstr>Appendix 2</vt:lpstr>
      <vt:lpstr>Appendix 2</vt:lpstr>
      <vt:lpstr>Appendix 2</vt:lpstr>
      <vt:lpstr>Appendix 2</vt:lpstr>
      <vt:lpstr>Appendix 2</vt:lpstr>
      <vt:lpstr>Appendix 2</vt:lpstr>
      <vt:lpstr>Appendix 2</vt:lpstr>
      <vt:lpstr>Appendix 2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180</cp:revision>
  <dcterms:created xsi:type="dcterms:W3CDTF">2006-03-23T10:35:51Z</dcterms:created>
  <dcterms:modified xsi:type="dcterms:W3CDTF">2013-11-15T16:20:21Z</dcterms:modified>
</cp:coreProperties>
</file>