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4" r:id="rId2"/>
    <p:sldId id="375" r:id="rId3"/>
    <p:sldId id="389" r:id="rId4"/>
    <p:sldId id="391" r:id="rId5"/>
    <p:sldId id="392" r:id="rId6"/>
    <p:sldId id="411" r:id="rId7"/>
    <p:sldId id="409" r:id="rId8"/>
    <p:sldId id="396" r:id="rId9"/>
    <p:sldId id="397" r:id="rId10"/>
    <p:sldId id="398" r:id="rId11"/>
    <p:sldId id="410" r:id="rId12"/>
    <p:sldId id="376" r:id="rId13"/>
    <p:sldId id="407" r:id="rId14"/>
    <p:sldId id="401" r:id="rId15"/>
    <p:sldId id="402" r:id="rId16"/>
    <p:sldId id="403" r:id="rId17"/>
    <p:sldId id="404" r:id="rId18"/>
    <p:sldId id="408" r:id="rId19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AA7"/>
    <a:srgbClr val="FF7F00"/>
    <a:srgbClr val="B7014A"/>
    <a:srgbClr val="ECE9E4"/>
    <a:srgbClr val="D9D9D9"/>
    <a:srgbClr val="A6A6A6"/>
    <a:srgbClr val="004562"/>
    <a:srgbClr val="96B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473" autoAdjust="0"/>
  </p:normalViewPr>
  <p:slideViewPr>
    <p:cSldViewPr>
      <p:cViewPr varScale="1">
        <p:scale>
          <a:sx n="89" d="100"/>
          <a:sy n="89" d="100"/>
        </p:scale>
        <p:origin x="180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5.9.2017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9/5/2017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9/5/2017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9/5/2017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Fyrirlestur hjá Félagi atvinnurekenda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5. september 2017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Þórarinn G. Pétursson</a:t>
            </a:r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s-IS" dirty="0" smtClean="0"/>
              <a:t>Aðalhagfræðingur Seðlabanka Íslands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41331" y="3799668"/>
            <a:ext cx="10906269" cy="1458131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Ástand og horfur í efnahagsmálum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957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… og kjölfesta verðbólguvæntingar hefur styrkst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Skammtímaverðbólguvæntingar heimila, fyrirtækja og markaðsaðila við eða nálægt markmiði …</a:t>
            </a:r>
          </a:p>
          <a:p>
            <a:r>
              <a:rPr lang="is-IS" dirty="0" smtClean="0"/>
              <a:t>… hið sama má segja um langtímaverðbólguvæntingar: markaðsaðilar búast við 2½% verðbólgu næstu 5-10 ár …</a:t>
            </a:r>
          </a:p>
          <a:p>
            <a:r>
              <a:rPr lang="is-IS" dirty="0" smtClean="0"/>
              <a:t>… þótt verðbólguálagið hafi hækkað nokkuð undanfarið – 10 ára álagið er 2,6% að meðaltali það sem af er Q3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rgbClr val="000000"/>
                </a:solidFill>
                <a:cs typeface="Arial"/>
              </a:rPr>
              <a:t>1.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Talan </a:t>
            </a:r>
            <a:r>
              <a:rPr lang="is-IS" sz="1200" kern="0" dirty="0">
                <a:solidFill>
                  <a:sysClr val="windowText" lastClr="000000"/>
                </a:solidFill>
              </a:rPr>
              <a:t>fyrir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3. </a:t>
            </a:r>
            <a:r>
              <a:rPr lang="is-IS" sz="1200" kern="0" dirty="0">
                <a:solidFill>
                  <a:sysClr val="windowText" lastClr="000000"/>
                </a:solidFill>
              </a:rPr>
              <a:t>ársfjórðung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2017 </a:t>
            </a:r>
            <a:r>
              <a:rPr lang="is-IS" sz="1200" kern="0" dirty="0">
                <a:solidFill>
                  <a:sysClr val="windowText" lastClr="000000"/>
                </a:solidFill>
              </a:rPr>
              <a:t>er meðaltal það sem af er fjórðungnum. </a:t>
            </a:r>
            <a:r>
              <a:rPr lang="is-IS" sz="1200" dirty="0"/>
              <a:t>2. Verðbólguvæntingar til 1, 2, 5 og 10 ára út frá verðbólguálagi á skuldabréfamarkaði (ársfjórðungsleg meðaltöl) og könnun meðal markaðsaðila.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Efnahagshorfur samkvæmt spá PM 2017/3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Horfur eru á 5,2% hagvexti í ár … minnkar smám saman í langtíma leitnivöxt</a:t>
            </a:r>
          </a:p>
          <a:p>
            <a:r>
              <a:rPr lang="is-IS" dirty="0" smtClean="0"/>
              <a:t>Atvinnuleysi verður að meðaltali 2,7% í ár  en eykst síðan smám saman í langtímajafnvægi</a:t>
            </a:r>
          </a:p>
          <a:p>
            <a:r>
              <a:rPr lang="is-IS" dirty="0" smtClean="0"/>
              <a:t>Verðbólga þokast upp í 2% á H2/2017 og í markmið um mitt næsta ár … eykst í um 3% seint á árinu en hjaðnar síðan í markmið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rgbClr val="000000"/>
                </a:solidFill>
                <a:cs typeface="Arial"/>
              </a:rPr>
              <a:t>1.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Grunnspá </a:t>
            </a: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Peningamála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2017/3.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Ljóslitar </a:t>
            </a:r>
            <a:r>
              <a:rPr lang="is-IS" sz="1200" kern="0" dirty="0" err="1" smtClean="0">
                <a:solidFill>
                  <a:sysClr val="windowText" lastClr="000000"/>
                </a:solidFill>
              </a:rPr>
              <a:t>súlur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 sýna spátímabilið 2017-2019.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Félag atvinnurekenda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s-IS" dirty="0" smtClean="0"/>
              <a:t>Peningastefnan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979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Meginvextir Seðlabankans eru nú 4,5% og hafa því lækkað um 1,25 prósentur frá sama tíma í fyrra … þeir hafa einungis einu sinni verið lægri á þessari öld</a:t>
            </a:r>
          </a:p>
          <a:p>
            <a:r>
              <a:rPr lang="is-IS" dirty="0" smtClean="0"/>
              <a:t>Vaxtabreytingar undanfarin ár hafa fyrst fremst litast af því að ná tökum á verðbólguvæntingum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Vextir Seðlabankans hafa farið lækkandi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Meginvextir Seðlabankans eru vextir á 7 daga veðlánum fram til 31. mars 2009, vextir á viðskiptareikningum innlánsstofnana í Seðlabankanum frá 1. apríl 2009 til 30. september 2009, meðaltal vaxta á innlánsreikningum og á 28 daga </a:t>
            </a:r>
            <a:r>
              <a:rPr lang="is-IS" sz="1200" dirty="0" err="1"/>
              <a:t>innstæðubréfum</a:t>
            </a:r>
            <a:r>
              <a:rPr lang="is-IS" sz="1200" dirty="0"/>
              <a:t> frá 1. október 2009 til 20. maí 2014 og vextir á 7 daga bundnum innlánum frá 21. maí 2014. Mánaðarleg meðaltöl</a:t>
            </a:r>
            <a:r>
              <a:rPr lang="is-IS" sz="1200" dirty="0" smtClean="0"/>
              <a:t>. 2. Verðbólguvæntingar </a:t>
            </a:r>
            <a:r>
              <a:rPr lang="is-IS" sz="1200" dirty="0"/>
              <a:t>metnar með verðbólguálagi á skuldabréfamarkaði</a:t>
            </a:r>
            <a:r>
              <a:rPr lang="is-IS" sz="1200" dirty="0" smtClean="0"/>
              <a:t>. Talan fyrir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2017 er meðaltal það sem af er fjórðungnum.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7063" cy="666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4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Frávik frá markmiði hafa minnkað undanfarin ár …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Frá 2001 hafa frávik verðbólgu frá markmiði verið bæði verið stór og tíð … lakari árangur en meðal annarra landa</a:t>
            </a:r>
          </a:p>
          <a:p>
            <a:r>
              <a:rPr lang="is-IS" dirty="0" smtClean="0"/>
              <a:t>Árangurinn hefur batnað töluvert undanfarin 5 ár: meðalfrávik hafa minnkað töluvert og stór frávik eru mun fátíðari en áður … </a:t>
            </a:r>
          </a:p>
          <a:p>
            <a:r>
              <a:rPr lang="is-IS" dirty="0" smtClean="0"/>
              <a:t>… ekki einungis yfirskot heldur einnig undirskot – sem er nauðsynlegt ef verðbólga á að meðaltali að vera í markmiði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Tölugildi meðalfrávika frá verðbólgumarkmiði (út frá mælikvarða á verðbólgu sem verðbólgumarkmið hvers lands miðast við) og hlutfallslegt framlag frávika yfir og undir </a:t>
            </a:r>
            <a:r>
              <a:rPr lang="is-IS" sz="1200" dirty="0" smtClean="0"/>
              <a:t>markmiði. 2. </a:t>
            </a:r>
            <a:r>
              <a:rPr lang="is-IS" sz="1200" dirty="0"/>
              <a:t>Tíðni frávika </a:t>
            </a:r>
            <a:r>
              <a:rPr lang="is-IS" sz="1200" dirty="0" smtClean="0"/>
              <a:t>umfram </a:t>
            </a:r>
            <a:r>
              <a:rPr lang="is-IS" sz="1200" dirty="0"/>
              <a:t>1 prósentu frá verðbólgumarkmiði (út frá mælikvarða á verðbólgu sem verðbólgumarkmið hvers lands miðast við) og hlutfallslegt framlag frávika yfir og undir markmiði</a:t>
            </a:r>
            <a:r>
              <a:rPr lang="is-IS" sz="1200" dirty="0" smtClean="0"/>
              <a:t>. 3. </a:t>
            </a:r>
            <a:r>
              <a:rPr lang="is-IS" sz="1200" dirty="0"/>
              <a:t>Tíðni frávika umfram 2 prósentur frá verðbólgumarkmiði (út frá mælikvarða á verðbólgu sem verðbólgumarkmið hvers lands miðast við) og hlutfallslegt framlag frávika yfir og undir markmiði.</a:t>
            </a:r>
            <a:endParaRPr lang="is-IS" sz="1200" dirty="0" smtClean="0"/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 smtClean="0"/>
              <a:t>Sérrit</a:t>
            </a:r>
            <a:r>
              <a:rPr lang="is-IS" sz="1200" dirty="0" smtClean="0"/>
              <a:t> nr. 11 (væntanlegt).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6171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sveiflur í verðbólgu og -væntingum minnkað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Bættur árangur við að halda verðbólgu í skefjum hefur m.a. skilað sér í því að sveiflur í verðbólgu og verðbólguvæntingum hafa minnkað frá því sem áður var … eru eftir sem áður meiri en í öðrum iðnríkjum en munurinn hefur minnkað mikið</a:t>
            </a:r>
          </a:p>
          <a:p>
            <a:r>
              <a:rPr lang="is-IS" dirty="0" smtClean="0"/>
              <a:t>Hefur einnig skilað sér í minnkandi óvissu um framtíðar verðbólguhorfur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7924800"/>
            <a:ext cx="14626000" cy="1027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Staðalfrávik í mismunandi mælikvörðum á verðbólgu og </a:t>
            </a:r>
            <a:r>
              <a:rPr lang="is-IS" sz="1200" dirty="0" smtClean="0"/>
              <a:t>verðbólguvæntingum </a:t>
            </a:r>
            <a:r>
              <a:rPr lang="is-IS" sz="1200" dirty="0"/>
              <a:t>fyrir 5 jafnlöng </a:t>
            </a:r>
            <a:r>
              <a:rPr lang="is-IS" sz="1200" dirty="0" smtClean="0"/>
              <a:t>tímabil frá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2002 - 4.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2017. </a:t>
            </a:r>
            <a:r>
              <a:rPr lang="is-IS" sz="1200" dirty="0"/>
              <a:t>Undirliggjandi verðbólga er metin með miðgildi sex </a:t>
            </a:r>
            <a:r>
              <a:rPr lang="is-IS" sz="1200" dirty="0" err="1"/>
              <a:t>tölfræðilegra</a:t>
            </a:r>
            <a:r>
              <a:rPr lang="is-IS" sz="1200" dirty="0"/>
              <a:t> mælikvarða (fimm klipptra meðaltala og vegins miðgildis). Notast er við verðbólguálag á skuldabréfamarkaði sem mælikvarða á verðbólguvæntingar til 2 og 5 ára (gögn einungis frá 2003</a:t>
            </a:r>
            <a:r>
              <a:rPr lang="is-IS" sz="1200" dirty="0" smtClean="0"/>
              <a:t>). 2. </a:t>
            </a:r>
            <a:r>
              <a:rPr lang="is-IS" sz="1200" dirty="0"/>
              <a:t>Staðalfrávik í ársverðbólgu miðað við ársfjórðungsleg meðaltöl vísitölu neysluverðs</a:t>
            </a:r>
            <a:r>
              <a:rPr lang="is-IS" sz="1200" dirty="0" smtClean="0"/>
              <a:t>. 3. Staðalfrávik </a:t>
            </a:r>
            <a:r>
              <a:rPr lang="is-IS" sz="1200" dirty="0"/>
              <a:t>í svörum um verðbólguvæntingar fyrir 5 jafnlöng </a:t>
            </a:r>
            <a:r>
              <a:rPr lang="is-IS" sz="1200" dirty="0" smtClean="0"/>
              <a:t>tímabil</a:t>
            </a:r>
            <a:r>
              <a:rPr lang="is-IS" sz="1200" dirty="0"/>
              <a:t> frá 1. </a:t>
            </a:r>
            <a:r>
              <a:rPr lang="is-IS" sz="1200" dirty="0" err="1"/>
              <a:t>ársfj</a:t>
            </a:r>
            <a:r>
              <a:rPr lang="is-IS" sz="1200" dirty="0"/>
              <a:t>. 2002 - 4. </a:t>
            </a:r>
            <a:r>
              <a:rPr lang="is-IS" sz="1200" dirty="0" err="1"/>
              <a:t>ársfj</a:t>
            </a:r>
            <a:r>
              <a:rPr lang="is-IS" sz="1200" dirty="0"/>
              <a:t>. 2017</a:t>
            </a:r>
            <a:r>
              <a:rPr lang="is-IS" sz="1200" dirty="0" smtClean="0"/>
              <a:t> </a:t>
            </a:r>
            <a:r>
              <a:rPr lang="is-IS" sz="1200" dirty="0"/>
              <a:t>(línuleg </a:t>
            </a:r>
            <a:r>
              <a:rPr lang="is-IS" sz="1200" dirty="0" err="1"/>
              <a:t>brúun</a:t>
            </a:r>
            <a:r>
              <a:rPr lang="is-IS" sz="1200" dirty="0"/>
              <a:t> notuð þar sem mælingar vantar). Ekki voru gerðar kannanir meðal greiningar- og markaðsaðila frá miðju ári 2008 og fram til ársbyrjunar 2012. Frá þeim tíma eru langtímaverðbólguvæntingar einnig kannaðar</a:t>
            </a:r>
            <a:r>
              <a:rPr lang="is-IS" sz="1200" dirty="0" smtClean="0"/>
              <a:t>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11 (</a:t>
            </a:r>
            <a:r>
              <a:rPr lang="is-IS" sz="1200" dirty="0" smtClean="0"/>
              <a:t>væntanlegt).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2921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7063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Hagsveiflur hafa einnig minnkað verulega hér á landi frá því sem áður var – hvort sem horft er á hagvöxt, innlenda eftirspurn eða vinnumarkað …</a:t>
            </a:r>
          </a:p>
          <a:p>
            <a:r>
              <a:rPr lang="is-IS" dirty="0" smtClean="0"/>
              <a:t>… sveiflurnar eru þó eftir sem áður meiri en í öðrum iðnríkjum – en munurinn hefur minnkað verulega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Hagsveiflur hafa einnig farið minnkandi …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Staðalfrávik í ársbreytingu ýmissa þjóðhagsstærða. 2. Staðalfrávik í árshagvexti.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11 (</a:t>
            </a:r>
            <a:r>
              <a:rPr lang="is-IS" sz="1200" dirty="0" smtClean="0"/>
              <a:t>væntanlegt).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með minni sveiflum í útflutningi og raunvöxtum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Sveiflukennd ytri skilyrði eru oft nefnd sem ástæða meiri hagsveiflna hér á landi – eiga örugglega hlut að máli en þá einkum sveiflur í útflutningi fremur en í viðskiptakjörum …</a:t>
            </a:r>
          </a:p>
          <a:p>
            <a:r>
              <a:rPr lang="is-IS" dirty="0" smtClean="0"/>
              <a:t>… en sveiflur í raunvöxtum vega einnig þungt – og aukin stöðugleiki þeirra er veigamikil ástæða minni hagsveiflna undanfarið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Staðalfrávik í ársbreytingu ársmeðaltals útflutnings vöru og þjónustu. 2. Staðalfrávik í breytingu ársmeðaltals viðskiptakjara. 3. Staðalfrávik ársfjórðungsmeðaltala langtímaraunvaxta (5-10 ára ríkisskuldabréfa) miðað við ársverðbólgu hvers tíma.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11 (</a:t>
            </a:r>
            <a:r>
              <a:rPr lang="is-IS" sz="1200" dirty="0" smtClean="0"/>
              <a:t>væntanlegt).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8794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Aukin fylgni gengisbreytinga og hagsveiflna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Gengi krónunnar hefur hækkað mikið undanfarin ár – en kemur ekki á óvart í ljósi efnahagsuppsveiflu</a:t>
            </a:r>
          </a:p>
          <a:p>
            <a:r>
              <a:rPr lang="is-IS" dirty="0" smtClean="0"/>
              <a:t>Raungengissveiflur þekkjast hér eins og í öðrum litlum og opnum hagkerfum – ekki síst í þeim sem reiða sig á hrávöruframleiðslu … þekkjast jafnvel í löndum í myntbandalagi og sem notast við myntráð</a:t>
            </a:r>
            <a:endParaRPr lang="is-IS" dirty="0"/>
          </a:p>
        </p:txBody>
      </p:sp>
      <p:pic>
        <p:nvPicPr>
          <p:cNvPr id="14" name="Content Placeholder 1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399" y="8153400"/>
            <a:ext cx="14639339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Mismunur framleiðsluspennu á Íslandi og í helstu viðskiptalöndum. Raungengi er miðað við hlutfallslegt neysluverðlag. Myndin sýnir ársmeðaltöl ársfjórðungsgagna. </a:t>
            </a:r>
            <a:br>
              <a:rPr lang="is-IS" sz="1200" dirty="0" smtClean="0"/>
            </a:br>
            <a:r>
              <a:rPr lang="is-IS" sz="1200" dirty="0" smtClean="0"/>
              <a:t>2. Uppsafnaður hagvaxtarmunur er mismunur breytingar VLF frá 2010 til 2016 fyrir hvert land og fyrir evrusvæðið. Breyting á gengi gjaldmiðla gagnvart EUR er breyting milli ársmeðaltala 2010 og 2016. Hækkun táknar hækkun viðkomandi gjaldmiðils gagnvart EUR</a:t>
            </a:r>
            <a:r>
              <a:rPr lang="is-IS" sz="1200" dirty="0"/>
              <a:t>. </a:t>
            </a:r>
            <a:r>
              <a:rPr lang="is-IS" sz="1200" dirty="0" smtClean="0"/>
              <a:t>3. </a:t>
            </a:r>
            <a:r>
              <a:rPr lang="is-IS" sz="1200" dirty="0"/>
              <a:t>Breytingar í raungengi frá hápunkti (lágpunkti) til lágpunkts (hápunkts</a:t>
            </a:r>
            <a:r>
              <a:rPr lang="is-IS" sz="1200" dirty="0" smtClean="0"/>
              <a:t>). Nánari skýringar á aðferðafræði er að finna í Seðlabanki Íslands (2017).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11 (</a:t>
            </a:r>
            <a:r>
              <a:rPr lang="is-IS" sz="1200" dirty="0" smtClean="0"/>
              <a:t>væntanlegt).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7671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Félag atvinnurekenda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s-IS" dirty="0" smtClean="0"/>
              <a:t>Staða efnahagsmála og horfur fyrir næstu ár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614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Útflutningsverð </a:t>
            </a:r>
            <a:r>
              <a:rPr lang="is-IS" sz="1200" dirty="0"/>
              <a:t>Íslands í hlutfalli við útflutningsverð helstu viðskiptalanda (fært í sama gjaldmiðli með vísitölu meðalgengis). </a:t>
            </a:r>
            <a:r>
              <a:rPr lang="is-IS" sz="1200" dirty="0" smtClean="0"/>
              <a:t>Skyggða svæðið sýnir ár þar sem heimshagvöxtur er undir 25 ára meðaltali (1992-2016). 2. </a:t>
            </a:r>
            <a:r>
              <a:rPr lang="is-IS" sz="1200" dirty="0"/>
              <a:t>Mismunur kaupmáttar útflutnings og útflutningsmagns í hlutfalli af VLF fyrra árs. Samtals áhrif fyrir árin </a:t>
            </a:r>
            <a:r>
              <a:rPr lang="is-IS" sz="1200" dirty="0" smtClean="0"/>
              <a:t>2014-2016. </a:t>
            </a:r>
            <a:r>
              <a:rPr lang="is-IS" sz="1200" dirty="0"/>
              <a:t>Þau lönd sem eru flokkuð sem hrávöruútflytjendur miðað við vægi hrávöru í hreinum útflutningi eru táknuð með rauðlitum </a:t>
            </a:r>
            <a:r>
              <a:rPr lang="is-IS" sz="1200" dirty="0" err="1"/>
              <a:t>súlum</a:t>
            </a:r>
            <a:r>
              <a:rPr lang="is-IS" sz="1200" dirty="0"/>
              <a:t>. </a:t>
            </a:r>
            <a:r>
              <a:rPr lang="is-IS" sz="1200" dirty="0" smtClean="0"/>
              <a:t>3. Fjögurra ársfjórðunga hreyfanlegt meðaltal.</a:t>
            </a:r>
            <a:endParaRPr lang="is-IS" sz="1200" dirty="0"/>
          </a:p>
          <a:p>
            <a:r>
              <a:rPr lang="is-IS" sz="1200" i="1" dirty="0"/>
              <a:t>Heimildir:</a:t>
            </a:r>
            <a:r>
              <a:rPr lang="is-IS" sz="1200" dirty="0"/>
              <a:t> Hagstofa Íslands, </a:t>
            </a:r>
            <a:r>
              <a:rPr lang="is-IS" sz="1200" dirty="0" err="1"/>
              <a:t>Macrobond</a:t>
            </a:r>
            <a:r>
              <a:rPr lang="is-IS" sz="1200" dirty="0"/>
              <a:t>, OECD, Sameinuðu Þjóðirnar (UNCTAD), Seðlabanki Íslands</a:t>
            </a:r>
            <a:r>
              <a:rPr lang="is-IS" sz="1200" dirty="0" smtClean="0"/>
              <a:t>.</a:t>
            </a:r>
            <a:endParaRPr lang="is-I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024975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Hagstæð ytri skilyrði sem rekja má til ytri búhnykkja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Hlutfallslegt útflutningsverð hækkaði um 17% 2014-16 – óvenjulegt í ljósi hægs alþjóðlegs hagvaxtar … skilar sér í mesta viðskiptakjarabata meðal </a:t>
            </a:r>
            <a:r>
              <a:rPr lang="is-IS" dirty="0" err="1" smtClean="0"/>
              <a:t>OECD-ríkja</a:t>
            </a:r>
            <a:endParaRPr lang="is-IS" dirty="0" smtClean="0"/>
          </a:p>
          <a:p>
            <a:r>
              <a:rPr lang="is-IS" dirty="0" smtClean="0"/>
              <a:t>Útflutningur hefur einnig vaxið hratt: drifinn áfram af vexti ferðaþjónustu – sem hefur hátt í fjórfaldast að umfangi síðan 2010</a:t>
            </a:r>
            <a:endParaRPr lang="is-I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778400" cy="1299600"/>
          </a:xfrm>
        </p:spPr>
        <p:txBody>
          <a:bodyPr/>
          <a:lstStyle/>
          <a:p>
            <a:r>
              <a:rPr lang="is-IS" dirty="0" smtClean="0"/>
              <a:t>Uppsveiflan fyrir fjármálakreppu var fjármögnuð með erlendu lánsfé: mikill viðskiptahalli og sífellt vaxandi erlendar skuldir …</a:t>
            </a:r>
          </a:p>
          <a:p>
            <a:r>
              <a:rPr lang="is-IS" dirty="0" smtClean="0"/>
              <a:t>… alger umskipti nú: verulegur viðskiptaafgangur í hátt í áratug og hrein erlend staða var í árslok 2016 orðin jákvæð í fyrsta skipti frá upphafi mælinga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2535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Ytri staða þjóðarbúsins hefur tekið stakkaskiptum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Undirliggjandi </a:t>
            </a:r>
            <a:r>
              <a:rPr lang="is-IS" sz="1200" dirty="0"/>
              <a:t>viðskiptajöfnuður </a:t>
            </a:r>
            <a:r>
              <a:rPr lang="is-IS" sz="1200" dirty="0" smtClean="0"/>
              <a:t>(án áhrifa fallinna fjármálafyrirtækja 2008-2015 og lyfjafyrirtækisins </a:t>
            </a:r>
            <a:r>
              <a:rPr lang="is-IS" sz="1200" dirty="0" err="1" smtClean="0"/>
              <a:t>Actavis</a:t>
            </a:r>
            <a:r>
              <a:rPr lang="is-IS" sz="1200" dirty="0" smtClean="0"/>
              <a:t> 2009-2012 á jöfnuð frumþáttatekna. Einnig hefur verið leiðrétt fyrir óbeint mældri fjármálaþjónustu (FSIM) fallinna fjármálafyrirtækja. </a:t>
            </a:r>
            <a:r>
              <a:rPr lang="is-IS" sz="1200" dirty="0"/>
              <a:t>2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. Tölur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fyrir árin 2008-2014 fyrir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Ísland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byggjast á mati á undirliggjandi hreinni erlendri stöðu.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/>
            </a:r>
            <a:br>
              <a:rPr lang="is-IS" sz="1200" dirty="0">
                <a:solidFill>
                  <a:srgbClr val="000000"/>
                </a:solidFill>
                <a:cs typeface="Arial"/>
              </a:rPr>
            </a:br>
            <a:r>
              <a:rPr lang="is-IS" sz="1200" i="1" dirty="0">
                <a:solidFill>
                  <a:srgbClr val="000000"/>
                </a:solidFill>
                <a:cs typeface="Arial"/>
              </a:rPr>
              <a:t>Heimildir: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Alþjóðagjaldeyrissjóðurinn, Hagstofa Íslands,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Seðlabanki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Vísbendingar eru um að viðskiptakjör hafi batnað meira á H1 en spáð var í PM 17/2 og horfur hafa batnað fyrir árið í heild</a:t>
            </a:r>
          </a:p>
          <a:p>
            <a:r>
              <a:rPr lang="is-IS" dirty="0" smtClean="0"/>
              <a:t>Hins vegar var vöxtur útflutnings hægari á Q1 og horfur fyrir árið í heild eru lakari …</a:t>
            </a:r>
            <a:endParaRPr lang="is-IS" dirty="0"/>
          </a:p>
          <a:p>
            <a:r>
              <a:rPr lang="is-IS" dirty="0" smtClean="0"/>
              <a:t>… ástæðan liggur í hægari vexti í ferðaþjónustu – og þar eru vísbendingar um möguleg vatnaskil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Vísbendingar um hægari útflutningsvöxt</a:t>
            </a:r>
            <a:endParaRPr lang="is-I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001000"/>
            <a:ext cx="14626000" cy="9511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Verð sjávarafurða í erlendum gjaldmiðli er reiknað með því að deila í verð sjávarafurða í íslenskum krónum með gengisvísitölu. Álverð í USD er reiknað með því að deila í álverð í íslenskum krónum með gengi Bandaríkjadals. Viðskiptakjör fyrir 2. ársfjórðung 2017 byggjast á grunnspá </a:t>
            </a:r>
            <a:r>
              <a:rPr lang="is-IS" sz="1200" dirty="0" smtClean="0"/>
              <a:t>PM </a:t>
            </a:r>
            <a:r>
              <a:rPr lang="is-IS" sz="1200" dirty="0"/>
              <a:t>2017/3</a:t>
            </a:r>
            <a:r>
              <a:rPr lang="is-IS" sz="1200" dirty="0" smtClean="0"/>
              <a:t>. 2. </a:t>
            </a:r>
            <a:r>
              <a:rPr lang="is-IS" sz="1200" dirty="0"/>
              <a:t>Ársbreyting fjögurra ársfjórðunga hreyfanlegs meðaltals útfluttra ferðalaga á föstu verðlagi. </a:t>
            </a:r>
            <a:r>
              <a:rPr lang="is-IS" sz="1200" dirty="0" smtClean="0"/>
              <a:t>3. </a:t>
            </a:r>
            <a:r>
              <a:rPr lang="is-IS" sz="1200" dirty="0"/>
              <a:t>Árstíðarleiðrétt meðalútgjöld innanlands á ferðamann samkvæmt gögnum um þjónustuútflutning. </a:t>
            </a:r>
            <a:r>
              <a:rPr lang="is-IS" sz="1200" dirty="0" smtClean="0"/>
              <a:t>4. </a:t>
            </a:r>
            <a:r>
              <a:rPr lang="is-IS" sz="1200" dirty="0"/>
              <a:t>Árstíðarleiðrétt kortaveltuútgjöld á hvern ferðamann (án millilandaflugs og opinberra gjalda). </a:t>
            </a:r>
            <a:r>
              <a:rPr lang="is-IS" sz="1200" dirty="0" smtClean="0"/>
              <a:t>5. </a:t>
            </a:r>
            <a:r>
              <a:rPr lang="is-IS" sz="1200" dirty="0"/>
              <a:t>Árstíðarleiðréttar brottfarir erlendra ferðamanna um Keflavíkurflugvöll. </a:t>
            </a:r>
            <a:r>
              <a:rPr lang="is-IS" sz="1200" dirty="0" smtClean="0"/>
              <a:t>6. </a:t>
            </a:r>
            <a:r>
              <a:rPr lang="is-IS" sz="1200" dirty="0"/>
              <a:t>Þáttalíkan sem tekur saman tíðni fimm ólíkra leitarniðurstaðna sem tengjast ferðalögum til Íslands samkvæmt Google leitarvélinni (</a:t>
            </a:r>
            <a:r>
              <a:rPr lang="is-IS" sz="1200" dirty="0" smtClean="0"/>
              <a:t>árstíðarleiðrétt</a:t>
            </a:r>
            <a:r>
              <a:rPr lang="is-IS" sz="1200" dirty="0"/>
              <a:t>).</a:t>
            </a:r>
            <a:endParaRPr lang="is-IS" sz="1200" dirty="0" smtClean="0"/>
          </a:p>
          <a:p>
            <a:r>
              <a:rPr lang="is-IS" sz="1200" i="1" dirty="0"/>
              <a:t>Heimildir:</a:t>
            </a:r>
            <a:r>
              <a:rPr lang="is-IS" sz="1200" dirty="0"/>
              <a:t> </a:t>
            </a:r>
            <a:r>
              <a:rPr lang="is-IS" sz="1200" dirty="0" smtClean="0"/>
              <a:t>Alþjóðagjaldeyrissjóðurinn, Google </a:t>
            </a:r>
            <a:r>
              <a:rPr lang="is-IS" sz="1200" dirty="0"/>
              <a:t>Trends, Hagstofa Íslands, ISAVIA, Rannsóknarsetur verslunarinnar, Seðlabanki Íslands.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Gengi krónunnar hækkaði töluvert meginhluta síðasta árs … í takt við mikinn útflutningsvöxt og bætt viðskiptakjör</a:t>
            </a:r>
          </a:p>
          <a:p>
            <a:r>
              <a:rPr lang="is-IS" dirty="0" smtClean="0"/>
              <a:t>Það hefur hins vegar lækkað nokkuð undanfarið og sveiflur hafa aukist: gengið er lítillega lægra en það var um áramótin og ríflega 10% lægra en það var hæst snemma í júní – það er hins vegar enn tæplega 7% hærra en það var á sama tíma í fyrra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Gengið lækkar eftir mikla hækkun í fyrra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610600"/>
            <a:ext cx="14626000" cy="341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Hagvöxtur í fyrra var 7,2% og kemur í kjölfar 4,1% hagvexti 2015 – mun meiri hagvöxtur en í öðrum þróuðum ríkjum</a:t>
            </a:r>
          </a:p>
          <a:p>
            <a:r>
              <a:rPr lang="is-IS" dirty="0" smtClean="0"/>
              <a:t>Nokkuð hægði á hagvexti á Q1 vegna áhrifa sjómannaverkfalls á útflutning og birgðir – í takt við spá bankans</a:t>
            </a:r>
          </a:p>
          <a:p>
            <a:r>
              <a:rPr lang="is-IS" dirty="0" smtClean="0"/>
              <a:t>VLF hefur vaxið um tæplega 30% frá því að hún náði lágmarki snemma 2010 – komin tæplega 13% yfir fyrra hámark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Hagvöxtur hefur verið verulegur …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Meðaltal árstíðarleiðréttra árshluta. Árstíðarleiðrétt gögn fyrir Ísland frá Seðlabanka Íslands. Gögn fyrir 2. ársfjórðung á Íslandi byggjast á spá </a:t>
            </a:r>
            <a:r>
              <a:rPr lang="is-IS" sz="1200" i="1" dirty="0" smtClean="0"/>
              <a:t>Peningamála</a:t>
            </a:r>
            <a:r>
              <a:rPr lang="is-IS" sz="1200" dirty="0" smtClean="0"/>
              <a:t> 2017/3.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OECD, Seðlabanki Íslands.</a:t>
            </a:r>
            <a:endParaRPr lang="is-IS" sz="1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vaxandi spenna í þjóðarbúinu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Viðvarandi </a:t>
            </a:r>
            <a:r>
              <a:rPr lang="is-IS" dirty="0"/>
              <a:t>skortur á starfsfólki, </a:t>
            </a:r>
            <a:r>
              <a:rPr lang="is-IS" dirty="0" smtClean="0"/>
              <a:t>atvinnuþátttaka sögulega há og fyrirtækjum </a:t>
            </a:r>
            <a:r>
              <a:rPr lang="is-IS" dirty="0"/>
              <a:t>sem starfa við eða umfram fulla framleiðslugetu </a:t>
            </a:r>
            <a:r>
              <a:rPr lang="is-IS" dirty="0" smtClean="0"/>
              <a:t>heldur áfram að fjölga </a:t>
            </a:r>
            <a:r>
              <a:rPr lang="is-IS" dirty="0"/>
              <a:t>… atvinnuleysi komið í </a:t>
            </a:r>
            <a:r>
              <a:rPr lang="is-IS" dirty="0" smtClean="0"/>
              <a:t>2,5% </a:t>
            </a:r>
            <a:r>
              <a:rPr lang="is-IS" dirty="0"/>
              <a:t>og hefur ekki verið minna síðan </a:t>
            </a:r>
            <a:r>
              <a:rPr lang="is-IS" dirty="0" smtClean="0"/>
              <a:t>á Q2/2008</a:t>
            </a:r>
            <a:endParaRPr lang="is-IS" dirty="0"/>
          </a:p>
          <a:p>
            <a:r>
              <a:rPr lang="is-IS" dirty="0" smtClean="0"/>
              <a:t>Vaxandi spenna í þjóðarbúinu – en á móti vegur mikill innflutningur á erlendu vinnuafli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Mælikvarðar </a:t>
            </a:r>
            <a:r>
              <a:rPr lang="is-IS" sz="1200" dirty="0"/>
              <a:t>á nýtingu framleiðsluþátta eru úr viðhorfskönnun Gallup meðal 400 stærstu fyrirtækja landsins en atvinnuþátttaka samkvæmt vinnumarkaðskönnun Hagstofunnar. Árstíðarleiðréttar </a:t>
            </a:r>
            <a:r>
              <a:rPr lang="is-IS" sz="1200" dirty="0" smtClean="0"/>
              <a:t>tölur fyrir tímabilið 1. ársfj. 2006 - 2. ársfj. 2017. </a:t>
            </a:r>
            <a:r>
              <a:rPr lang="is-IS" sz="1200" dirty="0"/>
              <a:t>Brotalínur sýna meðalhlutföll tímabilsins. </a:t>
            </a:r>
            <a:r>
              <a:rPr lang="is-IS" sz="1200" dirty="0" smtClean="0"/>
              <a:t>2</a:t>
            </a:r>
            <a:r>
              <a:rPr lang="is-IS" sz="1200" dirty="0"/>
              <a:t>. </a:t>
            </a:r>
            <a:r>
              <a:rPr lang="is-IS" sz="1200" dirty="0" smtClean="0"/>
              <a:t>Árstíðarleiðréttar tölur. 3. Búferlaflutningar </a:t>
            </a:r>
            <a:r>
              <a:rPr lang="is-IS" sz="1200" dirty="0"/>
              <a:t>fólks á aldrinum 20-59 ára í hlutfalli af mannfjölda sama aldurshóps í upphafi árs. Árlegar tölur 1995-2016 og uppsafnaðar tölur frá áramótum á 2. fjórðungi áranna 2016 og 2017.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6629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Verðbólga við eða undir markmiði í tæplega 4 ár …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Verðbólga var </a:t>
            </a:r>
            <a:r>
              <a:rPr lang="is-IS" dirty="0" smtClean="0"/>
              <a:t>1,7% </a:t>
            </a:r>
            <a:r>
              <a:rPr lang="is-IS" dirty="0"/>
              <a:t>í </a:t>
            </a:r>
            <a:r>
              <a:rPr lang="is-IS" dirty="0" smtClean="0"/>
              <a:t>ágúst og hefur verið á bilinu 1,5-2% undanfarið ár – undirliggjandi verðbólga mælist minni á flesta mælikvarða og án húsnæðis mælist mikil lækkun verðlags</a:t>
            </a:r>
          </a:p>
          <a:p>
            <a:r>
              <a:rPr lang="is-IS" dirty="0" smtClean="0"/>
              <a:t>Sem fyrr vegast á áhrif hækkunar á gengi krónunnar og hækkunar á launakostnaði á framleidda einingu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Skyggða svæðið inniheldur bil 1. og 3. fjórðungs mats á undirliggjandi verðbólgu þar sem hún er mæld með kjarnavísitölum sem undanskilja sveiflukennda matvöruliði, bensín, opinbera þjónustu, reiknaða húsaleigu, áhrif breytinga á óbeinum sköttum og raunvöxtum húsnæðislána en einnig með tölfræðilegum mælikvörðum eins og vegnu miðgildi, klipptum meðaltölum og kviku þáttalíkani. 2. Grunnspá Seðlabankans 2. ársfj. 2017. 3. </a:t>
            </a:r>
            <a:r>
              <a:rPr lang="is-IS" sz="1200" dirty="0"/>
              <a:t>Framleiðniaukning kemur fram sem neikvætt framlag til hækkunar á launakostnaði á framleidda einingu. Grunnspá Seðlabankans 2015-2019.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Thomson Reuters,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14862</TotalTime>
  <Words>2029</Words>
  <Application>Microsoft Office PowerPoint</Application>
  <PresentationFormat>Custom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Hagstæð ytri skilyrði sem rekja má til ytri búhnykkja</vt:lpstr>
      <vt:lpstr>Ytri staða þjóðarbúsins hefur tekið stakkaskiptum</vt:lpstr>
      <vt:lpstr>Vísbendingar um hægari útflutningsvöxt</vt:lpstr>
      <vt:lpstr>Gengið lækkar eftir mikla hækkun í fyrra</vt:lpstr>
      <vt:lpstr>Hagvöxtur hefur verið verulegur …</vt:lpstr>
      <vt:lpstr>… og vaxandi spenna í þjóðarbúinu</vt:lpstr>
      <vt:lpstr>Verðbólga við eða undir markmiði í tæplega 4 ár …</vt:lpstr>
      <vt:lpstr>… og kjölfesta verðbólguvæntingar hefur styrkst</vt:lpstr>
      <vt:lpstr>Efnahagshorfur samkvæmt spá PM 2017/3</vt:lpstr>
      <vt:lpstr>PowerPoint Presentation</vt:lpstr>
      <vt:lpstr>Vextir Seðlabankans hafa farið lækkandi</vt:lpstr>
      <vt:lpstr>Frávik frá markmiði hafa minnkað undanfarin ár …</vt:lpstr>
      <vt:lpstr>… og sveiflur í verðbólgu og -væntingum minnkað</vt:lpstr>
      <vt:lpstr>Hagsveiflur hafa einnig farið minnkandi …</vt:lpstr>
      <vt:lpstr>… með minni sveiflum í útflutningi og raunvöxtum</vt:lpstr>
      <vt:lpstr>Aukin fylgni gengisbreytinga og hagsveiflna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637</cp:revision>
  <cp:lastPrinted>2017-05-10T14:21:10Z</cp:lastPrinted>
  <dcterms:created xsi:type="dcterms:W3CDTF">2017-01-22T13:40:49Z</dcterms:created>
  <dcterms:modified xsi:type="dcterms:W3CDTF">2017-09-05T10:20:27Z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