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300" r:id="rId3"/>
    <p:sldId id="304" r:id="rId4"/>
    <p:sldId id="282" r:id="rId5"/>
    <p:sldId id="283" r:id="rId6"/>
    <p:sldId id="284" r:id="rId7"/>
    <p:sldId id="285" r:id="rId8"/>
    <p:sldId id="286" r:id="rId9"/>
    <p:sldId id="303" r:id="rId10"/>
    <p:sldId id="288" r:id="rId11"/>
    <p:sldId id="306" r:id="rId12"/>
    <p:sldId id="290" r:id="rId13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473" autoAdjust="0"/>
  </p:normalViewPr>
  <p:slideViewPr>
    <p:cSldViewPr>
      <p:cViewPr varScale="1">
        <p:scale>
          <a:sx n="79" d="100"/>
          <a:sy n="79" d="100"/>
        </p:scale>
        <p:origin x="108" y="36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9.2.2017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2/9/2017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2/9/2017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2/9/2017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2/9/2017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8. febrúar 2017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Verðbólga var 1,9% í janúar – áþekk því sem hún var í lok 2016 og á sama tíma í fyrra </a:t>
            </a:r>
            <a:r>
              <a:rPr lang="is-IS" dirty="0" smtClean="0"/>
              <a:t>… undirliggjandi verðbólga svipuð en verðbólga </a:t>
            </a:r>
            <a:r>
              <a:rPr lang="is-IS" dirty="0"/>
              <a:t>án </a:t>
            </a:r>
            <a:r>
              <a:rPr lang="is-IS" dirty="0" smtClean="0"/>
              <a:t>húsnæðis mun minni: </a:t>
            </a:r>
            <a:r>
              <a:rPr lang="is-IS" dirty="0"/>
              <a:t>VNV án húsnæðis var -0,9% í janúar og HICP -0,1% í desember</a:t>
            </a:r>
          </a:p>
          <a:p>
            <a:r>
              <a:rPr lang="is-IS" dirty="0" smtClean="0"/>
              <a:t>Vegast </a:t>
            </a:r>
            <a:r>
              <a:rPr lang="is-IS" dirty="0"/>
              <a:t>á </a:t>
            </a:r>
            <a:r>
              <a:rPr lang="is-IS" dirty="0" smtClean="0"/>
              <a:t>áhrif 20% lækkunar innflutningsverðs 2014-16 og 19% hækkunar launakostnaður </a:t>
            </a:r>
            <a:r>
              <a:rPr lang="is-IS" dirty="0"/>
              <a:t>á framleidda </a:t>
            </a:r>
            <a:r>
              <a:rPr lang="is-IS" dirty="0" smtClean="0"/>
              <a:t>einingu yfir sama tíma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Mæld og undirliggjandi verðbólga nálægt markmiði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Skyggða svæðið inniheldur bil 1. og 3. fjórðungs mats á undirliggjandi verðbólgu þar sem hún er mæld með kjarnavísitölum sem horfa fram hjá áhrifum skattabreytinga, sveiflukenndra matvöruliða, bensíns, opinberrar þjónustu og reiknaðrar húsaleigu og með </a:t>
            </a:r>
            <a:r>
              <a:rPr lang="is-IS" sz="1200" dirty="0" err="1" smtClean="0"/>
              <a:t>tölfræðilegum</a:t>
            </a:r>
            <a:r>
              <a:rPr lang="is-IS" sz="1200" dirty="0" smtClean="0"/>
              <a:t> mælikvörðum eins og vegnu miðgildi, klipptum meðaltölum og kviku þáttalíkani. 2. Launakostnaður á framleidda einingu er hlutfall launakostnaður og framleiðni vinnuafls. Innflutningsverðlag er verðvísitala innflutnings vöru og þjónustu. Tölur fyrir 2016 byggjast á grunnspá </a:t>
            </a:r>
            <a:r>
              <a:rPr lang="is-IS" sz="1200" i="1" dirty="0" smtClean="0"/>
              <a:t>Peningamála</a:t>
            </a:r>
            <a:r>
              <a:rPr lang="is-IS" sz="1200" dirty="0" smtClean="0"/>
              <a:t> 2017/1.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9833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Verðbólguvæntingar í takt við verðbólgumarkmið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Verðbólguvæntingar til eins árs liggja á bilinu 2-3% og hafa lækkað um ½-1½ prósentu frá því fyrir ári</a:t>
            </a:r>
          </a:p>
          <a:p>
            <a:r>
              <a:rPr lang="is-IS" dirty="0"/>
              <a:t>Langtímaverðbólguvæntingar hafa einnig lækkað: markaðsaðilar vænta 2,7% að meðaltali næstu 10 ár en verðbólguálagið á skuldabréfamarkaði gefur </a:t>
            </a:r>
            <a:r>
              <a:rPr lang="is-IS" dirty="0" smtClean="0"/>
              <a:t>2,4% </a:t>
            </a:r>
            <a:r>
              <a:rPr lang="is-IS" dirty="0"/>
              <a:t>– og hafa báðir mælikvarðar lækkað um ½ prósentu frá því fyrir ári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Talan fyrir 1. ársfjórðung 2017 er meðaltal það sem af er fjórðungnum. 2. Verðbólguvæntingar til 1, 2, 5 og 10 ára út frá verðbólguálagi á skuldabréfamarkaði (ársfjórðungsleg meðaltöl) og könnun meðal markaðsaðila.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48824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Verðbólga var 1,9% á Q4/2016 – </a:t>
            </a:r>
            <a:r>
              <a:rPr lang="is-IS" dirty="0" smtClean="0"/>
              <a:t>0,2 prósentum </a:t>
            </a:r>
            <a:r>
              <a:rPr lang="is-IS" dirty="0"/>
              <a:t>minni en spáð var í PM 16/4 … verður á svipuðu stigi fram eftir ári en þokast í markmið í lok þess – horfur lítillega betri en í PM 16/4 þar sem vegast á meiri </a:t>
            </a:r>
            <a:r>
              <a:rPr lang="is-IS" dirty="0" smtClean="0"/>
              <a:t>framleiðsluspenna </a:t>
            </a:r>
            <a:r>
              <a:rPr lang="is-IS" dirty="0"/>
              <a:t>og hærra gengi </a:t>
            </a:r>
          </a:p>
          <a:p>
            <a:r>
              <a:rPr lang="is-IS" dirty="0"/>
              <a:t>Þegar gengisáhrif fjara út fer verðbólga tímabundið yfir markmið en fer niður í það aftur í lok spátíma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Verðbólguhorfur batna lítillega frá </a:t>
            </a:r>
            <a:r>
              <a:rPr lang="is-IS" dirty="0" smtClean="0"/>
              <a:t>nóvemberspá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1. ársfjórðungur 2017 – 1. ársfjórðungur 2020.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7891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Peningamál 2017/1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Útflutningur og viðskiptakjör drifkraftar mikils hagvaxtar og gengishækkunar á síðasta ári</a:t>
            </a:r>
          </a:p>
        </p:txBody>
      </p:sp>
    </p:spTree>
    <p:extLst>
      <p:ext uri="{BB962C8B-B14F-4D97-AF65-F5344CB8AC3E}">
        <p14:creationId xmlns:p14="http://schemas.microsoft.com/office/powerpoint/2010/main" val="33595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Hagvöxtur í helstu iðnríkjum sótti í sig veðrið á H2/2016 og aukinnar bjartsýni gætir í alþjóðlegum efnahagsmálum … þótt áfram sé gert ráð fyrir </a:t>
            </a:r>
            <a:r>
              <a:rPr lang="is-IS" dirty="0" smtClean="0"/>
              <a:t>tiltölulega </a:t>
            </a:r>
            <a:r>
              <a:rPr lang="is-IS" dirty="0"/>
              <a:t>hægum </a:t>
            </a:r>
            <a:r>
              <a:rPr lang="is-IS" dirty="0" smtClean="0"/>
              <a:t>bata</a:t>
            </a:r>
            <a:endParaRPr lang="is-IS" dirty="0"/>
          </a:p>
          <a:p>
            <a:r>
              <a:rPr lang="is-IS" dirty="0"/>
              <a:t>Bættar </a:t>
            </a:r>
            <a:r>
              <a:rPr lang="is-IS" dirty="0" smtClean="0"/>
              <a:t>horfur og </a:t>
            </a:r>
            <a:r>
              <a:rPr lang="is-IS" dirty="0"/>
              <a:t>hækkun olíu- og hrávöruverðs og </a:t>
            </a:r>
            <a:r>
              <a:rPr lang="is-IS" dirty="0" smtClean="0"/>
              <a:t>verðbólguvæntinga hefur leitt til </a:t>
            </a:r>
            <a:r>
              <a:rPr lang="is-IS" dirty="0"/>
              <a:t>hækkunar alþjóðlegra langtímavaxta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Alþjóðleg efnahagsumsvif á uppleið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Vísitala </a:t>
            </a:r>
            <a:r>
              <a:rPr lang="is-IS" sz="1200" dirty="0" err="1" smtClean="0"/>
              <a:t>Markit</a:t>
            </a:r>
            <a:r>
              <a:rPr lang="is-IS" sz="1200" dirty="0" smtClean="0"/>
              <a:t> fyrir framleiðslu og þjónustu (</a:t>
            </a:r>
            <a:r>
              <a:rPr lang="is-IS" sz="1200" dirty="0" err="1" smtClean="0"/>
              <a:t>Composite</a:t>
            </a:r>
            <a:r>
              <a:rPr lang="is-IS" sz="1200" dirty="0" smtClean="0"/>
              <a:t> </a:t>
            </a:r>
            <a:r>
              <a:rPr lang="is-IS" sz="1200" dirty="0" err="1" smtClean="0"/>
              <a:t>Purchasing</a:t>
            </a:r>
            <a:r>
              <a:rPr lang="is-IS" sz="1200" dirty="0" smtClean="0"/>
              <a:t> Managers‘ Index, PMI). Vísitalan er birt mánaðarlega og er árstíðarleiðrétt. Þegar gildi vísitölunnar er yfir 50 táknar það vöxt milli mánaða en ef hún er undir 50 táknar það samdrátt.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 smtClean="0"/>
              <a:t>Bloomberg</a:t>
            </a:r>
            <a:r>
              <a:rPr lang="is-IS" sz="1200" dirty="0" smtClean="0"/>
              <a:t>, </a:t>
            </a:r>
            <a:r>
              <a:rPr lang="is-IS" sz="1200" dirty="0" err="1" smtClean="0"/>
              <a:t>Macrobond</a:t>
            </a:r>
            <a:r>
              <a:rPr lang="is-IS" sz="1200" dirty="0" smtClean="0"/>
              <a:t>. 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4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Útflutningsvöxtur hefur verið mikill undanfarið þrátt fyrir veikburða vöxt </a:t>
            </a:r>
            <a:r>
              <a:rPr lang="is-IS" dirty="0" smtClean="0"/>
              <a:t>alþjóðaumsvifa: drifin </a:t>
            </a:r>
            <a:r>
              <a:rPr lang="is-IS" dirty="0"/>
              <a:t>áfram af gríðarlegum vexti </a:t>
            </a:r>
            <a:r>
              <a:rPr lang="is-IS" dirty="0" smtClean="0"/>
              <a:t>ferðaþjónustu sem óx </a:t>
            </a:r>
            <a:r>
              <a:rPr lang="is-IS" dirty="0"/>
              <a:t>um 37% í fyrra og </a:t>
            </a:r>
            <a:r>
              <a:rPr lang="is-IS" dirty="0" smtClean="0"/>
              <a:t>hefur fjórfaldast síðan </a:t>
            </a:r>
            <a:r>
              <a:rPr lang="is-IS" dirty="0"/>
              <a:t>2010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… var, ásamt viðskiptakjarabata, meginástæða mikillar hækkunar gengis krónunnar í fyrra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Ferðaþjónusta drifkraftur útflutnings og gengis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Fjögurra ársfjórðunga hreyfanlegt meðaltal. Útflutningstölur fyrir 4. ársfjórðung 2016 byggjast á grunnspá </a:t>
            </a:r>
            <a:r>
              <a:rPr lang="is-IS" sz="1200" i="1" dirty="0" smtClean="0"/>
              <a:t>Peningamála</a:t>
            </a:r>
            <a:r>
              <a:rPr lang="is-IS" sz="1200" dirty="0" smtClean="0"/>
              <a:t> 2017/1. 2. Gengisvísitala sýnd þannig að hækkun vísitölu endurspeglar hækkun gengis krónunnar gagnvart erlendum gjaldmiðlum.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Gengi krónunnar hækkaði </a:t>
            </a:r>
            <a:r>
              <a:rPr lang="is-IS" dirty="0" smtClean="0"/>
              <a:t>nokkuð fram </a:t>
            </a:r>
            <a:r>
              <a:rPr lang="is-IS" dirty="0"/>
              <a:t>í desember í </a:t>
            </a:r>
            <a:r>
              <a:rPr lang="is-IS" dirty="0" smtClean="0"/>
              <a:t>fyrra: </a:t>
            </a:r>
            <a:r>
              <a:rPr lang="is-IS" dirty="0"/>
              <a:t>árshækkunin endaði í 12% (aðeins meiri hækkun en í PM </a:t>
            </a:r>
            <a:r>
              <a:rPr lang="is-IS" dirty="0" smtClean="0"/>
              <a:t>16/4)</a:t>
            </a:r>
          </a:p>
          <a:p>
            <a:r>
              <a:rPr lang="is-IS" dirty="0" smtClean="0"/>
              <a:t>Gengið lækkaði í desember og framan af janúar en hefur hækkað aftur undanfarna daga … gert ráð fyrir áframhaldandi hækkun </a:t>
            </a:r>
            <a:r>
              <a:rPr lang="is-IS" dirty="0"/>
              <a:t>á spátímabilinu og að það verði heldur hærra á spátímanum en í PM 16/4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400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Gert ráð fyrir frekari hækkun gengis á spátímanum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2017-2019. Þröng viðskiptavog.</a:t>
            </a: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Mikill vöxtur efnahagsumsvifa 2016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Hagvöxtur mældist 6,2% á fyrstu 3 fjórðungum ársins </a:t>
            </a:r>
            <a:r>
              <a:rPr lang="is-IS" dirty="0" smtClean="0"/>
              <a:t>– meiri </a:t>
            </a:r>
            <a:r>
              <a:rPr lang="is-IS" dirty="0"/>
              <a:t>vöxtur en gert var ráð fyrir í PM 16/4: skýrist helst af meiri vexti </a:t>
            </a:r>
            <a:r>
              <a:rPr lang="is-IS" dirty="0" smtClean="0"/>
              <a:t>atvinnuvegafjárfestinga </a:t>
            </a:r>
            <a:r>
              <a:rPr lang="is-IS" dirty="0"/>
              <a:t>og kröftugri þjónustuútflutningi …</a:t>
            </a:r>
          </a:p>
          <a:p>
            <a:r>
              <a:rPr lang="is-IS" dirty="0"/>
              <a:t>… við þjónustuútflutning bætist einnig tilfærsla frá einkaneyslu vegna endurskoðunar á samsetningu neysluútgjalda á </a:t>
            </a:r>
            <a:r>
              <a:rPr lang="is-IS" dirty="0" smtClean="0"/>
              <a:t>H1/2016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610600"/>
            <a:ext cx="14626000" cy="341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000" y="2412000"/>
            <a:ext cx="8520945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Í kjölfar 6% hagvaxtar 2016 er </a:t>
            </a:r>
            <a:r>
              <a:rPr lang="is-IS" dirty="0" smtClean="0"/>
              <a:t>spáð 5,3</a:t>
            </a:r>
            <a:r>
              <a:rPr lang="is-IS" dirty="0"/>
              <a:t>% hagvexti í ár en </a:t>
            </a:r>
            <a:r>
              <a:rPr lang="is-IS" dirty="0" smtClean="0"/>
              <a:t>2</a:t>
            </a:r>
            <a:r>
              <a:rPr lang="is-IS" dirty="0"/>
              <a:t>½-3% hagvexti </a:t>
            </a:r>
            <a:r>
              <a:rPr lang="is-IS" dirty="0" smtClean="0"/>
              <a:t>2018-19</a:t>
            </a:r>
          </a:p>
          <a:p>
            <a:r>
              <a:rPr lang="is-IS" dirty="0" smtClean="0"/>
              <a:t>Mikill hagvöxtur endurspeglar búhnykkina tvo og kemur fram í miklum vexti eftirspurnar einkaaðila … meiri vöxtur ferðaþjónustu og meiri viðskiptakjarabati skýra einnig af hverju gert er ráð fyrir meiri hagvexti 2018-19 en í PM 16/4</a:t>
            </a:r>
            <a:endParaRPr lang="is-I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400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Spáð yfir 5% hagvexti í ár en hægari vexti 2018-19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2016-2019. Brotalínur sýna spá frá PM 2016/4.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3820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Störfum fjölgaði um 4,6% frá fyrra </a:t>
            </a:r>
            <a:r>
              <a:rPr lang="is-IS" dirty="0" smtClean="0"/>
              <a:t>ári </a:t>
            </a:r>
            <a:r>
              <a:rPr lang="is-IS" dirty="0"/>
              <a:t>á Q4/2016 </a:t>
            </a:r>
            <a:r>
              <a:rPr lang="is-IS" dirty="0" smtClean="0"/>
              <a:t>og </a:t>
            </a:r>
            <a:r>
              <a:rPr lang="is-IS" dirty="0"/>
              <a:t>heildarvinnustundum </a:t>
            </a:r>
            <a:r>
              <a:rPr lang="is-IS" dirty="0" smtClean="0"/>
              <a:t>um </a:t>
            </a:r>
            <a:r>
              <a:rPr lang="is-IS" dirty="0"/>
              <a:t>4,1</a:t>
            </a:r>
            <a:r>
              <a:rPr lang="is-IS" dirty="0" smtClean="0"/>
              <a:t>% (í </a:t>
            </a:r>
            <a:r>
              <a:rPr lang="is-IS" dirty="0"/>
              <a:t>takt við spá PM </a:t>
            </a:r>
            <a:r>
              <a:rPr lang="is-IS" dirty="0" smtClean="0"/>
              <a:t>16/4)</a:t>
            </a:r>
            <a:endParaRPr lang="is-IS" dirty="0"/>
          </a:p>
          <a:p>
            <a:r>
              <a:rPr lang="is-IS" dirty="0"/>
              <a:t>Mikilli eftirspurn eftir vinnuafli </a:t>
            </a:r>
            <a:r>
              <a:rPr lang="is-IS" dirty="0" smtClean="0"/>
              <a:t>mætt </a:t>
            </a:r>
            <a:r>
              <a:rPr lang="is-IS" dirty="0"/>
              <a:t>með innflutningi vinnuafls: flutningsjöfnuður erlends vinnuafls </a:t>
            </a:r>
            <a:r>
              <a:rPr lang="is-IS" dirty="0" smtClean="0"/>
              <a:t>var jákvæður 2016 </a:t>
            </a:r>
            <a:r>
              <a:rPr lang="is-IS" dirty="0"/>
              <a:t>um 2% af </a:t>
            </a:r>
            <a:r>
              <a:rPr lang="is-IS" dirty="0" smtClean="0"/>
              <a:t>mannfjölda á aldrinum 20-59 ára </a:t>
            </a:r>
            <a:r>
              <a:rPr lang="is-IS" dirty="0"/>
              <a:t>en 1,3% 2015 (fór hæst í 3% 2006 – en þá var mikið um mannaflsfrekar framkvæmdir)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Hröð fjölgun starfa og mikill innflutningur vinnuafls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Ársfjórðungsleg meðaltöl mánaðarlegra gagna. 2. Búferlaflutningar fólks á aldrinum 20-59 ára.</a:t>
            </a: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Hagstofa Íslands.</a:t>
            </a:r>
            <a:endParaRPr lang="is-IS" sz="1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s-IS" dirty="0" smtClean="0"/>
              <a:t>Skortur á starfsfólki og fjöldi fyrirtækja við fulla framleiðslugetu (báðir mælikvarðar ríflega 15 prósentum yfir meðaltali) og atvinnuþátttaka komin yfir sögulegt hámark og 2 prósentum yfir meðaltal</a:t>
            </a:r>
          </a:p>
          <a:p>
            <a:pPr>
              <a:lnSpc>
                <a:spcPct val="90000"/>
              </a:lnSpc>
            </a:pPr>
            <a:r>
              <a:rPr lang="is-IS" dirty="0" smtClean="0"/>
              <a:t>Atvinnuleysi </a:t>
            </a:r>
            <a:r>
              <a:rPr lang="is-IS" dirty="0"/>
              <a:t>var 2,9% á Q4/2016 </a:t>
            </a:r>
            <a:r>
              <a:rPr lang="is-IS" dirty="0" smtClean="0"/>
              <a:t>og spáð </a:t>
            </a:r>
            <a:r>
              <a:rPr lang="is-IS" dirty="0"/>
              <a:t>að verði 2,6% </a:t>
            </a:r>
            <a:r>
              <a:rPr lang="is-IS" dirty="0" smtClean="0"/>
              <a:t>á </a:t>
            </a:r>
            <a:r>
              <a:rPr lang="is-IS" dirty="0"/>
              <a:t>árinu (vel undir metnu jafnvægisgildi) og framleiðsluspenna 2,2% í fyrra og spáð að verði 2,5% í ár: horfur á meiri spennu en </a:t>
            </a:r>
            <a:r>
              <a:rPr lang="is-IS" dirty="0" smtClean="0"/>
              <a:t>spáð var </a:t>
            </a:r>
            <a:r>
              <a:rPr lang="is-IS" dirty="0"/>
              <a:t>í PM 16/4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Töluverð spenna komin í þjóðarbúið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Mælikvarðar á nýtingu framleiðsluþátta eru úr viðhorfskönnun Gallup meðal 400 stærstu fyrirtækja landsins en atvinnuþátttaka samkvæmt vinnumarkaðskönnun Hagstofunnar. Árstíðarleiðréttar tölur. Brotalínur sýna meðalhlutföll tímabilsins. 2. Grunnspá Seðlabankans 2016-2019. Brotalínur sýna spá frá PM 2016/4.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</TotalTime>
  <Words>1032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Alþjóðleg efnahagsumsvif á uppleið</vt:lpstr>
      <vt:lpstr>Ferðaþjónusta drifkraftur útflutnings og gengis</vt:lpstr>
      <vt:lpstr>Gert ráð fyrir frekari hækkun gengis á spátímanum</vt:lpstr>
      <vt:lpstr>Mikill vöxtur efnahagsumsvifa 2016</vt:lpstr>
      <vt:lpstr>Spáð yfir 5% hagvexti í ár en hægari vexti 2018-19</vt:lpstr>
      <vt:lpstr>Hröð fjölgun starfa og mikill innflutningur vinnuafls</vt:lpstr>
      <vt:lpstr>Töluverð spenna komin í þjóðarbúið</vt:lpstr>
      <vt:lpstr>Mæld og undirliggjandi verðbólga nálægt markmiði</vt:lpstr>
      <vt:lpstr>Verðbólguvæntingar í takt við verðbólgumarkmið</vt:lpstr>
      <vt:lpstr>Verðbólguhorfur batna lítillega frá nóvemberspá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Stefán Jóhann Stefánsson</cp:lastModifiedBy>
  <cp:revision>243</cp:revision>
  <cp:lastPrinted>2017-01-22T18:52:20Z</cp:lastPrinted>
  <dcterms:created xsi:type="dcterms:W3CDTF">2017-01-22T13:40:49Z</dcterms:created>
  <dcterms:modified xsi:type="dcterms:W3CDTF">2017-02-09T16:11:36Z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