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989" r:id="rId2"/>
    <p:sldId id="922" r:id="rId3"/>
    <p:sldId id="852" r:id="rId4"/>
    <p:sldId id="991" r:id="rId5"/>
    <p:sldId id="1009" r:id="rId6"/>
    <p:sldId id="990" r:id="rId7"/>
    <p:sldId id="1007" r:id="rId8"/>
    <p:sldId id="813" r:id="rId9"/>
    <p:sldId id="969" r:id="rId10"/>
    <p:sldId id="968" r:id="rId11"/>
    <p:sldId id="954" r:id="rId12"/>
    <p:sldId id="959" r:id="rId13"/>
    <p:sldId id="933" r:id="rId14"/>
    <p:sldId id="970" r:id="rId15"/>
    <p:sldId id="940" r:id="rId16"/>
    <p:sldId id="942" r:id="rId17"/>
    <p:sldId id="944" r:id="rId18"/>
    <p:sldId id="945" r:id="rId19"/>
    <p:sldId id="997" r:id="rId20"/>
    <p:sldId id="1008" r:id="rId21"/>
    <p:sldId id="967" r:id="rId22"/>
  </p:sldIdLst>
  <p:sldSz cx="16256000" cy="9144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03C"/>
    <a:srgbClr val="C00000"/>
    <a:srgbClr val="ECE9E4"/>
    <a:srgbClr val="004562"/>
    <a:srgbClr val="FFD100"/>
    <a:srgbClr val="F79646"/>
    <a:srgbClr val="EC6B12"/>
    <a:srgbClr val="941813"/>
    <a:srgbClr val="F5F4F4"/>
    <a:srgbClr val="008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3" autoAdjust="0"/>
    <p:restoredTop sz="96473" autoAdjust="0"/>
  </p:normalViewPr>
  <p:slideViewPr>
    <p:cSldViewPr>
      <p:cViewPr varScale="1">
        <p:scale>
          <a:sx n="104" d="100"/>
          <a:sy n="104" d="100"/>
        </p:scale>
        <p:origin x="150" y="660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9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587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5" y="2"/>
            <a:ext cx="2946674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18B7-B189-4925-8CAA-399CF16DEDC2}" type="datetimeFigureOut">
              <a:rPr lang="is-IS" smtClean="0"/>
              <a:t>3.5.2022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221"/>
            <a:ext cx="2945587" cy="4984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5" y="9428221"/>
            <a:ext cx="2946674" cy="4984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EB4B-235F-4E2E-AC53-DE5FD93D0D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028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438" cy="49805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1"/>
            <a:ext cx="2946102" cy="49805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r">
              <a:defRPr sz="800"/>
            </a:lvl1pPr>
          </a:lstStyle>
          <a:p>
            <a:fld id="{A018983A-DE37-6548-8B7B-FA71F791DEB9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213" tIns="30107" rIns="60213" bIns="30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60213" tIns="30107" rIns="60213" bIns="301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438" cy="49805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28584"/>
            <a:ext cx="2946102" cy="49805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r">
              <a:defRPr sz="8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5/3/2022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lliglæra-ljósgrá_með_ták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9005132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542468" y="4829957"/>
            <a:ext cx="9005132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C1645B4-D753-E84E-B4E6-749BC293C9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5" y="3413125"/>
            <a:ext cx="2206625" cy="2205038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20100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5120">
          <p15:clr>
            <a:srgbClr val="FBAE40"/>
          </p15:clr>
        </p15:guide>
        <p15:guide id="4" pos="22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7600" y="1832281"/>
            <a:ext cx="14031686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A1A6675-4F64-E146-8D49-B87C75D056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60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FF1F34D4-87CF-3345-A477-61089947D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262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74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8058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BFCB488-37F8-B24A-A7F2-7752FCD094CC}"/>
              </a:ext>
            </a:extLst>
          </p:cNvPr>
          <p:cNvGrpSpPr/>
          <p:nvPr userDrawn="1"/>
        </p:nvGrpSpPr>
        <p:grpSpPr>
          <a:xfrm>
            <a:off x="3543026" y="5105400"/>
            <a:ext cx="1905000" cy="1828800"/>
            <a:chOff x="3543026" y="5105400"/>
            <a:chExt cx="1905000" cy="18288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F6C22B-520D-AF40-AF79-A2C4A1373ECD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B976309-298E-2341-9AAE-C332EB3D43EC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3CAC22-16D4-5848-85C5-1A2D1A4E8BCD}"/>
              </a:ext>
            </a:extLst>
          </p:cNvPr>
          <p:cNvGrpSpPr/>
          <p:nvPr userDrawn="1"/>
        </p:nvGrpSpPr>
        <p:grpSpPr>
          <a:xfrm>
            <a:off x="5935352" y="5105400"/>
            <a:ext cx="1905000" cy="1828800"/>
            <a:chOff x="5935352" y="5105400"/>
            <a:chExt cx="1905000" cy="1828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42CB71-ED7D-3F44-8B75-FDDDEDBD1CCC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9C6506-90A7-8648-B64E-3765D5F1F6D5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8317045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10773166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5/3/2022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06695B6D-B591-CE4B-B200-E105E091E0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C48D11C9-BBDE-7B4A-8D8F-D9B3F5CF9B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27498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/>
              <a:t>Dragið </a:t>
            </a:r>
            <a:r>
              <a:rPr lang="is-IS" noProof="0" dirty="0"/>
              <a:t>mynd</a:t>
            </a:r>
            <a:r>
              <a:rPr lang="is-IS" dirty="0"/>
              <a:t> inn í myndflötinn eða veljið myndflöt og notið „insert picture“ hnapp frá valblaði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5/3/2022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5/3/2022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2" r:id="rId6"/>
    <p:sldLayoutId id="2147483683" r:id="rId7"/>
    <p:sldLayoutId id="2147483684" r:id="rId8"/>
    <p:sldLayoutId id="2147483667" r:id="rId9"/>
    <p:sldLayoutId id="2147483670" r:id="rId10"/>
    <p:sldLayoutId id="2147483681" r:id="rId11"/>
    <p:sldLayoutId id="2147483668" r:id="rId12"/>
    <p:sldLayoutId id="2147483674" r:id="rId13"/>
    <p:sldLayoutId id="2147483689" r:id="rId14"/>
    <p:sldLayoutId id="2147483690" r:id="rId1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3.jpeg"/><Relationship Id="rId11" Type="http://schemas.openxmlformats.org/officeDocument/2006/relationships/image" Target="../media/image10.png"/><Relationship Id="rId5" Type="http://schemas.openxmlformats.org/officeDocument/2006/relationships/image" Target="../media/image52.png"/><Relationship Id="rId10" Type="http://schemas.openxmlformats.org/officeDocument/2006/relationships/image" Target="../media/image11.png"/><Relationship Id="rId4" Type="http://schemas.openxmlformats.org/officeDocument/2006/relationships/image" Target="../media/image51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/>
              <a:t>Kynningarfundur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s-IS" dirty="0"/>
              <a:t>4. maí 2022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is-I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Vaxtaákvörðun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/>
              <a:t>Stefnuyfirlýsing peningastefnunefndar</a:t>
            </a:r>
          </a:p>
        </p:txBody>
      </p:sp>
    </p:spTree>
    <p:extLst>
      <p:ext uri="{BB962C8B-B14F-4D97-AF65-F5344CB8AC3E}">
        <p14:creationId xmlns:p14="http://schemas.microsoft.com/office/powerpoint/2010/main" val="550570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20C74C-395A-4766-A015-B195FB5BD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Meiri samdráttur 2020 en áður talið (7,1% í stað 6,5%) og hagvöxtur í fyrra minni en gert hafði verið ráð fyrir (4,3% í stað 4,9%)</a:t>
            </a:r>
          </a:p>
          <a:p>
            <a:r>
              <a:rPr lang="is-IS" dirty="0"/>
              <a:t>Jákvæð grunnáhrif minni hagvaxtar í fyrra og vísbendingar um kröftugan vöxt umsvifa það sem af er ári vega á móti neikvæðum áhrifum stríðsátaka í Úkraínu: spáð 4,6% hagvexti í ár í stað 4,8% í PM 22/1</a:t>
            </a:r>
          </a:p>
          <a:p>
            <a:endParaRPr lang="is-I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D04372-480B-44F0-BED5-FF00C54AF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… og horfur fyrir árið í ár versna lítillega frá PM 22/1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CB98D-8505-4C96-99F5-9A7475EFD791}"/>
              </a:ext>
            </a:extLst>
          </p:cNvPr>
          <p:cNvSpPr txBox="1"/>
          <p:nvPr/>
        </p:nvSpPr>
        <p:spPr>
          <a:xfrm>
            <a:off x="819400" y="8369300"/>
            <a:ext cx="14626000" cy="5828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1. Grunnspá Seðlabankans 2022-2024. Brotalína sýnir spá frá PM 2022/1.</a:t>
            </a: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Hagstofa Íslands, Seðlabanki Íslands.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BA48F6-07E0-412D-8037-8D8BF204F0A5}"/>
              </a:ext>
            </a:extLst>
          </p:cNvPr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8B8914C-E3A6-4F5A-A2D9-F535A8579694}"/>
              </a:ext>
            </a:extLst>
          </p:cNvPr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0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BB27FE-693E-4922-BD86-62875786E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Samkvæmt VMK fjölgaði störfum um 10% milli ára á Q1 en á móti styttist vinnuvikan um 1% … fjöldi starfa kominn ríflega 6% yfir meðalfjölda 2019 – fjöldi starfa einnig kominn yfir meðaltal 2019 skv. staðgreiðslugögnum</a:t>
            </a:r>
          </a:p>
          <a:p>
            <a:r>
              <a:rPr lang="is-IS" dirty="0"/>
              <a:t>Atvinnuleysi minnkar einnig hratt: komið í 4,1% á Q1 skv. VMK (spáð 5% í PM 22/1) – skráð einnig hjaðnað og var 4,6% á Q1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FC7238-37DA-4BC0-89D6-2E3B2D58AF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Áfram fjölgun starfa og hjöðnun atvinnuleysis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C7359-8342-4291-9830-013E5BEBBC1B}"/>
              </a:ext>
            </a:extLst>
          </p:cNvPr>
          <p:cNvSpPr txBox="1"/>
          <p:nvPr/>
        </p:nvSpPr>
        <p:spPr>
          <a:xfrm>
            <a:off x="819400" y="7928762"/>
            <a:ext cx="14626000" cy="1023369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is-IS" sz="120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Launafólk samkvæmt tölum úr staðgreiðsluskrá ríkisskattstjóra en önnur gögn eru úr vinnumarkaðskönnun Hagstofu Íslands. Fólk á aldrinum 16-74 ára. Þriggja mánaða hreyfanlegt meðaltal árstíðarleiðréttra talna. 2. </a:t>
            </a:r>
            <a:r>
              <a:rPr lang="is-IS" sz="1200" i="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Slaki á vinnumarkaði eru atvinnulausir, vinnulitlir (þeir sem eru í hlutastarfi en vilja vinna meira) og möguleg viðbót á vinnumarkað (þeir sem eru tilbúnir að vinna en eru ekki að leita að vinnu og þeir sem eru að leita að vinnu en eru ekki tilbúnir að hefja st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örf innan tveggja vikna</a:t>
            </a:r>
            <a:r>
              <a:rPr lang="is-IS" sz="1200" i="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) sem hlutfall af mannafla með viðbót (mannafli að viðbættri mögulegri viðbót á vinnumarkaði). Skráð almennt atvinnuleysi er skráð atvinnuleysi án fólks á hlutabótum frá og með 1. </a:t>
            </a:r>
            <a:r>
              <a:rPr lang="is-IS" sz="1200" i="0" baseline="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ársfj</a:t>
            </a:r>
            <a:r>
              <a:rPr lang="is-IS" sz="1200" i="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. 2020. Árstíðarleiðréttar tölur. 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Hagstofa Íslands, Vinnumálastofnun, Seðlabanki Íslands.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B2A2D3-4010-4980-8680-0303A360D359}"/>
              </a:ext>
            </a:extLst>
          </p:cNvPr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C3FAF73-77D6-4F4A-B20E-5A07D60C61C2}"/>
              </a:ext>
            </a:extLst>
          </p:cNvPr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15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15D167-9F00-4DAE-BEF2-1962BFCC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200" y="1219200"/>
            <a:ext cx="14778400" cy="1299600"/>
          </a:xfrm>
        </p:spPr>
        <p:txBody>
          <a:bodyPr/>
          <a:lstStyle/>
          <a:p>
            <a:r>
              <a:rPr lang="is-IS" dirty="0"/>
              <a:t>Töluvert er um laus störf og 45% fyrirtækja segjast skorta starfsfólk – hæsta gildið frá 2007 og tvöfalt sögulegt meðaltal </a:t>
            </a:r>
          </a:p>
          <a:p>
            <a:r>
              <a:rPr lang="is-IS" dirty="0"/>
              <a:t>Ríflega helmingur fyrirtækja segist jafnframt starfa við full afköst og erlendu vinnuafli fjölgar hratt</a:t>
            </a:r>
          </a:p>
          <a:p>
            <a:r>
              <a:rPr lang="is-IS" dirty="0"/>
              <a:t>Atvinnuleysi er talið vera komið undir jafnvægisatvinnuleysi og því muni hægja nokkuð á hjöðnun þess á spátímanum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988EC5E-999F-4F63-BE92-AE5F18C63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Skortur á starfsfólki og fjölgun erlends vinnuafls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C37491-7052-4034-8BC3-2372FBAFE814}"/>
              </a:ext>
            </a:extLst>
          </p:cNvPr>
          <p:cNvSpPr txBox="1"/>
          <p:nvPr/>
        </p:nvSpPr>
        <p:spPr>
          <a:xfrm>
            <a:off x="819400" y="8124820"/>
            <a:ext cx="14626000" cy="82731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1. Mælikvarðar fyrir nýtingu framleiðsluþátta byggjast á viðhorfskönnun Gallup meðal 400 stærstu fyrirtækja landsins. Vísitala nýtingar framleiðsluþátta (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NF-vísitalan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) er fyrsti frumþáttur valinna vísbendinga um nýtingu framleiðsluþátta sem er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skalaður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til svo meðaltal hans er 0 og staðalfrávik 1. Ítarlegri lýsingu má finna í rammagrein 3 í PM 2018/2. Árstíðarleiðréttar tölur. Brotalínur sýna meðaltöl frá 2006. 2. Atvinnuleysi miðað við vinnumarkaðskönnun Hagstofu Íslands (VMK) og skráð atvinnuleysi Vinnumálastofnunar án hlutabóta (VMST). Grunnspá Seðlabankans 2022-2024. Brotalínur sýna spá frá PM 2022/1.</a:t>
            </a: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Gallup, Hagstofa Íslands, Seðlabanki Íslands.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BA21E1-FFFC-4FA1-B8EB-5A37AC321D2E}"/>
              </a:ext>
            </a:extLst>
          </p:cNvPr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4752000" cy="5400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9477B1D-6D8E-4D2C-A421-B42D566123F6}"/>
              </a:ext>
            </a:extLst>
          </p:cNvPr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724000" y="2520000"/>
            <a:ext cx="4752000" cy="5400000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F32D82E-9D44-4E54-BFA7-94D695413F74}"/>
              </a:ext>
            </a:extLst>
          </p:cNvPr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728000" y="2520000"/>
            <a:ext cx="4752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36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10605332" cy="1030288"/>
          </a:xfrm>
        </p:spPr>
        <p:txBody>
          <a:bodyPr anchor="ctr" anchorCtr="0">
            <a:normAutofit/>
          </a:bodyPr>
          <a:lstStyle/>
          <a:p>
            <a:r>
              <a:rPr lang="is-IS" dirty="0"/>
              <a:t>Verðbólga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5381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F4B0BD-BAC5-4F27-9826-8090FFF46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Verðbólga fór yfir 5% í desember í fyrsta sinn síðan í júní 2012 og var komin í 7,2% í apríl – mesta verðbólga síðan í maí 2010</a:t>
            </a:r>
          </a:p>
          <a:p>
            <a:r>
              <a:rPr lang="is-IS" dirty="0"/>
              <a:t>Verðbólga án húsnæðisliðar mælist einnig mikil og var 5,3% í apríl (og HICP var 5% í mars)</a:t>
            </a:r>
          </a:p>
          <a:p>
            <a:r>
              <a:rPr lang="is-IS" dirty="0"/>
              <a:t>Undirliggjandi verðbólga hefur einnig aukist hratt og mælist í kringum 5% á flesta mælikvarða (og töluvert meiri á suma þeirra)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5F1822-F057-4413-8D23-587DF3E974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Mæld og undirliggjandi verðbólga aukast hratt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82393E-4504-486E-A567-F704DEE6132D}"/>
              </a:ext>
            </a:extLst>
          </p:cNvPr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1. Við útreikning á klipptu meðaltali er þeim undirliðum sem breytast mest í einstaka mánuðum sleppt en vegið miðgildi mælir miðgildi verðbreytinga allra undirliða VNV. Meðaltalið sýnir meðaltal 5 ólíkra mælikvarða á undirliggjandi verðbólgu (kjarnavísitölu án óbeinna skatta, sveiflukenndra matvöruliða, bensíns, opinberar þjónustu og raunvaxtakostnaðar húsnæðislána, vegið miðgildi, klippt meðaltal, kvikt þáttalíkan og sameiginlegur þáttur VNV).</a:t>
            </a: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Hagstofa Íslands, Seðlabanki Íslands.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293667-254D-4984-8F1B-7A4BCD3FBFC3}"/>
              </a:ext>
            </a:extLst>
          </p:cNvPr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2234B3-2FA5-4031-99B3-B488F7ED3DF8}"/>
              </a:ext>
            </a:extLst>
          </p:cNvPr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51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E69FB4-CE8F-445B-AC30-6E07FB9DE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Álag á alþjóðlegar framleiðslukeðjur virðist hafa minnkað: dregið hefur úr skorti á hrávörum og afhendingartími styst</a:t>
            </a:r>
          </a:p>
          <a:p>
            <a:r>
              <a:rPr lang="is-IS" dirty="0"/>
              <a:t>Flutningskostnaður hefur því heldur lækkað þótt hann sé enn langt yfir því sem hann var fyrir farsóttina</a:t>
            </a:r>
          </a:p>
          <a:p>
            <a:r>
              <a:rPr lang="is-IS" dirty="0"/>
              <a:t>Mögulegt bakslag vegna harðra sóttvarnarviðbragða í Kína og stríðsátaka í Úkraínu og olíu- og hrávöruverð hækkar enn frekar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EBE8A4A-073A-4145-9A24-F6343BFE0A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Léttir á framleiðsluhnökrum en hætta á bakslagi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061359-F775-434D-AD61-1F5DE10B8B93}"/>
              </a:ext>
            </a:extLst>
          </p:cNvPr>
          <p:cNvSpPr txBox="1"/>
          <p:nvPr/>
        </p:nvSpPr>
        <p:spPr>
          <a:xfrm>
            <a:off x="819400" y="8305800"/>
            <a:ext cx="14776200" cy="6463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1. Mælikvarði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Benigno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o.fl. (2022) á álag á framleiðslukeðjur sem tekur saman áhrif 27 mismunandi mælikvarða á flutningskostnaði og  afhendingartíma þar sem búið er að hreinsa út eftirspurnaráhrif.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  <a:cs typeface="Arial"/>
              </a:rPr>
              <a:t>2.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Landbúnaðarafurðir skiptast í matvæli (62%), drykkjarvörur (13%) og hráefni (25%). Verðvísitala gámaflutninga er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Freightos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Global Container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Index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 Gögn til og með 29. apríl 2022. </a:t>
            </a: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Alþjóðabankinn, G.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Benigno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, o.fl. (2022), „ Global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supply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chain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pressure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index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March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2022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update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“,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Federal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Reserve Bank of New York </a:t>
            </a:r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Liberty Street </a:t>
            </a:r>
            <a:r>
              <a:rPr lang="is-IS" sz="1200" i="1" dirty="0" err="1">
                <a:solidFill>
                  <a:schemeClr val="bg1">
                    <a:lumMod val="50000"/>
                  </a:schemeClr>
                </a:solidFill>
              </a:rPr>
              <a:t>Economics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Refinitiv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Datastream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, Seðlabanki Íslands.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73080F-298C-4C7C-8AD2-328C4CF4AF4D}"/>
              </a:ext>
            </a:extLst>
          </p:cNvPr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4752000" cy="5400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BC3CAED-32C3-455E-A016-0A6F58850573}"/>
              </a:ext>
            </a:extLst>
          </p:cNvPr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724000" y="2520000"/>
            <a:ext cx="4752000" cy="540000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698AB8C-B970-499F-B987-535AC013BC64}"/>
              </a:ext>
            </a:extLst>
          </p:cNvPr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728000" y="2520000"/>
            <a:ext cx="4752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14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4BC185-666B-4D97-B947-B627A154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Verðbólga hefur aukist hratt um allan heim: komin í 8,5% í Bandaríkjunum (mesta verðbólga þar síðan 1981), í 7,5% á evrusvæðinu og í 7,8% í Þýskalandi (mesta verðbólga þar síðan 1981) … og sums staðar er hún komin yfir 10%</a:t>
            </a:r>
          </a:p>
          <a:p>
            <a:r>
              <a:rPr lang="is-IS" dirty="0"/>
              <a:t>Verðbólga því víða svipuð eða meiri en hér á landi ... en hún virðist almennari eðlis hér en t.d. á evrusvæðinu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8AE09D-6217-47D5-9F6A-E15AC36083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Verðbólga hefur aukist um allan heim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C6EA25-024F-40B0-A860-BC03388A9467}"/>
              </a:ext>
            </a:extLst>
          </p:cNvPr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chemeClr val="bg1">
                    <a:lumMod val="50000"/>
                  </a:schemeClr>
                </a:solidFill>
                <a:cs typeface="Arial"/>
              </a:rPr>
              <a:t>1.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Nýjasta mæling ársverðbólgu.</a:t>
            </a: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Hagstofa Íslands,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Refinitiv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Datastream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1B0F2ED-53EA-4D1B-AC87-F9A2CB81E5FA}"/>
              </a:ext>
            </a:extLst>
          </p:cNvPr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4A7599-C3B5-4BC4-9F49-C997E67D2BA8}"/>
              </a:ext>
            </a:extLst>
          </p:cNvPr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93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8904BA-C12C-4302-9527-45C3C3921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Til viðbótar við innflutta verðbólgu bætist innlendur verðbólguþrýstingur sem endurspeglar kröftuga eftirspurn og birtist t.d. í miklum launahækkunum og hækkun húsnæðisverðs … á móti vegur hins vegar hækkun á gengi krónunnar: hefur hækkað um tæplega 4% frá því fyrir ári og er orðið svipað og það var rétt áður en farsóttin barst til landsins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A3BE642-7478-4569-914B-C7B77C56C9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Innlendur verðbólguþrýstingur en ISK vegur á móti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F0615D-AFF1-4097-98C7-3C7703487D49}"/>
              </a:ext>
            </a:extLst>
          </p:cNvPr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chemeClr val="bg1">
                    <a:lumMod val="50000"/>
                  </a:schemeClr>
                </a:solidFill>
                <a:cs typeface="Arial"/>
              </a:rPr>
              <a:t>1.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Húsnæðisverð á höfuðborgarsvæðinu. Hlutfall íbúða sem seldar eru yfir auglýstu söluverði af heildarfjölda íbúða á sölu. Þriggja mánaða hlaupandi meðaltal. 2.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  <a:cs typeface="Arial"/>
              </a:rPr>
              <a:t>Verð erlendra gjaldmiðla í krónum (þröng viðskiptavog).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Hagstofa Íslands, Húsnæðis- og mannvirkjastofnun, Þjóðskrá Íslands, Seðlabanki Íslands.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3B923D-6205-4A1D-9D7B-1DFEE63426B9}"/>
              </a:ext>
            </a:extLst>
          </p:cNvPr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4752000" cy="54000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F9BD6B-3275-4D4A-82CC-5B32F56F73CE}"/>
              </a:ext>
            </a:extLst>
          </p:cNvPr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724000" y="2520000"/>
            <a:ext cx="4752000" cy="5400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D74CAB6-EA80-4DFD-BF7E-9CD42B2A3A58}"/>
              </a:ext>
            </a:extLst>
          </p:cNvPr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728000" y="2520000"/>
            <a:ext cx="4752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72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6CCDD6-DA6E-432E-8A1D-8B8B51839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Væntingar um verðbólgu næstu ára hafa hækkað mikið – hvort sem litið er til heimila, fyrirtækja eða markaðsaðila: allir virðast búast við yfir 3% verðbólgu að meðaltali næstu 5 ár … verðbólguvæntingar til lengri tíma hafa einnig hækkað en minna </a:t>
            </a:r>
          </a:p>
          <a:p>
            <a:r>
              <a:rPr lang="is-IS" dirty="0"/>
              <a:t>Langtímaverðbólguálagið mælist einnig vel yfir markmiði en 5/5-ára álagið er mögulega byrjað að lækka á ný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A68909-F2FE-4B77-A5CD-68BCA7AF43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Verðbólguvæntingar hækka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235604-91DB-4BF3-9B0C-4441B7D3196D}"/>
              </a:ext>
            </a:extLst>
          </p:cNvPr>
          <p:cNvSpPr txBox="1"/>
          <p:nvPr/>
        </p:nvSpPr>
        <p:spPr>
          <a:xfrm>
            <a:off x="819400" y="8458200"/>
            <a:ext cx="14700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1. Kannanir Gallup á verðbólguvæntingum heimila og fyrirtækja og Seðlabankans á verðbólguvæntingum markaðsaðila. Miðgildi svara. 2. Meðaltal mánaða.</a:t>
            </a: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Gallup, Seðlabanki Íslands.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14D7357-E142-4770-956C-03E57075551B}"/>
              </a:ext>
            </a:extLst>
          </p:cNvPr>
          <p:cNvPicPr>
            <a:picLocks noGrp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0728000" y="2520000"/>
            <a:ext cx="4752000" cy="540000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5E0FEB9-9889-4723-9252-60F3A7AAB255}"/>
              </a:ext>
            </a:extLst>
          </p:cNvPr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724000" y="2520000"/>
            <a:ext cx="4752000" cy="5400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700CE-8690-4FF1-A408-41ABE4B78B05}"/>
              </a:ext>
            </a:extLst>
          </p:cNvPr>
          <p:cNvPicPr>
            <a:picLocks noGrp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720000" y="2520000"/>
            <a:ext cx="4752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19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4BC185-666B-4D97-B947-B627A154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Miklar breytingar á alþjóðlegum verðbólguhorfum í kjölfar stríðsátaka … það sama á við hér á landi</a:t>
            </a:r>
          </a:p>
          <a:p>
            <a:r>
              <a:rPr lang="is-IS" dirty="0"/>
              <a:t>Spáð að verðbólga fari úr 6,2% á Q1 í 7,5% á Q2 og 8,1% á Q3 … en taki þá að hjaðna á ný – en hægt: er yfir 4% fram undir lok næsta árs og fer ekki undir 3% fyrr en á seinni hluta 2024 – lakari horfur skýrast helst af meiri hækkun innfluttrar verðbólgu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8AE09D-6217-47D5-9F6A-E15AC36083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Verðbólguhorfur versna verulega – enn á ný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8649B-7D8B-41FC-B7B9-B299E737EBC3}"/>
              </a:ext>
            </a:extLst>
          </p:cNvPr>
          <p:cNvSpPr txBox="1"/>
          <p:nvPr/>
        </p:nvSpPr>
        <p:spPr>
          <a:xfrm>
            <a:off x="819400" y="8305800"/>
            <a:ext cx="14626000" cy="6463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is-IS" sz="120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Mat á áhrifum stríðsátakanna á verðbólgu 2022 (NIESR) eða í heilt ár frá upphafi átaka (OECD).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Hagstofa Íslands, </a:t>
            </a:r>
            <a:r>
              <a:rPr lang="is-IS" sz="12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I. </a:t>
            </a:r>
            <a:r>
              <a:rPr lang="is-IS" sz="1200" b="0" i="0" u="none" strike="noStrike" baseline="0" dirty="0" err="1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Liadze</a:t>
            </a:r>
            <a:r>
              <a:rPr lang="is-IS" sz="12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 o.fl. (2022), „The economic </a:t>
            </a:r>
            <a:r>
              <a:rPr lang="is-IS" sz="1200" b="0" i="0" u="none" strike="noStrike" baseline="0" dirty="0" err="1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costs</a:t>
            </a:r>
            <a:r>
              <a:rPr lang="is-IS" sz="12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 of </a:t>
            </a:r>
            <a:r>
              <a:rPr lang="is-IS" sz="1200" b="0" i="0" u="none" strike="noStrike" baseline="0" dirty="0" err="1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the</a:t>
            </a:r>
            <a:r>
              <a:rPr lang="is-IS" sz="12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 </a:t>
            </a:r>
            <a:r>
              <a:rPr lang="is-IS" sz="1200" b="0" i="0" u="none" strike="noStrike" baseline="0" dirty="0" err="1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Russia-Ukraine</a:t>
            </a:r>
            <a:r>
              <a:rPr lang="is-IS" sz="12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 </a:t>
            </a:r>
            <a:r>
              <a:rPr lang="is-IS" sz="1200" b="0" i="0" u="none" strike="noStrike" baseline="0" dirty="0" err="1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conflict</a:t>
            </a:r>
            <a:r>
              <a:rPr lang="is-IS" sz="12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“, </a:t>
            </a:r>
            <a:r>
              <a:rPr lang="is-IS" sz="12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SyntaxLTStd-Italic"/>
              </a:rPr>
              <a:t>NIESR </a:t>
            </a:r>
            <a:r>
              <a:rPr lang="is-IS" sz="1200" b="0" i="1" u="none" strike="noStrike" baseline="0" dirty="0" err="1">
                <a:solidFill>
                  <a:schemeClr val="bg1">
                    <a:lumMod val="50000"/>
                  </a:schemeClr>
                </a:solidFill>
                <a:latin typeface="SyntaxLTStd-Italic"/>
              </a:rPr>
              <a:t>Policy</a:t>
            </a:r>
            <a:r>
              <a:rPr lang="is-IS" sz="12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SyntaxLTStd-Italic"/>
              </a:rPr>
              <a:t> Paper </a:t>
            </a:r>
            <a:r>
              <a:rPr lang="is-IS" sz="12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nr. 32, OECD (2022), </a:t>
            </a:r>
            <a:r>
              <a:rPr lang="is-IS" sz="12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SyntaxLTStd-Italic"/>
              </a:rPr>
              <a:t>OECD Economic Outlook, </a:t>
            </a:r>
            <a:r>
              <a:rPr lang="is-IS" sz="1200" b="0" i="1" u="none" strike="noStrike" baseline="0" dirty="0" err="1">
                <a:solidFill>
                  <a:schemeClr val="bg1">
                    <a:lumMod val="50000"/>
                  </a:schemeClr>
                </a:solidFill>
                <a:latin typeface="SyntaxLTStd-Italic"/>
              </a:rPr>
              <a:t>Interim</a:t>
            </a:r>
            <a:r>
              <a:rPr lang="is-IS" sz="12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SyntaxLTStd-Italic"/>
              </a:rPr>
              <a:t> Report</a:t>
            </a:r>
            <a:r>
              <a:rPr lang="is-IS" sz="12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,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Seðlabanki Íslands.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DB1C375-2A4B-49CF-9CCA-C7712C2BDA2C}"/>
              </a:ext>
            </a:extLst>
          </p:cNvPr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09D5693-9147-45B0-B428-B42B29879D47}"/>
              </a:ext>
            </a:extLst>
          </p:cNvPr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s-IS" dirty="0"/>
              <a:t>Peningamál í hnotskurn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524000"/>
          </a:xfrm>
        </p:spPr>
        <p:txBody>
          <a:bodyPr/>
          <a:lstStyle/>
          <a:p>
            <a:r>
              <a:rPr lang="is-IS" dirty="0"/>
              <a:t>Alþjóðlegum efnahagsbata vindur fram en bakslag vegna stríðsátaka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706400" cy="1524000"/>
          </a:xfrm>
        </p:spPr>
        <p:txBody>
          <a:bodyPr/>
          <a:lstStyle/>
          <a:p>
            <a:r>
              <a:rPr lang="is-IS" dirty="0"/>
              <a:t>Framleiðslu-hnökrar virtust í rénun en óvissa vegna stríðs og smita í Kína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524000"/>
          </a:xfrm>
        </p:spPr>
        <p:txBody>
          <a:bodyPr/>
          <a:lstStyle/>
          <a:p>
            <a:r>
              <a:rPr lang="is-IS" dirty="0"/>
              <a:t>Lakari horfur í ár þrátt fyrir kröftug umsvif það sem af </a:t>
            </a:r>
            <a:br>
              <a:rPr lang="is-IS" dirty="0"/>
            </a:br>
            <a:r>
              <a:rPr lang="is-IS" dirty="0"/>
              <a:t>er ári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524000"/>
          </a:xfrm>
        </p:spPr>
        <p:txBody>
          <a:bodyPr/>
          <a:lstStyle/>
          <a:p>
            <a:r>
              <a:rPr lang="is-IS" dirty="0"/>
              <a:t>Hröð hjöðnun atvinnuleysis og slakinn horfinn úr þjóðarbúinu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524000"/>
          </a:xfrm>
        </p:spPr>
        <p:txBody>
          <a:bodyPr/>
          <a:lstStyle/>
          <a:p>
            <a:r>
              <a:rPr lang="is-IS" dirty="0"/>
              <a:t>Mesta </a:t>
            </a:r>
            <a:r>
              <a:rPr lang="is-IS" dirty="0" err="1"/>
              <a:t>verð-bólga</a:t>
            </a:r>
            <a:r>
              <a:rPr lang="is-IS" dirty="0"/>
              <a:t> síðan 2010 og enn á ný versna horfur verulega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524000"/>
          </a:xfrm>
        </p:spPr>
        <p:txBody>
          <a:bodyPr/>
          <a:lstStyle/>
          <a:p>
            <a:r>
              <a:rPr lang="is-IS" dirty="0"/>
              <a:t>Mikil óvissa um áhrif </a:t>
            </a:r>
            <a:r>
              <a:rPr lang="is-IS" dirty="0" err="1"/>
              <a:t>stríðs-átaka</a:t>
            </a:r>
            <a:r>
              <a:rPr lang="is-IS" dirty="0"/>
              <a:t>, farsóttar og framleiðslu-truflana</a:t>
            </a: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/>
      </p:pic>
      <p:pic>
        <p:nvPicPr>
          <p:cNvPr id="10" name="Picture Placeholder 9" descr="Icon&#10;&#10;Description automatically generated">
            <a:extLst>
              <a:ext uri="{FF2B5EF4-FFF2-40B4-BE49-F238E27FC236}">
                <a16:creationId xmlns:a16="http://schemas.microsoft.com/office/drawing/2014/main" id="{ACA5AEDC-95E7-4526-9564-2F95217704B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21" name="Picture Placeholder 20" descr="Icon&#10;&#10;Description automatically generated">
            <a:extLst>
              <a:ext uri="{FF2B5EF4-FFF2-40B4-BE49-F238E27FC236}">
                <a16:creationId xmlns:a16="http://schemas.microsoft.com/office/drawing/2014/main" id="{8E6C21D8-985C-4980-AC79-D5EDA1CD81A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25" name="Picture Placeholder 24" descr="Icon&#10;&#10;Description automatically generated">
            <a:extLst>
              <a:ext uri="{FF2B5EF4-FFF2-40B4-BE49-F238E27FC236}">
                <a16:creationId xmlns:a16="http://schemas.microsoft.com/office/drawing/2014/main" id="{A107A006-4511-4C74-8162-7503C596CAA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742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FD4B77-6499-4708-A0C2-759CE3231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Viðbótarlaunahækkanir í ár og á næsta ári vegna svokallaðs hagvaxtarauka – þótt VLF á mann sé enn langt undir 2019 gildi</a:t>
            </a:r>
          </a:p>
          <a:p>
            <a:r>
              <a:rPr lang="is-IS" dirty="0"/>
              <a:t>Þessar viðbótarlaunahækkanir valda því að jaðarkostnaður fyrirtækja hækkar og þau bregðast við með því að ganga á hagnaðarhlutdeild, draga úr vinnuaflseftirspurn og velta kostnaði út í verðlag: hægir á bata og eykur verðbólgu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C62A0C-EFF4-449D-A24F-DD8C21F5E0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Aukinn verðbólguþrýstingur vegna hagvaxtarauka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381C1A-8007-4101-8511-32A09177C273}"/>
              </a:ext>
            </a:extLst>
          </p:cNvPr>
          <p:cNvSpPr txBox="1"/>
          <p:nvPr/>
        </p:nvSpPr>
        <p:spPr>
          <a:xfrm>
            <a:off x="819400" y="8305800"/>
            <a:ext cx="147762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chemeClr val="bg1">
                    <a:lumMod val="50000"/>
                  </a:schemeClr>
                </a:solidFill>
                <a:cs typeface="Arial"/>
              </a:rPr>
              <a:t>1.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Keðjutengt</a:t>
            </a:r>
            <a:r>
              <a:rPr lang="is-IS" sz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verðmæti vergrar landsframleiðslu á meðalfjölda íbúa ársins. Meðalfjöldi íbúa ársins er áætlaður sem meðaltal íbúafjölda í upphafi viðkomandi árs og í upphafi þess næsta. Grunnspá Seðlabankans 2022-2024. 2.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Myndirnar sýna frávik grunnspár frá spá sem gerir ekki ráð fyrir hagvaxtarauka.</a:t>
            </a: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Hagstofa Íslands, Seðlabanki Íslands.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F158FC-394B-47AD-AC23-CF5E4A1796B6}"/>
              </a:ext>
            </a:extLst>
          </p:cNvPr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4752000" cy="5400000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903D0930-A2AA-463E-AC4F-E787E96E846A}"/>
              </a:ext>
            </a:extLst>
          </p:cNvPr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724000" y="2518800"/>
            <a:ext cx="9756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28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s-IS" dirty="0"/>
              <a:t>Peningamál í hnotskurn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524000"/>
          </a:xfrm>
        </p:spPr>
        <p:txBody>
          <a:bodyPr/>
          <a:lstStyle/>
          <a:p>
            <a:r>
              <a:rPr lang="is-IS" dirty="0"/>
              <a:t>Alþjóðlegum efnahagsbata vindur fram en bakslag vegna stríðsátaka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706400" cy="1524000"/>
          </a:xfrm>
        </p:spPr>
        <p:txBody>
          <a:bodyPr/>
          <a:lstStyle/>
          <a:p>
            <a:r>
              <a:rPr lang="is-IS" dirty="0"/>
              <a:t>Framleiðslu-hnökrar virtust í rénun en óvissa vegna stríðs og smita í Kína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524000"/>
          </a:xfrm>
        </p:spPr>
        <p:txBody>
          <a:bodyPr/>
          <a:lstStyle/>
          <a:p>
            <a:r>
              <a:rPr lang="is-IS" dirty="0"/>
              <a:t>Lakari horfur í ár þrátt fyrir kröftug umsvif það sem af </a:t>
            </a:r>
            <a:br>
              <a:rPr lang="is-IS" dirty="0"/>
            </a:br>
            <a:r>
              <a:rPr lang="is-IS" dirty="0"/>
              <a:t>er ári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524000"/>
          </a:xfrm>
        </p:spPr>
        <p:txBody>
          <a:bodyPr/>
          <a:lstStyle/>
          <a:p>
            <a:r>
              <a:rPr lang="is-IS" dirty="0"/>
              <a:t>Hröð hjöðnun atvinnuleysis og slakinn horfinn úr þjóðarbúinu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524000"/>
          </a:xfrm>
        </p:spPr>
        <p:txBody>
          <a:bodyPr/>
          <a:lstStyle/>
          <a:p>
            <a:r>
              <a:rPr lang="is-IS" dirty="0"/>
              <a:t>Mesta </a:t>
            </a:r>
            <a:r>
              <a:rPr lang="is-IS" dirty="0" err="1"/>
              <a:t>verð-bólga</a:t>
            </a:r>
            <a:r>
              <a:rPr lang="is-IS" dirty="0"/>
              <a:t> síðan 2010 og enn á ný versna horfur verulega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524000"/>
          </a:xfrm>
        </p:spPr>
        <p:txBody>
          <a:bodyPr/>
          <a:lstStyle/>
          <a:p>
            <a:r>
              <a:rPr lang="is-IS" dirty="0"/>
              <a:t>Mikil óvissa um áhrif </a:t>
            </a:r>
            <a:r>
              <a:rPr lang="is-IS" dirty="0" err="1"/>
              <a:t>stríðs-átaka</a:t>
            </a:r>
            <a:r>
              <a:rPr lang="is-IS" dirty="0"/>
              <a:t>, farsóttar og framleiðslu-truflana</a:t>
            </a: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sp>
        <p:nvSpPr>
          <p:cNvPr id="18" name="Oval 17"/>
          <p:cNvSpPr/>
          <p:nvPr/>
        </p:nvSpPr>
        <p:spPr>
          <a:xfrm>
            <a:off x="1080000" y="7920000"/>
            <a:ext cx="252000" cy="25200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Oval 19"/>
          <p:cNvSpPr/>
          <p:nvPr/>
        </p:nvSpPr>
        <p:spPr>
          <a:xfrm>
            <a:off x="1080000" y="8280000"/>
            <a:ext cx="252000" cy="25200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val 20"/>
          <p:cNvSpPr/>
          <p:nvPr/>
        </p:nvSpPr>
        <p:spPr>
          <a:xfrm>
            <a:off x="5040000" y="7920000"/>
            <a:ext cx="252000" cy="25200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5040000" y="8280000"/>
            <a:ext cx="252000" cy="25200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22"/>
          <p:cNvSpPr/>
          <p:nvPr/>
        </p:nvSpPr>
        <p:spPr>
          <a:xfrm>
            <a:off x="8280000" y="7920000"/>
            <a:ext cx="252000" cy="252000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TextBox 23"/>
          <p:cNvSpPr txBox="1"/>
          <p:nvPr/>
        </p:nvSpPr>
        <p:spPr>
          <a:xfrm>
            <a:off x="1440000" y="784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>
                <a:solidFill>
                  <a:srgbClr val="004562"/>
                </a:solidFill>
              </a:rPr>
              <a:t>Ritið í heild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40000" y="8208000"/>
            <a:ext cx="2841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>
                <a:solidFill>
                  <a:srgbClr val="004562"/>
                </a:solidFill>
              </a:rPr>
              <a:t>Kynning aðalhagfræðings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00000" y="784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err="1">
                <a:solidFill>
                  <a:srgbClr val="004562"/>
                </a:solidFill>
              </a:rPr>
              <a:t>Power</a:t>
            </a:r>
            <a:r>
              <a:rPr lang="is-IS" sz="1600" dirty="0">
                <a:solidFill>
                  <a:srgbClr val="004562"/>
                </a:solidFill>
              </a:rPr>
              <a:t> </a:t>
            </a:r>
            <a:r>
              <a:rPr lang="is-IS" sz="1600" dirty="0" err="1">
                <a:solidFill>
                  <a:srgbClr val="004562"/>
                </a:solidFill>
              </a:rPr>
              <a:t>Point</a:t>
            </a:r>
            <a:r>
              <a:rPr lang="is-IS" sz="1600" dirty="0">
                <a:solidFill>
                  <a:srgbClr val="004562"/>
                </a:solidFill>
              </a:rPr>
              <a:t> myndir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00000" y="820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>
                <a:solidFill>
                  <a:srgbClr val="004562"/>
                </a:solidFill>
              </a:rPr>
              <a:t>Myndagögn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40000" y="7848000"/>
            <a:ext cx="221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>
                <a:solidFill>
                  <a:srgbClr val="004562"/>
                </a:solidFill>
              </a:rPr>
              <a:t>Tíst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7053" y="8294554"/>
            <a:ext cx="357893" cy="252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60117" y="8247111"/>
            <a:ext cx="221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err="1">
                <a:solidFill>
                  <a:srgbClr val="004562"/>
                </a:solidFill>
              </a:rPr>
              <a:t>Facebook</a:t>
            </a:r>
            <a:endParaRPr lang="is-IS" sz="1600" dirty="0">
              <a:solidFill>
                <a:srgbClr val="004562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8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10" name="Picture Placeholder 9" descr="Icon&#10;&#10;Description automatically generated">
            <a:extLst>
              <a:ext uri="{FF2B5EF4-FFF2-40B4-BE49-F238E27FC236}">
                <a16:creationId xmlns:a16="http://schemas.microsoft.com/office/drawing/2014/main" id="{2AB21DF4-D246-4A69-ADA9-F3B62AD7EA8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33" name="Picture Placeholder 32" descr="Icon&#10;&#10;Description automatically generated">
            <a:extLst>
              <a:ext uri="{FF2B5EF4-FFF2-40B4-BE49-F238E27FC236}">
                <a16:creationId xmlns:a16="http://schemas.microsoft.com/office/drawing/2014/main" id="{012CEA9D-04A0-42A2-8BC5-C7ABB7570F2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729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10605332" cy="1030288"/>
          </a:xfrm>
        </p:spPr>
        <p:txBody>
          <a:bodyPr anchor="ctr" anchorCtr="0">
            <a:normAutofit fontScale="92500"/>
          </a:bodyPr>
          <a:lstStyle/>
          <a:p>
            <a:r>
              <a:rPr lang="is-IS" dirty="0"/>
              <a:t>Alþjóðleg efnahagsmál og ytri skilyrði</a:t>
            </a:r>
          </a:p>
        </p:txBody>
      </p:sp>
      <p:pic>
        <p:nvPicPr>
          <p:cNvPr id="7" name="Picture Placeholder 6" descr="Icon&#10;&#10;Description automatically generated">
            <a:extLst>
              <a:ext uri="{FF2B5EF4-FFF2-40B4-BE49-F238E27FC236}">
                <a16:creationId xmlns:a16="http://schemas.microsoft.com/office/drawing/2014/main" id="{E846C80D-ED27-4CAB-B17C-3EF0B8EF193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474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E6BE44-8408-46A0-8EB4-D1B884C5C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Rússland vegur ekki þungt í heimsbúskapnum og vægi þess í utanríkisviðskiptum þróaðra ríkja og aðfangakeðjum þeirra er almennt ekki mikið – það sama á við um fjármálaleg tengsl Rússlands við önnur iðnríki … </a:t>
            </a:r>
          </a:p>
          <a:p>
            <a:r>
              <a:rPr lang="is-IS" dirty="0"/>
              <a:t>… en þetta segir ekki alla söguna: Rússland er mikilvæg uppspretta fjölda hrávara og Úkraína mikilvægur matvælaframleiðandi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2D6438-4B31-42E4-B979-1BC00C6BFB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Rússland og Úkraína mikilvægir hrávöruútflytjendur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0B6D7-197D-434C-B313-51E0EADCEBEE}"/>
              </a:ext>
            </a:extLst>
          </p:cNvPr>
          <p:cNvSpPr txBox="1"/>
          <p:nvPr/>
        </p:nvSpPr>
        <p:spPr>
          <a:xfrm>
            <a:off x="819400" y="8305800"/>
            <a:ext cx="14626000" cy="6463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Vægi vöruútflutnings til Rússlands í heildarvöruútflutningi árið 2020 og vægi virðisauka innflutnings frá Rússlandi í öllum aðfangainnflutningi árið 2018 (tölu fyrir Ísland vantar). Eystrasalt stendur fyrir meðaltal Eistlands, Lettlands og Litháen.</a:t>
            </a:r>
            <a:endParaRPr lang="is-IS" sz="90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J.</a:t>
            </a:r>
            <a:r>
              <a:rPr lang="is-IS" sz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P. Morgan </a:t>
            </a:r>
            <a:r>
              <a:rPr lang="is-IS" sz="1200" baseline="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Commodity</a:t>
            </a:r>
            <a:r>
              <a:rPr lang="is-IS" sz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Research, Matvæla- og landbúnaðarstofnun Sameinuðu þjóðanna (FAO),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TiVA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-gagnagrunnur OECD, UNCTAD-gagnagrunnur</a:t>
            </a:r>
            <a:r>
              <a:rPr lang="is-IS" sz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Sameinuðu Þjóðanna, US </a:t>
            </a:r>
            <a:r>
              <a:rPr lang="is-IS" sz="1200" baseline="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Geological</a:t>
            </a:r>
            <a:r>
              <a:rPr lang="is-IS" sz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s-IS" sz="1200" baseline="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Survey</a:t>
            </a:r>
            <a:r>
              <a:rPr lang="is-IS" sz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C41047-A921-4B61-8906-ACC52FD35159}"/>
              </a:ext>
            </a:extLst>
          </p:cNvPr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C773906-BE44-4023-8C4E-EA38C9396A8B}"/>
              </a:ext>
            </a:extLst>
          </p:cNvPr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12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58A2F1-A0A7-479D-8235-AE5348837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is-IS" dirty="0"/>
              <a:t>Stríðsátökin og viðskiptabannið á Rússland hafa því haft mikil áhrif á hrávörumörkuðum: orkuverð hefur hækkað mikið og verð á jarðgasi í Evrópu fór um tíma í sögulegt hámark … hið sama á við um verð ýmissa málma, áburðar og matvæla</a:t>
            </a:r>
          </a:p>
          <a:p>
            <a:pPr algn="l"/>
            <a:r>
              <a:rPr lang="is-IS" dirty="0"/>
              <a:t>Hækkunin hefur að hluta gengið til baka en verð er enn töluvert hærra en í byrjun árs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ABA2D6-68CC-4882-B913-CB65C70DC477}"/>
              </a:ext>
            </a:extLst>
          </p:cNvPr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19363"/>
            <a:ext cx="3636000" cy="54000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E62FBE6-6739-4C1A-AF9D-AFBC2A9CE980}"/>
              </a:ext>
            </a:extLst>
          </p:cNvPr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4428000" y="2519363"/>
            <a:ext cx="3636000" cy="5400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73F66FE-B7A0-4A36-A52B-BC275C4441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Stríðsátök valda miklum hækkunum hrávöruverðs …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4B4734DF-34E7-405F-B5AC-190849A5A15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844000" y="2520000"/>
            <a:ext cx="3636000" cy="540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58F0C5-BCEF-4756-A863-7859AF03E5A3}"/>
              </a:ext>
            </a:extLst>
          </p:cNvPr>
          <p:cNvSpPr txBox="1"/>
          <p:nvPr/>
        </p:nvSpPr>
        <p:spPr>
          <a:xfrm>
            <a:off x="819400" y="8305800"/>
            <a:ext cx="14626000" cy="6463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Brent verð á hráolíu og álverð samkvæmt London Metal Exchange (LME).</a:t>
            </a:r>
            <a:endParaRPr lang="is-IS" sz="90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Refinitiv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Datastream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A0C9C24-27E1-43AD-9E15-DEE076E043B4}"/>
              </a:ext>
            </a:extLst>
          </p:cNvPr>
          <p:cNvPicPr>
            <a:picLocks noGrp="1"/>
          </p:cNvPicPr>
          <p:nvPr>
            <p:ph sz="quarter" idx="19"/>
          </p:nvPr>
        </p:nvPicPr>
        <p:blipFill>
          <a:blip r:embed="rId5"/>
          <a:stretch>
            <a:fillRect/>
          </a:stretch>
        </p:blipFill>
        <p:spPr>
          <a:xfrm>
            <a:off x="8136000" y="2519363"/>
            <a:ext cx="3636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3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776D48-B2CE-46C3-A694-581CB6833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Þessi mikla hækkun hrávöruverðs leiðir til mikillar hækkunar innflutningsverðs um allan heim sem dregur úr kaupmætti heimila og hækkar aðfangakostnað fyrirtækja … átökin auka álag á aðfangakeðjur og meiri óvissa dregur út útgjaldavilja </a:t>
            </a:r>
          </a:p>
          <a:p>
            <a:r>
              <a:rPr lang="is-IS" dirty="0"/>
              <a:t>Efnahagshorfur versna því verulega – sérstaklega á evrusvæðinu – en töluverð óvissa er um hver endanleg áhrif verða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83667D-627D-4C78-81B2-CEA9DFD7D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3101175" cy="664460"/>
          </a:xfrm>
        </p:spPr>
        <p:txBody>
          <a:bodyPr>
            <a:normAutofit/>
          </a:bodyPr>
          <a:lstStyle/>
          <a:p>
            <a:r>
              <a:rPr lang="is-IS" dirty="0"/>
              <a:t>… og hafa veruleg áhrif á alþjóðlegar efnahagshorfur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71EB2-C90F-479D-90BE-8C404D6A6069}"/>
              </a:ext>
            </a:extLst>
          </p:cNvPr>
          <p:cNvSpPr txBox="1"/>
          <p:nvPr/>
        </p:nvSpPr>
        <p:spPr>
          <a:xfrm>
            <a:off x="819400" y="8305800"/>
            <a:ext cx="14776200" cy="6463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is-IS" sz="120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Mat á áhrifum stríðsátakanna á hagvöxt 2022 (NIESR) eða í heilt ár frá upphafi átaka (OECD).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is-IS" sz="1200" i="0" dirty="0" err="1">
                <a:solidFill>
                  <a:schemeClr val="bg1">
                    <a:lumMod val="50000"/>
                  </a:schemeClr>
                </a:solidFill>
              </a:rPr>
              <a:t>Viðskiptavegið</a:t>
            </a:r>
            <a:r>
              <a:rPr lang="is-IS" sz="1200" i="0" dirty="0">
                <a:solidFill>
                  <a:schemeClr val="bg1">
                    <a:lumMod val="50000"/>
                  </a:schemeClr>
                </a:solidFill>
              </a:rPr>
              <a:t> framlag einstakra landa. Grunnspá Seðlabankans 2022-2024. Norðurlöndin</a:t>
            </a:r>
            <a:r>
              <a:rPr lang="is-IS" sz="1200" i="0" baseline="0" dirty="0">
                <a:solidFill>
                  <a:schemeClr val="bg1">
                    <a:lumMod val="50000"/>
                  </a:schemeClr>
                </a:solidFill>
              </a:rPr>
              <a:t> eru meðaltal Danmerkur, Noregs og Svíþjóðar.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I. </a:t>
            </a:r>
            <a:r>
              <a:rPr lang="is-IS" sz="1200" b="0" i="0" u="none" strike="noStrike" baseline="0" dirty="0" err="1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Liadze</a:t>
            </a:r>
            <a:r>
              <a:rPr lang="is-IS" sz="12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 o.fl. (2022), „The economic </a:t>
            </a:r>
            <a:r>
              <a:rPr lang="is-IS" sz="1200" b="0" i="0" u="none" strike="noStrike" baseline="0" dirty="0" err="1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costs</a:t>
            </a:r>
            <a:r>
              <a:rPr lang="is-IS" sz="12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 of </a:t>
            </a:r>
            <a:r>
              <a:rPr lang="is-IS" sz="1200" b="0" i="0" u="none" strike="noStrike" baseline="0" dirty="0" err="1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the</a:t>
            </a:r>
            <a:r>
              <a:rPr lang="is-IS" sz="12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 </a:t>
            </a:r>
            <a:r>
              <a:rPr lang="is-IS" sz="1200" b="0" i="0" u="none" strike="noStrike" baseline="0" dirty="0" err="1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Russia-Ukraine</a:t>
            </a:r>
            <a:r>
              <a:rPr lang="is-IS" sz="12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 </a:t>
            </a:r>
            <a:r>
              <a:rPr lang="is-IS" sz="1200" b="0" i="0" u="none" strike="noStrike" baseline="0" dirty="0" err="1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conflict</a:t>
            </a:r>
            <a:r>
              <a:rPr lang="is-IS" sz="12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“, </a:t>
            </a:r>
            <a:r>
              <a:rPr lang="is-IS" sz="12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SyntaxLTStd-Italic"/>
              </a:rPr>
              <a:t>NIESR </a:t>
            </a:r>
            <a:r>
              <a:rPr lang="is-IS" sz="1200" b="0" i="1" u="none" strike="noStrike" baseline="0" dirty="0" err="1">
                <a:solidFill>
                  <a:schemeClr val="bg1">
                    <a:lumMod val="50000"/>
                  </a:schemeClr>
                </a:solidFill>
                <a:latin typeface="SyntaxLTStd-Italic"/>
              </a:rPr>
              <a:t>Policy</a:t>
            </a:r>
            <a:r>
              <a:rPr lang="is-IS" sz="12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SyntaxLTStd-Italic"/>
              </a:rPr>
              <a:t> Paper </a:t>
            </a:r>
            <a:r>
              <a:rPr lang="is-IS" sz="12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nr. 32, OECD (2022), </a:t>
            </a:r>
            <a:r>
              <a:rPr lang="is-IS" sz="12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SyntaxLTStd-Italic"/>
              </a:rPr>
              <a:t>OECD Economic Outlook, </a:t>
            </a:r>
            <a:r>
              <a:rPr lang="is-IS" sz="1200" b="0" i="1" u="none" strike="noStrike" baseline="0" dirty="0" err="1">
                <a:solidFill>
                  <a:schemeClr val="bg1">
                    <a:lumMod val="50000"/>
                  </a:schemeClr>
                </a:solidFill>
                <a:latin typeface="SyntaxLTStd-Italic"/>
              </a:rPr>
              <a:t>Interim</a:t>
            </a:r>
            <a:r>
              <a:rPr lang="is-IS" sz="12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SyntaxLTStd-Italic"/>
              </a:rPr>
              <a:t> Report</a:t>
            </a:r>
            <a:r>
              <a:rPr lang="is-IS" sz="12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SyntaxLTStd-Roman"/>
              </a:rPr>
              <a:t>,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Seðlabanki Íslands.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FF2F785-3673-48FC-B508-28263D673C3F}"/>
              </a:ext>
            </a:extLst>
          </p:cNvPr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F15E1AC-FA9B-48F2-8BDE-213AAEA42DBE}"/>
              </a:ext>
            </a:extLst>
          </p:cNvPr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1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F82395-C76B-4103-8CBF-F72D6AF19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Mikil hækkun verðs ál- og sjávarafurða vegur þyngra en hækkun innflutningsverðs og því batna viðskiptakjör … en hægari hagvöxtur í viðskiptalöndum og þrálátari framleiðslutruflanir hægja á útflutningsvexti: spáð 16% vexti í ár í stað 17½% í febrúar</a:t>
            </a:r>
          </a:p>
          <a:p>
            <a:r>
              <a:rPr lang="is-IS" dirty="0"/>
              <a:t>Einnig horfur á meiri viðskiptahalla: var 2,8% af VLF í fyrra (fyrsta sinn síðan 2008) og horfur á viðvarandi halla allt spátímabilið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BC4116-BBB6-46CA-9B35-475DF5232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4000" cy="668422"/>
          </a:xfrm>
        </p:spPr>
        <p:txBody>
          <a:bodyPr>
            <a:normAutofit/>
          </a:bodyPr>
          <a:lstStyle/>
          <a:p>
            <a:r>
              <a:rPr lang="is-IS" dirty="0"/>
              <a:t>Viðskiptakjör batna en útflutningur vex hægar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A0B2C-8AE2-49E9-ACC2-47254179BC00}"/>
              </a:ext>
            </a:extLst>
          </p:cNvPr>
          <p:cNvSpPr txBox="1"/>
          <p:nvPr/>
        </p:nvSpPr>
        <p:spPr>
          <a:xfrm>
            <a:off x="819400" y="8077200"/>
            <a:ext cx="14776200" cy="8749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1. Grunnspá Seðlabankans 1.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ársfj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 2022 fyrir verð sjávarafurða og viðskiptakjör. 2. Vegna keðjutengingar getur verið að summa undirliðanna sé ekki jöfn heildarútflutningi. Ferðaþjónusta er samtala á „ferðalögum“ og „farþegaflutningum með flugi“. Álútflutningur skv. skilgreiningu þjóðhagsreikninga. Grunnspá Seðlabankans 2022-2024. Brotalína sýnir spá frá PM 2022/1. 3. Jöfnuður rekstrarframlaga talin með frumþáttajöfnuði. Grunnspá Seðlabankans 2022-2024. Brotalína sýnir spá frá PM 2022/1. </a:t>
            </a: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Alþjóðabankinn, Hagstofa Íslands,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Refinitiv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, Seðlabanki Íslands.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FA0F39-3C48-49E2-8F4C-4A9062B80AFA}"/>
              </a:ext>
            </a:extLst>
          </p:cNvPr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5724000" y="2520000"/>
            <a:ext cx="4752000" cy="540000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64FC943-D229-4EE0-A624-B1BA1D8B2918}"/>
              </a:ext>
            </a:extLst>
          </p:cNvPr>
          <p:cNvPicPr>
            <a:picLocks noGrp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0728000" y="2520000"/>
            <a:ext cx="4752000" cy="5400000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A72F13AC-B190-4089-A902-16ADA12F20B5}"/>
              </a:ext>
            </a:extLst>
          </p:cNvPr>
          <p:cNvPicPr>
            <a:picLocks noGrp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720000" y="2520000"/>
            <a:ext cx="4752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39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10605332" cy="1030288"/>
          </a:xfrm>
        </p:spPr>
        <p:txBody>
          <a:bodyPr anchor="ctr" anchorCtr="0">
            <a:normAutofit/>
          </a:bodyPr>
          <a:lstStyle/>
          <a:p>
            <a:r>
              <a:rPr lang="is-IS" dirty="0"/>
              <a:t>Innlent raunhagkerfi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140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31C2F0-5731-4BF2-ABF9-8973D8032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Heimilin halda áfram að ganga á uppsafnaðan sparnað og einkaneysla jókst um 12,9% milli ára á Q4 – (spáð 11% í PM 22/1) </a:t>
            </a:r>
          </a:p>
          <a:p>
            <a:r>
              <a:rPr lang="is-IS" dirty="0"/>
              <a:t>Þrátt fyrir meiri vöxt innlendrar eftirspurnar var hagvöxtur á Q4 undir væntingum (4,4% í stað 7,2%) vegna óhagstæðari utan-ríkisviðskipta (óvæntur samdráttur annarrar útfluttrar þjónustu og einskiptisáhrif innfluttrar fjarskipta- og upplýsingaþjónustu)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A5B7F0-3D73-421C-8E1E-8A86C1B308CF}"/>
              </a:ext>
            </a:extLst>
          </p:cNvPr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2ABEA9A-4C05-43CE-B6CF-897A81945B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Minni hagvöxtur á Q4 en einkaneysla umfram spá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0A0500-D8A3-48ED-B9A0-DCC707262B00}"/>
              </a:ext>
            </a:extLst>
          </p:cNvPr>
          <p:cNvSpPr txBox="1"/>
          <p:nvPr/>
        </p:nvSpPr>
        <p:spPr>
          <a:xfrm>
            <a:off x="819400" y="8458200"/>
            <a:ext cx="14626000" cy="4939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1. Við útreikning á hlutfalli sparnaðar er miðað við áætlun Seðlabankans um ráðstöfunartekjur.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 Frávik geta verið á milli samtölu framlags undirliða og hagvaxtar vegna keðjutengingar þjóðhagsreikninga.</a:t>
            </a: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Hagstofa Íslands, Seðlabanki Íslands.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AB8CDE-1EF7-44B6-8974-D0BF20F7F941}"/>
              </a:ext>
            </a:extLst>
          </p:cNvPr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97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130253</TotalTime>
  <Words>2151</Words>
  <Application>Microsoft Office PowerPoint</Application>
  <PresentationFormat>Custom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SyntaxLTStd-Italic</vt:lpstr>
      <vt:lpstr>SyntaxLTStd-Roman</vt:lpstr>
      <vt:lpstr>Office Theme</vt:lpstr>
      <vt:lpstr>PowerPoint Presentation</vt:lpstr>
      <vt:lpstr>PowerPoint Presentation</vt:lpstr>
      <vt:lpstr>PowerPoint Presentation</vt:lpstr>
      <vt:lpstr>Rússland og Úkraína mikilvægir hrávöruútflytjendur</vt:lpstr>
      <vt:lpstr>Stríðsátök valda miklum hækkunum hrávöruverðs …</vt:lpstr>
      <vt:lpstr>… og hafa veruleg áhrif á alþjóðlegar efnahagshorfur</vt:lpstr>
      <vt:lpstr>Viðskiptakjör batna en útflutningur vex hægar</vt:lpstr>
      <vt:lpstr>PowerPoint Presentation</vt:lpstr>
      <vt:lpstr>Minni hagvöxtur á Q4 en einkaneysla umfram spá …</vt:lpstr>
      <vt:lpstr>… og horfur fyrir árið í ár versna lítillega frá PM 22/1</vt:lpstr>
      <vt:lpstr>Áfram fjölgun starfa og hjöðnun atvinnuleysis</vt:lpstr>
      <vt:lpstr>Skortur á starfsfólki og fjölgun erlends vinnuafls</vt:lpstr>
      <vt:lpstr>PowerPoint Presentation</vt:lpstr>
      <vt:lpstr>Mæld og undirliggjandi verðbólga aukast hratt</vt:lpstr>
      <vt:lpstr>Léttir á framleiðsluhnökrum en hætta á bakslagi</vt:lpstr>
      <vt:lpstr>Verðbólga hefur aukist um allan heim</vt:lpstr>
      <vt:lpstr>Innlendur verðbólguþrýstingur en ISK vegur á móti</vt:lpstr>
      <vt:lpstr>Verðbólguvæntingar hækka</vt:lpstr>
      <vt:lpstr>Verðbólguhorfur versna verulega – enn á ný</vt:lpstr>
      <vt:lpstr>Aukinn verðbólguþrýstingur vegna hagvaxtarauka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Sedlabankinn_PPT_grunnur_1-10</dc:title>
  <dc:creator>SÍ Þórarinn Gunnar Pétursson</dc:creator>
  <cp:lastModifiedBy>SÍ Þórarinn Gunnar Pétursson</cp:lastModifiedBy>
  <cp:revision>3232</cp:revision>
  <cp:lastPrinted>2021-11-09T15:34:26Z</cp:lastPrinted>
  <dcterms:created xsi:type="dcterms:W3CDTF">2017-01-22T13:40:49Z</dcterms:created>
  <dcterms:modified xsi:type="dcterms:W3CDTF">2022-05-04T09:03:43Z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2017-01-22T00:00:00Z</vt:filetime>
  </property>
</Properties>
</file>