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1" r:id="rId2"/>
    <p:sldId id="402" r:id="rId3"/>
    <p:sldId id="452" r:id="rId4"/>
    <p:sldId id="539" r:id="rId5"/>
    <p:sldId id="540" r:id="rId6"/>
    <p:sldId id="541" r:id="rId7"/>
    <p:sldId id="542" r:id="rId8"/>
    <p:sldId id="543" r:id="rId9"/>
    <p:sldId id="544" r:id="rId10"/>
    <p:sldId id="545" r:id="rId11"/>
    <p:sldId id="546" r:id="rId12"/>
    <p:sldId id="548" r:id="rId13"/>
    <p:sldId id="550" r:id="rId14"/>
    <p:sldId id="607" r:id="rId15"/>
    <p:sldId id="608" r:id="rId16"/>
    <p:sldId id="613" r:id="rId17"/>
    <p:sldId id="631" r:id="rId18"/>
    <p:sldId id="403" r:id="rId19"/>
    <p:sldId id="465" r:id="rId20"/>
    <p:sldId id="551" r:id="rId21"/>
    <p:sldId id="552" r:id="rId22"/>
    <p:sldId id="553" r:id="rId23"/>
    <p:sldId id="554" r:id="rId24"/>
    <p:sldId id="555" r:id="rId25"/>
    <p:sldId id="556" r:id="rId26"/>
    <p:sldId id="557" r:id="rId27"/>
    <p:sldId id="558" r:id="rId28"/>
    <p:sldId id="559" r:id="rId29"/>
    <p:sldId id="614" r:id="rId30"/>
    <p:sldId id="615" r:id="rId31"/>
    <p:sldId id="679" r:id="rId32"/>
    <p:sldId id="616" r:id="rId33"/>
    <p:sldId id="560" r:id="rId34"/>
    <p:sldId id="561" r:id="rId35"/>
    <p:sldId id="404" r:id="rId36"/>
    <p:sldId id="566" r:id="rId37"/>
    <p:sldId id="562" r:id="rId38"/>
    <p:sldId id="563" r:id="rId39"/>
    <p:sldId id="564" r:id="rId40"/>
    <p:sldId id="565" r:id="rId41"/>
    <p:sldId id="567" r:id="rId42"/>
    <p:sldId id="568" r:id="rId43"/>
    <p:sldId id="569" r:id="rId44"/>
    <p:sldId id="570" r:id="rId45"/>
    <p:sldId id="571" r:id="rId46"/>
    <p:sldId id="573" r:id="rId47"/>
    <p:sldId id="574" r:id="rId48"/>
    <p:sldId id="639" r:id="rId49"/>
    <p:sldId id="640" r:id="rId50"/>
    <p:sldId id="641" r:id="rId51"/>
    <p:sldId id="642" r:id="rId52"/>
    <p:sldId id="643" r:id="rId53"/>
    <p:sldId id="644" r:id="rId54"/>
    <p:sldId id="645" r:id="rId55"/>
    <p:sldId id="646" r:id="rId56"/>
    <p:sldId id="647" r:id="rId57"/>
    <p:sldId id="648" r:id="rId58"/>
    <p:sldId id="638" r:id="rId59"/>
    <p:sldId id="405" r:id="rId60"/>
    <p:sldId id="649" r:id="rId61"/>
    <p:sldId id="650" r:id="rId62"/>
    <p:sldId id="651" r:id="rId63"/>
    <p:sldId id="652" r:id="rId64"/>
    <p:sldId id="653" r:id="rId65"/>
    <p:sldId id="654" r:id="rId66"/>
    <p:sldId id="655" r:id="rId67"/>
    <p:sldId id="406" r:id="rId68"/>
    <p:sldId id="656" r:id="rId69"/>
    <p:sldId id="657" r:id="rId70"/>
    <p:sldId id="658" r:id="rId71"/>
    <p:sldId id="659" r:id="rId72"/>
    <p:sldId id="660" r:id="rId73"/>
    <p:sldId id="661" r:id="rId74"/>
    <p:sldId id="662" r:id="rId75"/>
    <p:sldId id="663" r:id="rId76"/>
    <p:sldId id="664" r:id="rId77"/>
    <p:sldId id="665" r:id="rId78"/>
    <p:sldId id="666" r:id="rId79"/>
    <p:sldId id="667" r:id="rId80"/>
    <p:sldId id="407" r:id="rId81"/>
    <p:sldId id="520" r:id="rId82"/>
    <p:sldId id="668" r:id="rId83"/>
    <p:sldId id="669" r:id="rId84"/>
    <p:sldId id="670" r:id="rId85"/>
    <p:sldId id="671" r:id="rId86"/>
    <p:sldId id="408" r:id="rId87"/>
    <p:sldId id="672" r:id="rId88"/>
    <p:sldId id="673" r:id="rId89"/>
    <p:sldId id="674" r:id="rId90"/>
    <p:sldId id="675" r:id="rId91"/>
    <p:sldId id="676" r:id="rId92"/>
    <p:sldId id="677" r:id="rId93"/>
    <p:sldId id="678" r:id="rId94"/>
  </p:sldIdLst>
  <p:sldSz cx="12192000" cy="6858000"/>
  <p:notesSz cx="6858000" cy="9144000"/>
  <p:photoAlbum layout="1pic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3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4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388" y="1955842"/>
            <a:ext cx="10275522" cy="2629357"/>
          </a:xfrm>
        </p:spPr>
        <p:txBody>
          <a:bodyPr anchor="ctr" anchorCtr="0">
            <a:normAutofit/>
          </a:bodyPr>
          <a:lstStyle>
            <a:lvl1pPr algn="l">
              <a:defRPr lang="en-US" sz="5000" kern="1200" dirty="0" smtClean="0">
                <a:solidFill>
                  <a:srgbClr val="33339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388" y="4921040"/>
            <a:ext cx="10275522" cy="1655762"/>
          </a:xfrm>
        </p:spPr>
        <p:txBody>
          <a:bodyPr>
            <a:normAutofit/>
          </a:bodyPr>
          <a:lstStyle>
            <a:lvl1pPr marL="0" indent="0" algn="l">
              <a:buNone/>
              <a:defRPr lang="is-IS" sz="3200" kern="1200" dirty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s-IS" dirty="0"/>
          </a:p>
        </p:txBody>
      </p:sp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08050"/>
            <a:ext cx="504031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179388" y="4696366"/>
            <a:ext cx="10275522" cy="76970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s-IS"/>
          </a:p>
        </p:txBody>
      </p:sp>
      <p:pic>
        <p:nvPicPr>
          <p:cNvPr id="9" name="Picture 8" descr="SEDLOGR"/>
          <p:cNvPicPr>
            <a:picLocks noChangeAspect="1" noChangeArrowheads="1"/>
          </p:cNvPicPr>
          <p:nvPr/>
        </p:nvPicPr>
        <p:blipFill>
          <a:blip r:embed="rId3" cstate="print">
            <a:lum bright="80000" contrast="-70000"/>
          </a:blip>
          <a:srcRect/>
          <a:stretch>
            <a:fillRect/>
          </a:stretch>
        </p:blipFill>
        <p:spPr bwMode="auto">
          <a:xfrm>
            <a:off x="250825" y="981075"/>
            <a:ext cx="79216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187450" y="1052513"/>
            <a:ext cx="381635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s-IS" sz="3800" dirty="0">
                <a:solidFill>
                  <a:schemeClr val="bg1"/>
                </a:solidFill>
                <a:latin typeface="+mj-lt"/>
              </a:rPr>
              <a:t>Seðlabanki Íslands</a:t>
            </a:r>
          </a:p>
        </p:txBody>
      </p:sp>
    </p:spTree>
    <p:extLst>
      <p:ext uri="{BB962C8B-B14F-4D97-AF65-F5344CB8AC3E}">
        <p14:creationId xmlns:p14="http://schemas.microsoft.com/office/powerpoint/2010/main" val="2540154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499D-24A9-4DDC-8F6B-53C8254C8D55}" type="datetimeFigureOut">
              <a:rPr lang="is-IS" smtClean="0"/>
              <a:t>13.5.2022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04387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499D-24A9-4DDC-8F6B-53C8254C8D55}" type="datetimeFigureOut">
              <a:rPr lang="is-IS" smtClean="0"/>
              <a:t>13.5.2022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258858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extagl_fyris 1 lína_2 mynd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612900" y="911429"/>
            <a:ext cx="10972800" cy="974700"/>
          </a:xfrm>
        </p:spPr>
        <p:txBody>
          <a:bodyPr>
            <a:noAutofit/>
          </a:bodyPr>
          <a:lstStyle>
            <a:lvl1pPr marL="216000" indent="-216000">
              <a:buClr>
                <a:srgbClr val="004562"/>
              </a:buClr>
              <a:buFont typeface="Arial" charset="0"/>
              <a:buChar char="•"/>
              <a:tabLst/>
              <a:defRPr sz="1650"/>
            </a:lvl1pPr>
            <a:lvl2pPr marL="556200" indent="-213300">
              <a:buClr>
                <a:srgbClr val="004562"/>
              </a:buClr>
              <a:buFont typeface="Arial" charset="0"/>
              <a:buChar char="•"/>
              <a:tabLst/>
              <a:defRPr sz="1650"/>
            </a:lvl2pPr>
            <a:lvl3pPr marL="900113" indent="-214313">
              <a:buClr>
                <a:srgbClr val="004562"/>
              </a:buClr>
              <a:buFont typeface="Arial" charset="0"/>
              <a:buChar char="•"/>
              <a:defRPr sz="1650"/>
            </a:lvl3pPr>
            <a:lvl4pPr marL="1243013" indent="-214313">
              <a:buClr>
                <a:srgbClr val="004562"/>
              </a:buClr>
              <a:buFont typeface="Arial" charset="0"/>
              <a:buChar char="•"/>
              <a:defRPr sz="1650"/>
            </a:lvl4pPr>
            <a:lvl5pPr marL="1585913" indent="-214313">
              <a:buClr>
                <a:srgbClr val="004562"/>
              </a:buClr>
              <a:buFont typeface="Arial" charset="0"/>
              <a:buChar char="•"/>
              <a:defRPr sz="165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Content Placeholder 4"/>
          <p:cNvSpPr>
            <a:spLocks noGrp="1"/>
          </p:cNvSpPr>
          <p:nvPr>
            <p:ph sz="quarter" idx="17"/>
          </p:nvPr>
        </p:nvSpPr>
        <p:spPr>
          <a:xfrm>
            <a:off x="612900" y="1886129"/>
            <a:ext cx="5363765" cy="4390847"/>
          </a:xfrm>
        </p:spPr>
        <p:txBody>
          <a:bodyPr>
            <a:normAutofit/>
          </a:bodyPr>
          <a:lstStyle>
            <a:lvl1pPr>
              <a:spcBef>
                <a:spcPts val="450"/>
              </a:spcBef>
              <a:defRPr/>
            </a:lvl1pPr>
            <a:lvl2pPr>
              <a:spcBef>
                <a:spcPts val="450"/>
              </a:spcBef>
              <a:defRPr/>
            </a:lvl2pPr>
            <a:lvl3pPr>
              <a:spcBef>
                <a:spcPts val="450"/>
              </a:spcBef>
              <a:defRPr/>
            </a:lvl3pPr>
            <a:lvl4pPr>
              <a:spcBef>
                <a:spcPts val="450"/>
              </a:spcBef>
              <a:defRPr/>
            </a:lvl4pPr>
            <a:lvl5pPr>
              <a:spcBef>
                <a:spcPts val="450"/>
              </a:spcBef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is-IS" noProof="0" dirty="0"/>
          </a:p>
        </p:txBody>
      </p:sp>
      <p:sp>
        <p:nvSpPr>
          <p:cNvPr id="20" name="Content Placeholder 4"/>
          <p:cNvSpPr>
            <a:spLocks noGrp="1"/>
          </p:cNvSpPr>
          <p:nvPr>
            <p:ph sz="quarter" idx="18"/>
          </p:nvPr>
        </p:nvSpPr>
        <p:spPr>
          <a:xfrm>
            <a:off x="6218635" y="1886129"/>
            <a:ext cx="5363765" cy="4390847"/>
          </a:xfrm>
        </p:spPr>
        <p:txBody>
          <a:bodyPr>
            <a:normAutofit/>
          </a:bodyPr>
          <a:lstStyle>
            <a:lvl1pPr>
              <a:spcBef>
                <a:spcPts val="450"/>
              </a:spcBef>
              <a:defRPr/>
            </a:lvl1pPr>
            <a:lvl2pPr>
              <a:spcBef>
                <a:spcPts val="450"/>
              </a:spcBef>
              <a:defRPr/>
            </a:lvl2pPr>
            <a:lvl3pPr>
              <a:spcBef>
                <a:spcPts val="450"/>
              </a:spcBef>
              <a:defRPr/>
            </a:lvl3pPr>
            <a:lvl4pPr>
              <a:spcBef>
                <a:spcPts val="450"/>
              </a:spcBef>
              <a:defRPr/>
            </a:lvl4pPr>
            <a:lvl5pPr>
              <a:spcBef>
                <a:spcPts val="450"/>
              </a:spcBef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is-IS" noProof="0" dirty="0"/>
          </a:p>
        </p:txBody>
      </p:sp>
      <p:sp>
        <p:nvSpPr>
          <p:cNvPr id="7" name="object 2"/>
          <p:cNvSpPr/>
          <p:nvPr/>
        </p:nvSpPr>
        <p:spPr>
          <a:xfrm>
            <a:off x="10452944" y="6723811"/>
            <a:ext cx="1739265" cy="134303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5"/>
          <p:cNvSpPr/>
          <p:nvPr/>
        </p:nvSpPr>
        <p:spPr>
          <a:xfrm>
            <a:off x="0" y="0"/>
            <a:ext cx="618649" cy="136208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" name="object 6"/>
          <p:cNvSpPr/>
          <p:nvPr/>
        </p:nvSpPr>
        <p:spPr>
          <a:xfrm>
            <a:off x="0" y="6723811"/>
            <a:ext cx="618649" cy="134303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" name="object 7"/>
          <p:cNvSpPr/>
          <p:nvPr/>
        </p:nvSpPr>
        <p:spPr>
          <a:xfrm>
            <a:off x="10452944" y="0"/>
            <a:ext cx="1739265" cy="802005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396" y="127063"/>
            <a:ext cx="542925" cy="552450"/>
          </a:xfrm>
          <a:prstGeom prst="rect">
            <a:avLst/>
          </a:prstGeom>
        </p:spPr>
      </p:pic>
      <p:sp>
        <p:nvSpPr>
          <p:cNvPr id="18" name="bk object 16"/>
          <p:cNvSpPr/>
          <p:nvPr/>
        </p:nvSpPr>
        <p:spPr>
          <a:xfrm>
            <a:off x="618515" y="0"/>
            <a:ext cx="9834563" cy="136208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9" name="bk object 17"/>
          <p:cNvSpPr/>
          <p:nvPr/>
        </p:nvSpPr>
        <p:spPr>
          <a:xfrm>
            <a:off x="618515" y="6723811"/>
            <a:ext cx="9834563" cy="134303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1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515100"/>
            <a:ext cx="3901440" cy="20574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23" name="Holder 5"/>
          <p:cNvSpPr>
            <a:spLocks noGrp="1"/>
          </p:cNvSpPr>
          <p:nvPr>
            <p:ph type="dt" sz="half" idx="6"/>
          </p:nvPr>
        </p:nvSpPr>
        <p:spPr>
          <a:xfrm>
            <a:off x="60960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D499D-24A9-4DDC-8F6B-53C8254C8D55}" type="datetimeFigureOut">
              <a:rPr lang="is-IS" smtClean="0"/>
              <a:t>13.5.2022</a:t>
            </a:fld>
            <a:endParaRPr lang="is-IS"/>
          </a:p>
        </p:txBody>
      </p:sp>
      <p:sp>
        <p:nvSpPr>
          <p:cNvPr id="24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  <p:sp>
        <p:nvSpPr>
          <p:cNvPr id="22" name="Holder 2"/>
          <p:cNvSpPr>
            <a:spLocks noGrp="1"/>
          </p:cNvSpPr>
          <p:nvPr>
            <p:ph type="ctrTitle"/>
          </p:nvPr>
        </p:nvSpPr>
        <p:spPr>
          <a:xfrm>
            <a:off x="613519" y="410113"/>
            <a:ext cx="9692531" cy="498345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20541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4" pos="5216">
          <p15:clr>
            <a:srgbClr val="FBAE40"/>
          </p15:clr>
        </p15:guide>
        <p15:guide id="5" pos="5024">
          <p15:clr>
            <a:srgbClr val="FBAE40"/>
          </p15:clr>
        </p15:guide>
        <p15:guide id="6" pos="972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orsíð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3"/>
          <a:stretch>
            <a:fillRect/>
          </a:stretch>
        </p:blipFill>
        <p:spPr>
          <a:xfrm>
            <a:off x="0" y="987029"/>
            <a:ext cx="9868376" cy="4882456"/>
          </a:xfrm>
          <a:prstGeom prst="rect">
            <a:avLst/>
          </a:prstGeom>
        </p:spPr>
      </p:pic>
      <p:sp>
        <p:nvSpPr>
          <p:cNvPr id="16" name="object 10"/>
          <p:cNvSpPr/>
          <p:nvPr userDrawn="1"/>
        </p:nvSpPr>
        <p:spPr>
          <a:xfrm>
            <a:off x="9868795" y="-1"/>
            <a:ext cx="2323624" cy="6858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sz="1350" noProof="0"/>
          </a:p>
        </p:txBody>
      </p:sp>
      <p:sp>
        <p:nvSpPr>
          <p:cNvPr id="18" name="object 12"/>
          <p:cNvSpPr/>
          <p:nvPr userDrawn="1"/>
        </p:nvSpPr>
        <p:spPr>
          <a:xfrm>
            <a:off x="9868795" y="987447"/>
            <a:ext cx="2323205" cy="4882038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 noProof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75" y="2807345"/>
            <a:ext cx="1209675" cy="1238250"/>
          </a:xfrm>
          <a:prstGeom prst="rect">
            <a:avLst/>
          </a:prstGeom>
        </p:spPr>
      </p:pic>
      <p:sp>
        <p:nvSpPr>
          <p:cNvPr id="25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515100"/>
            <a:ext cx="3901440" cy="20574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noProof="0"/>
          </a:p>
        </p:txBody>
      </p:sp>
      <p:sp>
        <p:nvSpPr>
          <p:cNvPr id="26" name="Holder 5"/>
          <p:cNvSpPr>
            <a:spLocks noGrp="1"/>
          </p:cNvSpPr>
          <p:nvPr>
            <p:ph type="dt" sz="half" idx="6"/>
          </p:nvPr>
        </p:nvSpPr>
        <p:spPr>
          <a:xfrm>
            <a:off x="60960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noProof="0"/>
              <a:t>5/13/2022</a:t>
            </a:fld>
            <a:endParaRPr lang="en-US" noProof="0" dirty="0"/>
          </a:p>
        </p:txBody>
      </p:sp>
      <p:sp>
        <p:nvSpPr>
          <p:cNvPr id="27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noProof="0"/>
              <a:t>‹#›</a:t>
            </a:fld>
            <a:endParaRPr noProof="0"/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065" y="345400"/>
            <a:ext cx="4322345" cy="342900"/>
          </a:xfrm>
          <a:prstGeom prst="rect">
            <a:avLst/>
          </a:prstGeom>
        </p:spPr>
      </p:pic>
      <p:sp>
        <p:nvSpPr>
          <p:cNvPr id="35" name="Text Placeholder 32"/>
          <p:cNvSpPr>
            <a:spLocks noGrp="1"/>
          </p:cNvSpPr>
          <p:nvPr>
            <p:ph type="body" sz="quarter" idx="16"/>
          </p:nvPr>
        </p:nvSpPr>
        <p:spPr>
          <a:xfrm>
            <a:off x="1238250" y="5962972"/>
            <a:ext cx="4171950" cy="27384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1238250" y="6249022"/>
            <a:ext cx="4171950" cy="273845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39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5713422" y="5962972"/>
            <a:ext cx="3806430" cy="27384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5713422" y="6249022"/>
            <a:ext cx="3806430" cy="273845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22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230999" y="2849752"/>
            <a:ext cx="8179702" cy="772716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4500" spc="-113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24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238250" y="3622468"/>
            <a:ext cx="8172450" cy="758242"/>
          </a:xfrm>
        </p:spPr>
        <p:txBody>
          <a:bodyPr>
            <a:normAutofit/>
          </a:bodyPr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94380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illiglæra-bl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0"/>
          <p:cNvSpPr/>
          <p:nvPr userDrawn="1"/>
        </p:nvSpPr>
        <p:spPr>
          <a:xfrm>
            <a:off x="9868795" y="-1"/>
            <a:ext cx="2323624" cy="6858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6" name="object 12"/>
          <p:cNvSpPr/>
          <p:nvPr userDrawn="1"/>
        </p:nvSpPr>
        <p:spPr>
          <a:xfrm>
            <a:off x="0" y="987981"/>
            <a:ext cx="12192000" cy="4882038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230999" y="2849752"/>
            <a:ext cx="8179702" cy="772716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4500" spc="-113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238250" y="3622468"/>
            <a:ext cx="8172450" cy="758242"/>
          </a:xfrm>
        </p:spPr>
        <p:txBody>
          <a:bodyPr>
            <a:normAutofit/>
          </a:bodyPr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257" y="144429"/>
            <a:ext cx="714375" cy="723900"/>
          </a:xfrm>
          <a:prstGeom prst="rect">
            <a:avLst/>
          </a:prstGeom>
        </p:spPr>
      </p:pic>
      <p:sp>
        <p:nvSpPr>
          <p:cNvPr id="26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515100"/>
            <a:ext cx="3901440" cy="20574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27" name="Holder 5"/>
          <p:cNvSpPr>
            <a:spLocks noGrp="1"/>
          </p:cNvSpPr>
          <p:nvPr>
            <p:ph type="dt" sz="half" idx="6"/>
          </p:nvPr>
        </p:nvSpPr>
        <p:spPr>
          <a:xfrm>
            <a:off x="60960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5/13/2022</a:t>
            </a:fld>
            <a:endParaRPr lang="en-US"/>
          </a:p>
        </p:txBody>
      </p:sp>
      <p:sp>
        <p:nvSpPr>
          <p:cNvPr id="30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78954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2736">
          <p15:clr>
            <a:srgbClr val="FBAE40"/>
          </p15:clr>
        </p15:guide>
        <p15:guide id="3" pos="10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78025"/>
            <a:ext cx="10061771" cy="1512663"/>
          </a:xfrm>
        </p:spPr>
        <p:txBody>
          <a:bodyPr anchor="t" anchorCtr="0">
            <a:normAutofit/>
          </a:bodyPr>
          <a:lstStyle>
            <a:lvl1pPr>
              <a:defRPr lang="is-IS" sz="3600" kern="1200" dirty="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50304"/>
          </a:xfrm>
        </p:spPr>
        <p:txBody>
          <a:bodyPr/>
          <a:lstStyle>
            <a:lvl1pPr>
              <a:defRPr lang="en-US" sz="32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pic>
        <p:nvPicPr>
          <p:cNvPr id="7" name="Picture 12" descr="SEDLO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000" y="180000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5138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78025"/>
            <a:ext cx="10045587" cy="1512663"/>
          </a:xfrm>
        </p:spPr>
        <p:txBody>
          <a:bodyPr anchor="t" anchorCtr="0">
            <a:normAutofit/>
          </a:bodyPr>
          <a:lstStyle>
            <a:lvl1pPr>
              <a:defRPr lang="is-IS" sz="3600" kern="1200" dirty="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793660"/>
          </a:xfrm>
        </p:spPr>
        <p:txBody>
          <a:bodyPr/>
          <a:lstStyle>
            <a:lvl1pPr marL="228600" indent="-228600">
              <a:defRPr lang="en-US" sz="28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Click to edit Master text styles</a:t>
            </a:r>
          </a:p>
          <a:p>
            <a:pPr marL="228600" lvl="1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228600" lvl="2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Third level</a:t>
            </a:r>
          </a:p>
          <a:p>
            <a:pPr marL="228600" lvl="3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28600" lvl="4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  <a:endParaRPr lang="is-I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793660"/>
          </a:xfrm>
        </p:spPr>
        <p:txBody>
          <a:bodyPr/>
          <a:lstStyle>
            <a:lvl1pPr marL="228600" indent="-228600">
              <a:defRPr lang="en-US" sz="28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Click to edit Master text styles</a:t>
            </a:r>
          </a:p>
          <a:p>
            <a:pPr marL="228600" lvl="1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228600" lvl="2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Third level</a:t>
            </a:r>
          </a:p>
          <a:p>
            <a:pPr marL="228600" lvl="3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28600" lvl="4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  <a:endParaRPr lang="is-IS" dirty="0"/>
          </a:p>
        </p:txBody>
      </p:sp>
      <p:pic>
        <p:nvPicPr>
          <p:cNvPr id="8" name="Picture 12" descr="SEDLO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000" y="180000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408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499D-24A9-4DDC-8F6B-53C8254C8D55}" type="datetimeFigureOut">
              <a:rPr lang="is-IS" smtClean="0"/>
              <a:t>13.5.2022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17450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499D-24A9-4DDC-8F6B-53C8254C8D55}" type="datetimeFigureOut">
              <a:rPr lang="is-IS" smtClean="0"/>
              <a:t>13.5.2022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104216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499D-24A9-4DDC-8F6B-53C8254C8D55}" type="datetimeFigureOut">
              <a:rPr lang="is-IS" smtClean="0"/>
              <a:t>13.5.2022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857526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499D-24A9-4DDC-8F6B-53C8254C8D55}" type="datetimeFigureOut">
              <a:rPr lang="is-IS" smtClean="0"/>
              <a:t>13.5.2022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53565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499D-24A9-4DDC-8F6B-53C8254C8D55}" type="datetimeFigureOut">
              <a:rPr lang="is-IS" smtClean="0"/>
              <a:t>13.5.2022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937141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499D-24A9-4DDC-8F6B-53C8254C8D55}" type="datetimeFigureOut">
              <a:rPr lang="is-IS" smtClean="0"/>
              <a:t>13.5.2022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197560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D499D-24A9-4DDC-8F6B-53C8254C8D55}" type="datetimeFigureOut">
              <a:rPr lang="is-IS" smtClean="0"/>
              <a:t>13.5.2022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43955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dirty="0"/>
              <a:t>Peningamál 2022/2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is-IS" dirty="0"/>
              <a:t>Myndir</a:t>
            </a:r>
          </a:p>
        </p:txBody>
      </p:sp>
    </p:spTree>
    <p:extLst>
      <p:ext uri="{BB962C8B-B14F-4D97-AF65-F5344CB8AC3E}">
        <p14:creationId xmlns:p14="http://schemas.microsoft.com/office/powerpoint/2010/main" val="3299722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055" y="795522"/>
            <a:ext cx="5135890" cy="5266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945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967" y="786378"/>
            <a:ext cx="5020066" cy="528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467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627" y="1252723"/>
            <a:ext cx="5126746" cy="435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953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107" y="990595"/>
            <a:ext cx="5065786" cy="487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692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775" y="982975"/>
            <a:ext cx="5044450" cy="489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8210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251" y="989071"/>
            <a:ext cx="5047498" cy="487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819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242" y="1101847"/>
            <a:ext cx="5175515" cy="4654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700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159" y="1450844"/>
            <a:ext cx="4995682" cy="395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9626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dirty="0"/>
              <a:t>Kafli II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238249" y="3622468"/>
            <a:ext cx="8503279" cy="758242"/>
          </a:xfrm>
        </p:spPr>
        <p:txBody>
          <a:bodyPr>
            <a:normAutofit/>
          </a:bodyPr>
          <a:lstStyle/>
          <a:p>
            <a:r>
              <a:rPr lang="is-IS" dirty="0"/>
              <a:t>Peningastefnan og innlendir fjármálamarkaðir</a:t>
            </a:r>
          </a:p>
        </p:txBody>
      </p:sp>
    </p:spTree>
    <p:extLst>
      <p:ext uri="{BB962C8B-B14F-4D97-AF65-F5344CB8AC3E}">
        <p14:creationId xmlns:p14="http://schemas.microsoft.com/office/powerpoint/2010/main" val="39557279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111" y="894583"/>
            <a:ext cx="5001778" cy="506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723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dirty="0"/>
              <a:t>Kafli 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238249" y="3622468"/>
            <a:ext cx="8503279" cy="758242"/>
          </a:xfrm>
        </p:spPr>
        <p:txBody>
          <a:bodyPr>
            <a:normAutofit/>
          </a:bodyPr>
          <a:lstStyle/>
          <a:p>
            <a:r>
              <a:rPr lang="is-IS" dirty="0"/>
              <a:t>Alþjóðleg efnahagsmál og viðskiptakjör</a:t>
            </a:r>
          </a:p>
        </p:txBody>
      </p:sp>
    </p:spTree>
    <p:extLst>
      <p:ext uri="{BB962C8B-B14F-4D97-AF65-F5344CB8AC3E}">
        <p14:creationId xmlns:p14="http://schemas.microsoft.com/office/powerpoint/2010/main" val="24024292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543" y="772662"/>
            <a:ext cx="4946914" cy="531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0350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111" y="912871"/>
            <a:ext cx="5001778" cy="503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9223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670" y="874771"/>
            <a:ext cx="5184659" cy="510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6469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347" y="1318255"/>
            <a:ext cx="5035306" cy="422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1638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055" y="1129279"/>
            <a:ext cx="5135890" cy="459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0000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439" y="893059"/>
            <a:ext cx="5087122" cy="507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0732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915" y="871723"/>
            <a:ext cx="5090170" cy="511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2565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487" y="1030219"/>
            <a:ext cx="5081026" cy="479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2853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063" y="963163"/>
            <a:ext cx="5007874" cy="493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2991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107" y="841242"/>
            <a:ext cx="5065786" cy="517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666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771" y="821430"/>
            <a:ext cx="5108458" cy="521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7893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238" y="906775"/>
            <a:ext cx="5239523" cy="504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6112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CBFB0CD2-7B87-4CAF-979D-E6457E332C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718" y="624834"/>
            <a:ext cx="5178563" cy="560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2837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631" y="922015"/>
            <a:ext cx="5062738" cy="501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0037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395" y="856483"/>
            <a:ext cx="5029210" cy="514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4526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387" y="719322"/>
            <a:ext cx="5157226" cy="541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4305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dirty="0"/>
              <a:t>Kafli III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238249" y="3622468"/>
            <a:ext cx="8503279" cy="758242"/>
          </a:xfrm>
        </p:spPr>
        <p:txBody>
          <a:bodyPr>
            <a:normAutofit/>
          </a:bodyPr>
          <a:lstStyle/>
          <a:p>
            <a:r>
              <a:rPr lang="is-IS" dirty="0"/>
              <a:t>Eftirspurn og hagvöxtur</a:t>
            </a:r>
          </a:p>
        </p:txBody>
      </p:sp>
    </p:spTree>
    <p:extLst>
      <p:ext uri="{BB962C8B-B14F-4D97-AF65-F5344CB8AC3E}">
        <p14:creationId xmlns:p14="http://schemas.microsoft.com/office/powerpoint/2010/main" val="16954052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491" y="847338"/>
            <a:ext cx="5017018" cy="516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7362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435" y="873247"/>
            <a:ext cx="5151130" cy="511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9484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247" y="827526"/>
            <a:ext cx="5111506" cy="520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0041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915" y="1409696"/>
            <a:ext cx="5090170" cy="403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535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447" y="784854"/>
            <a:ext cx="4959106" cy="528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4181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959" y="1086607"/>
            <a:ext cx="5148082" cy="468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5222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723" y="525774"/>
            <a:ext cx="5114554" cy="580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206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290" y="591306"/>
            <a:ext cx="5169419" cy="567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3906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015" y="896107"/>
            <a:ext cx="5013970" cy="506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1591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435" y="725418"/>
            <a:ext cx="5151130" cy="540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3228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439" y="1191763"/>
            <a:ext cx="5087122" cy="447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8188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35" y="1286251"/>
            <a:ext cx="4998730" cy="428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558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443" y="1069843"/>
            <a:ext cx="5023114" cy="471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0829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242" y="1062223"/>
            <a:ext cx="5175515" cy="473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50942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146" y="339845"/>
            <a:ext cx="5187707" cy="617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458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391" y="842766"/>
            <a:ext cx="5093218" cy="517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31040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290" y="1027171"/>
            <a:ext cx="5169419" cy="480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71091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299" y="929635"/>
            <a:ext cx="5041402" cy="499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87526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959" y="848863"/>
            <a:ext cx="5148082" cy="516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94569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242" y="1062223"/>
            <a:ext cx="5175515" cy="473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3940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435" y="912871"/>
            <a:ext cx="5151130" cy="503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61927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959" y="752850"/>
            <a:ext cx="5148082" cy="535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93294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435" y="848863"/>
            <a:ext cx="5151130" cy="516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87052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351" y="710178"/>
            <a:ext cx="4971298" cy="543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27252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959" y="1091179"/>
            <a:ext cx="5148082" cy="467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05515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dirty="0"/>
              <a:t>Kafli IV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238249" y="3622468"/>
            <a:ext cx="8503279" cy="758242"/>
          </a:xfrm>
        </p:spPr>
        <p:txBody>
          <a:bodyPr>
            <a:normAutofit/>
          </a:bodyPr>
          <a:lstStyle/>
          <a:p>
            <a:r>
              <a:rPr lang="is-IS" dirty="0"/>
              <a:t>Vinnumarkaður og nýting framleiðsluþátta</a:t>
            </a:r>
          </a:p>
        </p:txBody>
      </p:sp>
    </p:spTree>
    <p:extLst>
      <p:ext uri="{BB962C8B-B14F-4D97-AF65-F5344CB8AC3E}">
        <p14:creationId xmlns:p14="http://schemas.microsoft.com/office/powerpoint/2010/main" val="3557964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959" y="1080511"/>
            <a:ext cx="5148082" cy="469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32304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727" y="874771"/>
            <a:ext cx="5050546" cy="510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44689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199" y="650742"/>
            <a:ext cx="5117602" cy="555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78441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723" y="1167379"/>
            <a:ext cx="5114554" cy="452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1412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098" y="973831"/>
            <a:ext cx="5193803" cy="491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21873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639" y="1024123"/>
            <a:ext cx="4934722" cy="480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42394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967" y="573018"/>
            <a:ext cx="5020066" cy="571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3513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159" y="1336543"/>
            <a:ext cx="4995682" cy="418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8822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dirty="0"/>
              <a:t>Kafli V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238249" y="3622468"/>
            <a:ext cx="8503279" cy="758242"/>
          </a:xfrm>
        </p:spPr>
        <p:txBody>
          <a:bodyPr>
            <a:normAutofit/>
          </a:bodyPr>
          <a:lstStyle/>
          <a:p>
            <a:r>
              <a:rPr lang="is-IS" dirty="0"/>
              <a:t>Verðbólga</a:t>
            </a:r>
          </a:p>
        </p:txBody>
      </p:sp>
    </p:spTree>
    <p:extLst>
      <p:ext uri="{BB962C8B-B14F-4D97-AF65-F5344CB8AC3E}">
        <p14:creationId xmlns:p14="http://schemas.microsoft.com/office/powerpoint/2010/main" val="190824994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159" y="1121659"/>
            <a:ext cx="4995682" cy="461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21291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491" y="652266"/>
            <a:ext cx="5017018" cy="555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185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107" y="829050"/>
            <a:ext cx="5065786" cy="519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873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871" y="713226"/>
            <a:ext cx="5032258" cy="543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52414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587" y="704082"/>
            <a:ext cx="5004826" cy="544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2045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574" y="1234435"/>
            <a:ext cx="5196851" cy="438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28532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098" y="897631"/>
            <a:ext cx="5193803" cy="506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75213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443" y="807714"/>
            <a:ext cx="5023114" cy="524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79859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443" y="1199383"/>
            <a:ext cx="5023114" cy="445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05539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587" y="929635"/>
            <a:ext cx="5004826" cy="499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41803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639" y="1057651"/>
            <a:ext cx="4934722" cy="474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2551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115" y="978403"/>
            <a:ext cx="4937770" cy="490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61733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303" y="900679"/>
            <a:ext cx="4977394" cy="505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933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111" y="1034791"/>
            <a:ext cx="5001778" cy="478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01373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dirty="0"/>
              <a:t>Rammagrein 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238249" y="3622468"/>
            <a:ext cx="8503279" cy="758242"/>
          </a:xfrm>
        </p:spPr>
        <p:txBody>
          <a:bodyPr>
            <a:normAutofit/>
          </a:bodyPr>
          <a:lstStyle/>
          <a:p>
            <a:r>
              <a:rPr lang="is-IS" dirty="0"/>
              <a:t>Fráviksdæmi og óvissuþættir</a:t>
            </a:r>
          </a:p>
        </p:txBody>
      </p:sp>
    </p:spTree>
    <p:extLst>
      <p:ext uri="{BB962C8B-B14F-4D97-AF65-F5344CB8AC3E}">
        <p14:creationId xmlns:p14="http://schemas.microsoft.com/office/powerpoint/2010/main" val="162828305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639" y="902203"/>
            <a:ext cx="4934722" cy="505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41912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107" y="912871"/>
            <a:ext cx="5065786" cy="503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04368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247" y="859531"/>
            <a:ext cx="5111506" cy="513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58835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022" y="1293871"/>
            <a:ext cx="5647955" cy="427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79445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683" y="1115563"/>
            <a:ext cx="4992634" cy="462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90286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dirty="0"/>
              <a:t>Rammagrein 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238249" y="3622468"/>
            <a:ext cx="8503279" cy="758242"/>
          </a:xfrm>
        </p:spPr>
        <p:txBody>
          <a:bodyPr>
            <a:normAutofit/>
          </a:bodyPr>
          <a:lstStyle/>
          <a:p>
            <a:r>
              <a:rPr lang="is-IS" dirty="0"/>
              <a:t>Efnahagsleg áhrif innrásarinnar í Úkraínu</a:t>
            </a:r>
          </a:p>
        </p:txBody>
      </p:sp>
    </p:spTree>
    <p:extLst>
      <p:ext uri="{BB962C8B-B14F-4D97-AF65-F5344CB8AC3E}">
        <p14:creationId xmlns:p14="http://schemas.microsoft.com/office/powerpoint/2010/main" val="247256733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403" y="510534"/>
            <a:ext cx="4901194" cy="583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90861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683" y="987547"/>
            <a:ext cx="4992634" cy="488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60188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019" y="804666"/>
            <a:ext cx="4949962" cy="524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277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055" y="839718"/>
            <a:ext cx="5135890" cy="517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81453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786" y="2179317"/>
            <a:ext cx="5614427" cy="249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6620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111" y="982975"/>
            <a:ext cx="5001778" cy="489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49309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067" y="982975"/>
            <a:ext cx="4943866" cy="489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12067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067" y="1024123"/>
            <a:ext cx="4943866" cy="480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644355"/>
      </p:ext>
    </p:extLst>
  </p:cSld>
  <p:clrMapOvr>
    <a:masterClrMapping/>
  </p:clrMapOvr>
</p:sld>
</file>

<file path=ppt/theme/theme1.xml><?xml version="1.0" encoding="utf-8"?>
<a:theme xmlns:a="http://schemas.openxmlformats.org/drawingml/2006/main" name="Myndir i Peningamál 2015_4_nýtt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yndir_i_Peningamal_Template.potm" id="{20A9C7F7-37EE-40C3-B712-55CDDF548CA4}" vid="{F134F43F-BFCF-4CCE-8D66-2F336401F9C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Myndir_i_Peningamal_Template</Template>
  <TotalTime>234</TotalTime>
  <Words>41</Words>
  <Application>Microsoft Office PowerPoint</Application>
  <PresentationFormat>Widescreen</PresentationFormat>
  <Paragraphs>16</Paragraphs>
  <Slides>93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93</vt:i4>
      </vt:variant>
    </vt:vector>
  </HeadingPairs>
  <TitlesOfParts>
    <vt:vector size="97" baseType="lpstr">
      <vt:lpstr>Arial</vt:lpstr>
      <vt:lpstr>Calibri</vt:lpstr>
      <vt:lpstr>Calibri Light</vt:lpstr>
      <vt:lpstr>Myndir i Peningamál 2015_4_nýtt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Seðlabanki Íslands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SÍ Guðjón Emilsson</cp:lastModifiedBy>
  <cp:revision>56</cp:revision>
  <dcterms:created xsi:type="dcterms:W3CDTF">2017-02-07T15:00:38Z</dcterms:created>
  <dcterms:modified xsi:type="dcterms:W3CDTF">2022-05-13T14:27:20Z</dcterms:modified>
</cp:coreProperties>
</file>