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849" r:id="rId2"/>
    <p:sldId id="811" r:id="rId3"/>
    <p:sldId id="851" r:id="rId4"/>
    <p:sldId id="826" r:id="rId5"/>
    <p:sldId id="830" r:id="rId6"/>
    <p:sldId id="803" r:id="rId7"/>
    <p:sldId id="804" r:id="rId8"/>
    <p:sldId id="850" r:id="rId9"/>
    <p:sldId id="816" r:id="rId10"/>
    <p:sldId id="835" r:id="rId11"/>
    <p:sldId id="817" r:id="rId12"/>
    <p:sldId id="818" r:id="rId13"/>
    <p:sldId id="820" r:id="rId14"/>
    <p:sldId id="839" r:id="rId15"/>
    <p:sldId id="840" r:id="rId16"/>
    <p:sldId id="841" r:id="rId17"/>
    <p:sldId id="842" r:id="rId18"/>
    <p:sldId id="847" r:id="rId19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03C"/>
    <a:srgbClr val="C00000"/>
    <a:srgbClr val="ECE9E4"/>
    <a:srgbClr val="004562"/>
    <a:srgbClr val="FFD100"/>
    <a:srgbClr val="F79646"/>
    <a:srgbClr val="EC6B12"/>
    <a:srgbClr val="941813"/>
    <a:srgbClr val="F5F4F4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0" autoAdjust="0"/>
    <p:restoredTop sz="96473" autoAdjust="0"/>
  </p:normalViewPr>
  <p:slideViewPr>
    <p:cSldViewPr>
      <p:cViewPr varScale="1">
        <p:scale>
          <a:sx n="87" d="100"/>
          <a:sy n="87" d="100"/>
        </p:scale>
        <p:origin x="108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4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25.8.2021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8/25/2021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117600" y="1832281"/>
            <a:ext cx="14031686" cy="103028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BF76D7E8-DF4F-2343-956E-DFBBCA50ED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176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5A1A6675-4F64-E146-8D49-B87C75D0560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56000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FF1F34D4-87CF-3345-A477-61089947D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72628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731759A4-EB56-664A-B577-E95989D44D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674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73921F2E-563D-C44E-BF00-9504534908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8058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733A607C-7FC6-354C-AB82-9F6724CB4C2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44286" y="2958484"/>
            <a:ext cx="1905000" cy="1918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s-I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BFCB488-37F8-B24A-A7F2-7752FCD094CC}"/>
              </a:ext>
            </a:extLst>
          </p:cNvPr>
          <p:cNvGrpSpPr/>
          <p:nvPr userDrawn="1"/>
        </p:nvGrpSpPr>
        <p:grpSpPr>
          <a:xfrm>
            <a:off x="3543026" y="5105400"/>
            <a:ext cx="1905000" cy="1828800"/>
            <a:chOff x="3543026" y="5105400"/>
            <a:chExt cx="1905000" cy="18288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F6C22B-520D-AF40-AF79-A2C4A1373ECD}"/>
                </a:ext>
              </a:extLst>
            </p:cNvPr>
            <p:cNvCxnSpPr/>
            <p:nvPr userDrawn="1"/>
          </p:nvCxnSpPr>
          <p:spPr>
            <a:xfrm>
              <a:off x="354302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B976309-298E-2341-9AAE-C332EB3D43EC}"/>
                </a:ext>
              </a:extLst>
            </p:cNvPr>
            <p:cNvCxnSpPr/>
            <p:nvPr userDrawn="1"/>
          </p:nvCxnSpPr>
          <p:spPr>
            <a:xfrm>
              <a:off x="354302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390D35-E1CD-6442-B2CA-1FEA4DF71604}"/>
              </a:ext>
            </a:extLst>
          </p:cNvPr>
          <p:cNvGrpSpPr/>
          <p:nvPr userDrawn="1"/>
        </p:nvGrpSpPr>
        <p:grpSpPr>
          <a:xfrm>
            <a:off x="1118803" y="5105400"/>
            <a:ext cx="1905000" cy="1828800"/>
            <a:chOff x="1118803" y="5105400"/>
            <a:chExt cx="1905000" cy="182880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895157-08EB-2746-8116-6B458E851D78}"/>
                </a:ext>
              </a:extLst>
            </p:cNvPr>
            <p:cNvCxnSpPr/>
            <p:nvPr userDrawn="1"/>
          </p:nvCxnSpPr>
          <p:spPr>
            <a:xfrm>
              <a:off x="1118803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A340370-10AD-DD4E-A5ED-965DED844990}"/>
                </a:ext>
              </a:extLst>
            </p:cNvPr>
            <p:cNvCxnSpPr/>
            <p:nvPr userDrawn="1"/>
          </p:nvCxnSpPr>
          <p:spPr>
            <a:xfrm>
              <a:off x="1118803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23CAC22-16D4-5848-85C5-1A2D1A4E8BCD}"/>
              </a:ext>
            </a:extLst>
          </p:cNvPr>
          <p:cNvGrpSpPr/>
          <p:nvPr userDrawn="1"/>
        </p:nvGrpSpPr>
        <p:grpSpPr>
          <a:xfrm>
            <a:off x="5935352" y="5105400"/>
            <a:ext cx="1905000" cy="1828800"/>
            <a:chOff x="5935352" y="5105400"/>
            <a:chExt cx="1905000" cy="182880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942CB71-ED7D-3F44-8B75-FDDDEDBD1CCC}"/>
                </a:ext>
              </a:extLst>
            </p:cNvPr>
            <p:cNvCxnSpPr/>
            <p:nvPr userDrawn="1"/>
          </p:nvCxnSpPr>
          <p:spPr>
            <a:xfrm>
              <a:off x="5935352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49C6506-90A7-8648-B64E-3765D5F1F6D5}"/>
                </a:ext>
              </a:extLst>
            </p:cNvPr>
            <p:cNvCxnSpPr/>
            <p:nvPr userDrawn="1"/>
          </p:nvCxnSpPr>
          <p:spPr>
            <a:xfrm>
              <a:off x="5935352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3F18FC-8C93-704B-BA4E-4314A3F11681}"/>
              </a:ext>
            </a:extLst>
          </p:cNvPr>
          <p:cNvGrpSpPr/>
          <p:nvPr userDrawn="1"/>
        </p:nvGrpSpPr>
        <p:grpSpPr>
          <a:xfrm>
            <a:off x="8317045" y="5105400"/>
            <a:ext cx="1905000" cy="1828800"/>
            <a:chOff x="8317045" y="5105400"/>
            <a:chExt cx="1905000" cy="1828800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5DAD304-DBD5-4B47-9DC0-78DDEA157AFD}"/>
                </a:ext>
              </a:extLst>
            </p:cNvPr>
            <p:cNvCxnSpPr/>
            <p:nvPr userDrawn="1"/>
          </p:nvCxnSpPr>
          <p:spPr>
            <a:xfrm>
              <a:off x="831704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74725D-8DE9-ED43-8D23-946BB9CE865F}"/>
                </a:ext>
              </a:extLst>
            </p:cNvPr>
            <p:cNvCxnSpPr/>
            <p:nvPr userDrawn="1"/>
          </p:nvCxnSpPr>
          <p:spPr>
            <a:xfrm>
              <a:off x="831704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BE657EC-34BC-D544-AED5-F98292E121E7}"/>
              </a:ext>
            </a:extLst>
          </p:cNvPr>
          <p:cNvGrpSpPr/>
          <p:nvPr userDrawn="1"/>
        </p:nvGrpSpPr>
        <p:grpSpPr>
          <a:xfrm>
            <a:off x="10773166" y="5105400"/>
            <a:ext cx="1905000" cy="1828800"/>
            <a:chOff x="10773166" y="5105400"/>
            <a:chExt cx="1905000" cy="1828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6346521-0BE4-EE4B-A5C9-718C94D460E5}"/>
                </a:ext>
              </a:extLst>
            </p:cNvPr>
            <p:cNvCxnSpPr/>
            <p:nvPr userDrawn="1"/>
          </p:nvCxnSpPr>
          <p:spPr>
            <a:xfrm>
              <a:off x="10773166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C06AD8-DDF4-AE4A-BF59-89AD0CDC6405}"/>
                </a:ext>
              </a:extLst>
            </p:cNvPr>
            <p:cNvCxnSpPr/>
            <p:nvPr userDrawn="1"/>
          </p:nvCxnSpPr>
          <p:spPr>
            <a:xfrm>
              <a:off x="10773166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969681D-5A00-2244-9879-E603F90F5783}"/>
              </a:ext>
            </a:extLst>
          </p:cNvPr>
          <p:cNvGrpSpPr/>
          <p:nvPr userDrawn="1"/>
        </p:nvGrpSpPr>
        <p:grpSpPr>
          <a:xfrm>
            <a:off x="13218655" y="5105400"/>
            <a:ext cx="1905000" cy="1828800"/>
            <a:chOff x="13218655" y="5105400"/>
            <a:chExt cx="1905000" cy="18288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9F3ACFC-3462-C54C-8256-C461E05D8181}"/>
                </a:ext>
              </a:extLst>
            </p:cNvPr>
            <p:cNvCxnSpPr/>
            <p:nvPr userDrawn="1"/>
          </p:nvCxnSpPr>
          <p:spPr>
            <a:xfrm>
              <a:off x="13218655" y="69342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5ACDFA2-C725-2843-AFD9-70A45CB9A467}"/>
                </a:ext>
              </a:extLst>
            </p:cNvPr>
            <p:cNvCxnSpPr/>
            <p:nvPr userDrawn="1"/>
          </p:nvCxnSpPr>
          <p:spPr>
            <a:xfrm>
              <a:off x="13218655" y="5105400"/>
              <a:ext cx="1905000" cy="0"/>
            </a:xfrm>
            <a:prstGeom prst="line">
              <a:avLst/>
            </a:prstGeom>
            <a:ln w="25400" cmpd="sng">
              <a:solidFill>
                <a:srgbClr val="0045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08E42343-FBDD-A549-AEA8-5A445C382A8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3" name="Date Placeholder 72">
            <a:extLst>
              <a:ext uri="{FF2B5EF4-FFF2-40B4-BE49-F238E27FC236}">
                <a16:creationId xmlns:a16="http://schemas.microsoft.com/office/drawing/2014/main" id="{6E673527-246E-8549-9DB2-47169C1F93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D8BD707-D9CF-40AE-B4C6-C98DA3205C09}" type="datetimeFigureOut">
              <a:rPr lang="en-US" noProof="0"/>
              <a:t>8/25/2021</a:t>
            </a:fld>
            <a:endParaRPr lang="en-US" noProof="0" dirty="0"/>
          </a:p>
        </p:txBody>
      </p:sp>
      <p:sp>
        <p:nvSpPr>
          <p:cNvPr id="74" name="Footer Placeholder 73">
            <a:extLst>
              <a:ext uri="{FF2B5EF4-FFF2-40B4-BE49-F238E27FC236}">
                <a16:creationId xmlns:a16="http://schemas.microsoft.com/office/drawing/2014/main" id="{D40F4CA1-8DAE-8042-AC9E-EC0C05793FA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98959BE8-4C5E-9C48-A199-6335953293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6F15528-21DE-4FAA-801E-634DDDAF4B2B}" type="slidenum">
              <a:rPr lang="en-US" noProof="0"/>
              <a:t>‹#›</a:t>
            </a:fld>
            <a:endParaRPr lang="en-US" noProof="0"/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06695B6D-B591-CE4B-B200-E105E091E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/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C48D11C9-BBDE-7B4A-8D8F-D9B3F5CF9B4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129285B1-343D-7746-B6DB-BF61F8150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450C7BF9-C98D-3149-B19E-F5A9B8E93D5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16D9D93-9DBC-1344-969A-B886555CE1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371600"/>
          </a:xfrm>
        </p:spPr>
        <p:txBody>
          <a:bodyPr wrap="square" lIns="0" anchor="t" anchorCtr="0">
            <a:noAutofit/>
          </a:bodyPr>
          <a:lstStyle>
            <a:lvl1pPr marL="0" indent="0" algn="ctr">
              <a:buNone/>
              <a:defRPr sz="2000">
                <a:solidFill>
                  <a:srgbClr val="0045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</a:lstStyle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8454040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3072">
          <p15:clr>
            <a:srgbClr val="FBAE40"/>
          </p15:clr>
        </p15:guide>
        <p15:guide id="3" orient="horz" pos="3360">
          <p15:clr>
            <a:srgbClr val="FBAE40"/>
          </p15:clr>
        </p15:guide>
        <p15:guide id="4" orient="horz" pos="4224">
          <p15:clr>
            <a:srgbClr val="FBAE40"/>
          </p15:clr>
        </p15:guide>
        <p15:guide id="5" pos="5120">
          <p15:clr>
            <a:srgbClr val="FBAE40"/>
          </p15:clr>
        </p15:guide>
        <p15:guide id="6" pos="752">
          <p15:clr>
            <a:srgbClr val="FBAE40"/>
          </p15:clr>
        </p15:guide>
        <p15:guide id="7" pos="18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lliglæra-ljósgrá_með_ták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9005132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3542468" y="4829957"/>
            <a:ext cx="9005132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C1645B4-D753-E84E-B4E6-749BC293C9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6875" y="3413125"/>
            <a:ext cx="2206625" cy="2205038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20100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5120">
          <p15:clr>
            <a:srgbClr val="FBAE40"/>
          </p15:clr>
        </p15:guide>
        <p15:guide id="4" pos="2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8/25/2021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8/25/2021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8/25/2021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jpeg"/><Relationship Id="rId11" Type="http://schemas.openxmlformats.org/officeDocument/2006/relationships/image" Target="../media/image47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Kynningarfundur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s-IS" dirty="0" smtClean="0"/>
              <a:t>25. ágúst 2021</a:t>
            </a:r>
            <a:endParaRPr lang="is-I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smtClean="0"/>
              <a:t>Vaxtaákvörðun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Stefnuyfirlýsing peningastefnunefndar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9702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Samkvæmt VMK fjölgaði störfum um 3,9% milli ára en eru þó enn um 1% undir því sem þau voru fyrir farsóttina – munurinn er hins vegar meiri (um 6%) sé miðað við staðgreiðslugögn … þá eykst atvinnuþátttaka áfram og er orðin svipuð og fyrir farsótt</a:t>
            </a:r>
          </a:p>
          <a:p>
            <a:r>
              <a:rPr lang="is-IS" dirty="0" smtClean="0"/>
              <a:t>Atvinnuleysi minnkar einnig hratt og er komið í ríflega 6% hvort sem miðað er við VMK eða skráð atvinnuleysi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Aukin atvinna og minnkandi atvinnuleysi</a:t>
            </a:r>
            <a:endParaRPr lang="is-IS" dirty="0"/>
          </a:p>
        </p:txBody>
      </p:sp>
      <p:pic>
        <p:nvPicPr>
          <p:cNvPr id="2" name="Content Placeholder 1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9"/>
          </p:nvPr>
        </p:nvPicPr>
        <p:blipFill>
          <a:blip r:embed="rId3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Fjöldi starfandi fólks skv. vinnumarkaðskönnun Hagstofunnar (VMK) og fjöldi launafólks skv. staðgreiðsluskrá ríkisskattstjóra. Launafólk 16-74 ára inniheldur einnig þá sem voru í fæðingarorlofi og þá sem voru með reiknað endurgjald. Launafólk alls undanskilur þá hópa en inniheldur launafólk á öllum aldri. Þriggja mánaða hreyfanlegt meðaltal árstíðarleiðréttra talna.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Gögn fyrir launafólk eru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árstíðarleiðrétt af Seðlabanka Íslands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2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Þriggja mánaða hreyfanlegt meðaltal árstíðarleiðréttra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talna. 3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Atvinnuleysi sýnt sem hlutfall af mannafla en slaki á vinnumarkaði sem hlutfall af mannafla með mögulegri viðbót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Þriggja mánaða hreyfanlegt meðaltal árstíðarleiðréttra talna.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17"/>
          </p:nvPr>
        </p:nvPicPr>
        <p:blipFill>
          <a:blip r:embed="rId4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1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Lausum störfum fjölgaði mikið á Q2 og voru tæplega tvöfalt fleiri en á Q2/2019 … þá vilja tæplega þriðjungi fleiri fyrirtæki fjölga starfsfólki en fækka því – munurinn álíka jákvæður og hann var 2016 þegar mikill uppgangur var í þjóðarbúinu</a:t>
            </a:r>
          </a:p>
          <a:p>
            <a:r>
              <a:rPr lang="is-IS" dirty="0" smtClean="0"/>
              <a:t>Fyrirtækjum sem segjast búa við skort á starfsfólki fjölgar einnig mikið og </a:t>
            </a:r>
            <a:r>
              <a:rPr lang="is-IS" dirty="0" err="1" smtClean="0"/>
              <a:t>NF-vísitalan</a:t>
            </a:r>
            <a:r>
              <a:rPr lang="is-IS" dirty="0" smtClean="0"/>
              <a:t> er nú svipuð og Q4/2019 </a:t>
            </a:r>
            <a:r>
              <a:rPr lang="is-IS" dirty="0"/>
              <a:t>– </a:t>
            </a:r>
            <a:r>
              <a:rPr lang="is-IS" dirty="0" smtClean="0"/>
              <a:t>slakinn að hverfa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Mikil fjölgun lausra starfa og aukinn skortur á fólki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077200"/>
            <a:ext cx="14626000" cy="874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Laus störf skv. fyrirtækjakönnun Hagstofu Íslands og hlutfall fyrirtækja sem vilja fjölga eða fækka starfsfólki næstu 6 mánuði er úr könnun Gallup meðal 400 stærstu fyrirtækja landsins og eru gögnin árstíðarleiðrétt af Seðlabanka Íslands.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2. Mælikvarðar fyrir nýtingu framleiðsluþátta byggjast á viðhorfskönnun Gallup meðal 400 stærstu fyrirtækja landsins. Vísitala nýtingar framleiðsluþátta (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NF-vísitalan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er fyrsti frumþáttur valinna vísbendinga um nýtingu framleiðsluþátta sem 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skalaður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til svo meðaltal hans er 0 og staðalfrávik 1. Ítarlegri lýsingu má finna í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rammagrein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3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í PM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2018/2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Slakinn í þjóðarbúinu hefur minnkað hraðar en spáð var í maí: framleiðsluslakinn í ár 1% af framleiðslugetu í stað 2% í PM 21/2 og talið að atvinnuleysi verði 6,5% að meðaltali í ár miðað við VMK (6,7% </a:t>
            </a:r>
            <a:r>
              <a:rPr lang="is-IS" dirty="0"/>
              <a:t>í PM 21/2) </a:t>
            </a:r>
            <a:r>
              <a:rPr lang="is-IS" dirty="0" smtClean="0"/>
              <a:t>en 8,1% miðað við VMST (9,1% í PM 21/2) …</a:t>
            </a:r>
          </a:p>
          <a:p>
            <a:r>
              <a:rPr lang="is-IS" dirty="0" smtClean="0"/>
              <a:t>… minnkar einnig hraðar en spáð var í maí og fer í 4½-5% 2023 og verður þá orðið svipað og það var í aðdraganda farsóttarinnar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Atvinnuleysi hjaðnar hraðar </a:t>
            </a:r>
            <a:r>
              <a:rPr lang="is-IS" smtClean="0"/>
              <a:t>en spáð var </a:t>
            </a:r>
            <a:r>
              <a:rPr lang="is-IS" dirty="0" smtClean="0"/>
              <a:t>í maí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369300"/>
            <a:ext cx="14626000" cy="5828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Atvinnuleysi miðað við vinnumarkaðskönnun Hagstofu Íslands (VMK) og skráð atvinnuleysi Vinnumálastofnunar án hlutabóta (VMST). Grunnspá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2021-2023. Brotalínur sýna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2021/2. 2. Grunnspá Seðlabankans 2021-2023. Brotalína sýnir spá frá PM 2021/2.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Vinnumálastofnun,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Verðbólga</a:t>
            </a:r>
            <a:endParaRPr lang="is-I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47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Verðbólga hefur verið yfir 4% frá áramótum og fór í 4,6% í apríl en hjaðnaði í 4,3% í júlí … virðist hafa náð hámarki – sem sést betur þegar horft er til verðbólgu án húsnæðis (úr 4,8% í mars í 3,4% í júlí) og undirliggjandi verðbólgu (úr 4,6% í jan. í 3,8% í júní)</a:t>
            </a:r>
          </a:p>
          <a:p>
            <a:r>
              <a:rPr lang="is-IS" dirty="0" smtClean="0"/>
              <a:t>Áhrif gengislækkunar í fyrra fara greinilega minnkandi: hratt hefur dregið úr verðhækkunum innfluttrar vöru en einnig innlendrar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Verðbólga virðist hafa náð hámarki</a:t>
            </a:r>
            <a:endParaRPr lang="is-IS" dirty="0"/>
          </a:p>
        </p:txBody>
      </p:sp>
      <p:sp>
        <p:nvSpPr>
          <p:cNvPr id="16" name="TextBox 15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Undirliggjandi verðbólga er mæld með kjarnavísitölu (áhrif óbeinna skatta, sveiflukenndra matvöruliða, bensíns, opinberrar þjónustu og raunvaxtakostnaðar húsnæðislána eru undanskilin) og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  <a:cs typeface="Arial"/>
              </a:rPr>
              <a:t>tölfræðilegum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mælikvörðum (vegið miðgildi, klippt meðaltal, kvikt þáttalíkan og sameiginlegur þáttur VNV). 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Content Placeholder 17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/>
              <a:t>ISK hefur hækkað </a:t>
            </a:r>
            <a:r>
              <a:rPr lang="is-IS" dirty="0" smtClean="0"/>
              <a:t>um 3% </a:t>
            </a:r>
            <a:r>
              <a:rPr lang="is-IS" dirty="0"/>
              <a:t>frá áramótum </a:t>
            </a:r>
            <a:r>
              <a:rPr lang="is-IS" dirty="0" smtClean="0"/>
              <a:t>og 9½% </a:t>
            </a:r>
            <a:r>
              <a:rPr lang="is-IS" dirty="0"/>
              <a:t>frá því það var lægst í sept. </a:t>
            </a:r>
            <a:r>
              <a:rPr lang="is-IS" dirty="0" smtClean="0"/>
              <a:t>2020 </a:t>
            </a:r>
            <a:r>
              <a:rPr lang="is-IS" dirty="0"/>
              <a:t>… er þó enn </a:t>
            </a:r>
            <a:r>
              <a:rPr lang="is-IS" dirty="0" smtClean="0"/>
              <a:t>5½% </a:t>
            </a:r>
            <a:r>
              <a:rPr lang="is-IS" dirty="0"/>
              <a:t>lægra en í upphafi faraldurs</a:t>
            </a:r>
          </a:p>
          <a:p>
            <a:r>
              <a:rPr lang="is-IS" dirty="0" smtClean="0"/>
              <a:t>Gengishækkun vegur á móti áhrifum kröftugrar viðspyrnu innlendrar eftirspurnar sem birtist m.a. í töluverðum launahækkunum og verðhækkun húsnæðis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Hærra gengi og hækkun launa og húsnæðis vegast á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305800"/>
            <a:ext cx="14626000" cy="6463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Verð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  <a:cs typeface="Arial"/>
              </a:rPr>
              <a:t>erlendra gjaldmiðla í krónum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(þröng viðskiptavog). 2. Gildi fyrir 3. ársfjórðung 2021 byggist á tölum fyrir júlí. 3. Gögn fyrir höfuðborgarsvæðið. Árstíðarleiðréttur fjöldi kaupsamninga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  <a:cs typeface="Arial"/>
              </a:rPr>
              <a:t>m.v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. kaupdag.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Hagstofa Íslands, Þjóðskrá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Content Placeholder 11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/>
              <a:t>Vísbendingar voru um að kjölfesta </a:t>
            </a:r>
            <a:r>
              <a:rPr lang="is-IS" dirty="0" smtClean="0"/>
              <a:t>verðbólguvæntinga </a:t>
            </a:r>
            <a:r>
              <a:rPr lang="is-IS" dirty="0"/>
              <a:t>í markmiði væri að veikjast í vor: væntingar heimila (2 ára) og fyrirtækja (5 ára) hækkuðu og </a:t>
            </a:r>
            <a:r>
              <a:rPr lang="is-IS" dirty="0" smtClean="0"/>
              <a:t>verðbólguálagið </a:t>
            </a:r>
            <a:r>
              <a:rPr lang="is-IS" dirty="0"/>
              <a:t>hækkaði yfir allar tímalengdir </a:t>
            </a:r>
            <a:r>
              <a:rPr lang="is-IS" dirty="0" smtClean="0"/>
              <a:t>… </a:t>
            </a:r>
            <a:r>
              <a:rPr lang="is-IS" dirty="0"/>
              <a:t>en nýjustu mælingar gætu bent til þess að hækkunin sé mögulega tekin að ganga til </a:t>
            </a:r>
            <a:r>
              <a:rPr lang="is-IS" dirty="0" smtClean="0"/>
              <a:t>baka (þótt 5 ára væntingar fyrirtækja hækki aftur og væntingar markaðsaðila hækki lítillega)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Hækkun verðbólguvæntinga að ganga til baka?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458200"/>
            <a:ext cx="14700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Kannanir Gallup á verðbólguvæntingum heimila og fyrirtækja og Seðlabankans á verðbólguvæntingum markaðsaðila. Miðgildi svara. 2. Meðaltal mánaða.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Gengi krónunnar hefur hækkað heldur meira en spáð var í maí og gert er ráð fyrir að það haldist hærra út spátímann</a:t>
            </a:r>
          </a:p>
          <a:p>
            <a:r>
              <a:rPr lang="is-IS" dirty="0" smtClean="0"/>
              <a:t>Verðbólga á Q2 í takt við spá en verður heldur meiri út árið og hjaðnar lítillega seinna í markmið … hraðari minnkun slaka í ár, meiri hækkun alþjóðlegs hrávöruverðs og þrálátari kostnaðarþrýstingur vegna framleiðslutruflana skýra breytinguna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Heldur hægari hjöðnun verðbólgu en áður var spáð</a:t>
            </a:r>
            <a:endParaRPr lang="is-I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2"/>
          <a:stretch>
            <a:fillRect/>
          </a:stretch>
        </p:blipFill>
        <p:spPr>
          <a:xfrm>
            <a:off x="8280000" y="2520000"/>
            <a:ext cx="7200000" cy="54014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400" y="8458200"/>
            <a:ext cx="14626000" cy="493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defRPr sz="1000"/>
            </a:pP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Þröng viðskiptavog. Grunnspá Seðlabankans 2021-2023. Brotalína sýnir spá frá PM 2021/2.</a:t>
            </a:r>
          </a:p>
          <a:p>
            <a:pPr>
              <a:defRPr sz="1000"/>
            </a:pPr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 Hagstofa Íslands,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pic>
        <p:nvPicPr>
          <p:cNvPr id="8" name="Content Placeholder 7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/>
              <a:t>Alþjóðlegum efnahagsbata miðar áfram með aukinni bólusetningu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/>
              <a:t>Meiri fjölgun ferðamanna í sumar en áður spáð en lakari horfur á </a:t>
            </a:r>
            <a:r>
              <a:rPr lang="is-IS" dirty="0" smtClean="0"/>
              <a:t>Q4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Spáð </a:t>
            </a:r>
            <a:r>
              <a:rPr lang="is-IS" dirty="0"/>
              <a:t>um 4% hagvexti í ár og á næsta ári – horfur batna í ár frá maíspá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/>
              <a:t>Störfum fjölgar og atvinnuleysi minnkar hraðar en spáð var í maí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/>
              <a:t>Verðbólga í takt við spá á Q2 en hjaðnar lítillega hægar en áður var talið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Mikil óvissa –  ekki síst tengt farsótt og virkni </a:t>
            </a:r>
            <a:r>
              <a:rPr lang="is-IS" dirty="0" smtClean="0"/>
              <a:t>bólusetningar</a:t>
            </a:r>
            <a:endParaRPr lang="is-IS" dirty="0"/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sp>
        <p:nvSpPr>
          <p:cNvPr id="18" name="Oval 17"/>
          <p:cNvSpPr/>
          <p:nvPr/>
        </p:nvSpPr>
        <p:spPr>
          <a:xfrm>
            <a:off x="1080000" y="7920000"/>
            <a:ext cx="252000" cy="252000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1080000" y="828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5040000" y="7920000"/>
            <a:ext cx="252000" cy="252000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5040000" y="8280000"/>
            <a:ext cx="252000" cy="252000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Oval 22"/>
          <p:cNvSpPr/>
          <p:nvPr/>
        </p:nvSpPr>
        <p:spPr>
          <a:xfrm>
            <a:off x="8280000" y="7920000"/>
            <a:ext cx="252000" cy="252000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Box 23"/>
          <p:cNvSpPr txBox="1"/>
          <p:nvPr/>
        </p:nvSpPr>
        <p:spPr>
          <a:xfrm>
            <a:off x="144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Ritið í heild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0000" y="8208000"/>
            <a:ext cx="284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Kynning aðalhagfræðings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0000" y="784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Power</a:t>
            </a:r>
            <a:r>
              <a:rPr lang="is-IS" sz="1600" dirty="0" smtClean="0">
                <a:solidFill>
                  <a:srgbClr val="004562"/>
                </a:solidFill>
              </a:rPr>
              <a:t> </a:t>
            </a:r>
            <a:r>
              <a:rPr lang="is-IS" sz="1600" dirty="0" err="1" smtClean="0">
                <a:solidFill>
                  <a:srgbClr val="004562"/>
                </a:solidFill>
              </a:rPr>
              <a:t>Point</a:t>
            </a:r>
            <a:r>
              <a:rPr lang="is-IS" sz="1600" dirty="0" smtClean="0">
                <a:solidFill>
                  <a:srgbClr val="004562"/>
                </a:solidFill>
              </a:rPr>
              <a:t> myndir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0000" y="82080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Myndagögn</a:t>
            </a:r>
            <a:endParaRPr lang="is-IS" sz="1600" dirty="0">
              <a:solidFill>
                <a:srgbClr val="00456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40000" y="7848000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smtClean="0">
                <a:solidFill>
                  <a:srgbClr val="004562"/>
                </a:solidFill>
              </a:rPr>
              <a:t>Tíst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7053" y="8294554"/>
            <a:ext cx="357893" cy="252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660117" y="8247111"/>
            <a:ext cx="2216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 smtClean="0">
                <a:solidFill>
                  <a:srgbClr val="004562"/>
                </a:solidFill>
              </a:rPr>
              <a:t>Facebook</a:t>
            </a:r>
            <a:endParaRPr lang="is-IS" sz="1600" dirty="0">
              <a:solidFill>
                <a:srgbClr val="00456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899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Peningamál í hnotskurn</a:t>
            </a:r>
            <a:endParaRPr lang="is-I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193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Alþjóðlegum efnahagsbata miðar áfram með aukinni bólusetningu</a:t>
            </a:r>
            <a:endParaRPr lang="is-I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3643086" y="5334000"/>
            <a:ext cx="1706400" cy="1524000"/>
          </a:xfrm>
        </p:spPr>
        <p:txBody>
          <a:bodyPr/>
          <a:lstStyle/>
          <a:p>
            <a:r>
              <a:rPr lang="is-IS" dirty="0" smtClean="0"/>
              <a:t>Meiri fjölgun ferðamanna í sumar en áður spáð en lakari horfur á Q4</a:t>
            </a:r>
            <a:endParaRPr lang="is-I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027058" y="5334000"/>
            <a:ext cx="1676400" cy="1524000"/>
          </a:xfrm>
        </p:spPr>
        <p:txBody>
          <a:bodyPr/>
          <a:lstStyle/>
          <a:p>
            <a:r>
              <a:rPr lang="is-IS" dirty="0" smtClean="0"/>
              <a:t>Spáð um 4% hagvexti í ár og á næsta ári – horfur batna í ár frá maíspá</a:t>
            </a:r>
            <a:endParaRPr lang="is-I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84328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Störfum fjölgar og atvinnuleysi minnkar hraðar en spáð var í maí</a:t>
            </a:r>
            <a:endParaRPr lang="is-I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6"/>
          </p:nvPr>
        </p:nvSpPr>
        <p:spPr>
          <a:xfrm>
            <a:off x="10871200" y="5334000"/>
            <a:ext cx="1676400" cy="1524000"/>
          </a:xfrm>
        </p:spPr>
        <p:txBody>
          <a:bodyPr/>
          <a:lstStyle/>
          <a:p>
            <a:r>
              <a:rPr lang="is-IS" dirty="0" smtClean="0"/>
              <a:t>Verðbólga í takt við spá á Q2 en hjaðnar lítillega hægar en áður var talið</a:t>
            </a:r>
            <a:endParaRPr lang="is-I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7"/>
          </p:nvPr>
        </p:nvSpPr>
        <p:spPr>
          <a:xfrm>
            <a:off x="13331372" y="5334000"/>
            <a:ext cx="1676400" cy="1524000"/>
          </a:xfrm>
        </p:spPr>
        <p:txBody>
          <a:bodyPr/>
          <a:lstStyle/>
          <a:p>
            <a:r>
              <a:rPr lang="is-IS" dirty="0"/>
              <a:t>Mikil óvissa –  ekki síst tengt farsótt og </a:t>
            </a:r>
            <a:r>
              <a:rPr lang="is-IS" dirty="0" smtClean="0"/>
              <a:t>virkni bólusetningar</a:t>
            </a:r>
            <a:endParaRPr lang="is-IS" dirty="0"/>
          </a:p>
        </p:txBody>
      </p:sp>
      <p:pic>
        <p:nvPicPr>
          <p:cNvPr id="36" name="Picture Placeholder 35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9" name="Picture Placeholder 8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" b="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3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542468" y="3799669"/>
            <a:ext cx="10605332" cy="1030288"/>
          </a:xfrm>
        </p:spPr>
        <p:txBody>
          <a:bodyPr anchor="ctr" anchorCtr="0">
            <a:normAutofit/>
          </a:bodyPr>
          <a:lstStyle/>
          <a:p>
            <a:r>
              <a:rPr lang="is-IS" dirty="0" smtClean="0"/>
              <a:t>Ytri skilyrði og innlent raunhagkerfi</a:t>
            </a:r>
            <a:endParaRPr lang="is-I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" b="4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4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Smitum tók víða að fjölga hratt í sumar í kjölfar útbreiðslu </a:t>
            </a:r>
            <a:r>
              <a:rPr lang="is-IS" dirty="0" err="1" smtClean="0"/>
              <a:t>Delta-afbrigðis</a:t>
            </a:r>
            <a:r>
              <a:rPr lang="is-IS" dirty="0" smtClean="0"/>
              <a:t> veirunnar sem virðist meira smitandi en fyrri afbrigði</a:t>
            </a:r>
          </a:p>
          <a:p>
            <a:r>
              <a:rPr lang="is-IS" dirty="0" smtClean="0"/>
              <a:t>Á móti kemur aukin bólusetning sem virðist hafa dregið úr hættu á alvarlegum veikindum og gert stjórnvöldum kleift að viðhafa minni hömlur á efnahagsstarfsemi en í fyrri bylgjum farsóttar – víða verið slakað á sóttvarnaraðgerðum þrátt fyrir fjölgun smita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Kapphlaup smita og bólusetningar</a:t>
            </a:r>
            <a:endParaRPr lang="is-IS" dirty="0"/>
          </a:p>
        </p:txBody>
      </p:sp>
      <p:sp>
        <p:nvSpPr>
          <p:cNvPr id="10" name="TextBox 9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Sjö daga hreyfanlegt meðaltal.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Hlutfall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fólks sem talið er fullbólusett samkvæmt viðmiði heilbrigðisyfirvalda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Norðurlönd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eru meðaltal Danmerkur, Noregs og Svíþjóðar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Sjö daga hreyfanlegt meðaltal.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Alþjóðaheilbrigðismálastofnunin,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Covid.is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Johns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Hopkins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Our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World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 smtClean="0"/>
              <a:t>Kröftugur efnahagsbati og mikil eftirspurn eftir varanlegum neysluvörum ásamt framleiðslutruflunum vegna farsóttar og annarra framboðsáfalla hafa leitt til mikillar hækkunar á olíu- og hrávöruverði og flutningskostnaði og lengt afhendingartíma</a:t>
            </a:r>
          </a:p>
          <a:p>
            <a:r>
              <a:rPr lang="is-IS" dirty="0" smtClean="0"/>
              <a:t>Á móti vega mikil hækkun álverðs og kröftugri viðsnúningur í verði sjávarafurða: viðskiptakjör töluvert hagstæðari í ár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Mikil hækkun olíu, hrávöru og flutningskostnaðar</a:t>
            </a:r>
            <a:endParaRPr lang="is-I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19400" y="8458200"/>
            <a:ext cx="14626000" cy="49393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Landbúnaðarafurðir skiptast í matvæli (62%), drykkjarvörur (13%) og hráefni (25%). Verðvísitala gámaflutninga er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Freightos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Global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Container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Index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2. Grunnspá Seðlabankans 2021-2023. Brotalína sýnir spá PM 2021/2.</a:t>
            </a: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Alþjóðabankinn,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Freightos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Limited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Hagstofa Íslands,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Refinitiv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Datastream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, 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" name="Content Placeholder 14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sz="quarter" idx="19"/>
          </p:nvPr>
        </p:nvPicPr>
        <p:blipFill>
          <a:blip r:embed="rId4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/>
              <a:t>Eftir bata á </a:t>
            </a:r>
            <a:r>
              <a:rPr lang="is-IS" dirty="0" smtClean="0"/>
              <a:t>H2/2020 </a:t>
            </a:r>
            <a:r>
              <a:rPr lang="is-IS" dirty="0"/>
              <a:t>gaf útflutningur eftir á ný á </a:t>
            </a:r>
            <a:r>
              <a:rPr lang="is-IS" dirty="0" smtClean="0"/>
              <a:t>Q1/2021 (grunnáhrif hugverka frá Q4/2020) </a:t>
            </a:r>
            <a:r>
              <a:rPr lang="is-IS" dirty="0"/>
              <a:t>… í takt við spá PM </a:t>
            </a:r>
            <a:r>
              <a:rPr lang="is-IS" dirty="0" smtClean="0"/>
              <a:t>21/2</a:t>
            </a:r>
          </a:p>
          <a:p>
            <a:r>
              <a:rPr lang="is-IS" dirty="0" smtClean="0"/>
              <a:t>Meiri fjölgun ferðamanna í sumar en spáð var í PM 21/2 – enda slakað hraðar á sóttvörnum – en lakari horfur á Q4 þar sem smitum innanlands hefur fjölgað hratt: 185 þús. ferðamenn til og með júlí og spáð 680 þús. á árinu öllu (660 þús. í PM 21/2)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Samdráttur á Q1 en hraðari bati </a:t>
            </a:r>
            <a:r>
              <a:rPr lang="is-IS" dirty="0" err="1" smtClean="0"/>
              <a:t>túrisma</a:t>
            </a:r>
            <a:r>
              <a:rPr lang="is-IS" dirty="0" smtClean="0"/>
              <a:t> í sumar</a:t>
            </a:r>
            <a:endParaRPr lang="is-I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400" y="8369300"/>
            <a:ext cx="14776200" cy="5828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Árstíðarleiðréttar magnvísitölur. 2. Uppsafnaður fjöldi hvers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árs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Punkturinn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sýnir heildarfjölda 2021 samkvæmt grunnspá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Seðlabankans.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Ferðamálastofa, Hagstofa Íslands,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Seðlabanki Íslands.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Meiri fjölgun ferðamanna og bættar horfur í sjávarútvegi gera það að verkum að útflutningur eykst um tæplega 15% í ár í stað 11% í PM 21/2 … minni vöxtur á næsta ári en spáð var í maí: grunnáhrif frá árinu í ár, lakari horfur í ferðaþjónustu og minni þorskafli</a:t>
            </a:r>
          </a:p>
          <a:p>
            <a:r>
              <a:rPr lang="is-IS" dirty="0" smtClean="0"/>
              <a:t>Horfur á 1½% viðskiptaafgangi í ár í stað lítillegs halla eins og spáð var í maí: hagstæðari utanríkisviðskipti og viðskiptakjör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Útflutningur eykst á ný og meiri viðskiptaafgangur</a:t>
            </a:r>
            <a:endParaRPr lang="is-IS" dirty="0"/>
          </a:p>
        </p:txBody>
      </p:sp>
      <p:sp>
        <p:nvSpPr>
          <p:cNvPr id="7" name="TextBox 6"/>
          <p:cNvSpPr txBox="1"/>
          <p:nvPr/>
        </p:nvSpPr>
        <p:spPr>
          <a:xfrm>
            <a:off x="819400" y="8305800"/>
            <a:ext cx="14776200" cy="6463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Vegna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keðjutengingar getur verið að summa undirliðanna sé ekki jöfn heildarútflutningi.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Ferðaþjónusta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er samtala á „ferðalögum“ og „farþegaflutningum með flugi“. Álútflutningur skv. skilgreiningu þjóðhagsreikninga. Grunnspá 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2021-2023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2021/2.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Jöfnuður rekstrarframlaga talin með frumþáttajöfnuði. Grunnspá Seðlabankans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2021-2023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2021/2.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Hagstofa Íslands,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Seðlabanki Íslands.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9200"/>
            <a:ext cx="14702200" cy="1299600"/>
          </a:xfrm>
        </p:spPr>
        <p:txBody>
          <a:bodyPr/>
          <a:lstStyle/>
          <a:p>
            <a:r>
              <a:rPr lang="is-IS" dirty="0"/>
              <a:t>Einkaneyslan jókst um 2,5% milli fjórðunga á Q1/2021 – </a:t>
            </a:r>
            <a:r>
              <a:rPr lang="is-IS" dirty="0" smtClean="0"/>
              <a:t>helmingi </a:t>
            </a:r>
            <a:r>
              <a:rPr lang="is-IS" dirty="0"/>
              <a:t>minna en spáð hafði verið í PM 21/2 – talið var að heimilin myndu ganga hraðar á mikinn sparnað </a:t>
            </a:r>
            <a:r>
              <a:rPr lang="is-IS" dirty="0" smtClean="0"/>
              <a:t>í takt við aukna umferð, kortaútgjöld og bjartsýni heimila ... sem benda til sterks Q2</a:t>
            </a:r>
            <a:endParaRPr lang="is-IS" dirty="0"/>
          </a:p>
          <a:p>
            <a:r>
              <a:rPr lang="is-IS" dirty="0" smtClean="0"/>
              <a:t>Svipaðar </a:t>
            </a:r>
            <a:r>
              <a:rPr lang="is-IS" dirty="0"/>
              <a:t>vísbendingar um atvinnuvegafjárfestingu sem olli vonbrigðum á Q1: </a:t>
            </a:r>
            <a:r>
              <a:rPr lang="is-IS" dirty="0" smtClean="0"/>
              <a:t>útlit </a:t>
            </a:r>
            <a:r>
              <a:rPr lang="is-IS" dirty="0"/>
              <a:t>fyrir mjög kröftugan vöxt á Q2</a:t>
            </a:r>
            <a:endParaRPr lang="is-IS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3101175" cy="668422"/>
          </a:xfrm>
        </p:spPr>
        <p:txBody>
          <a:bodyPr>
            <a:normAutofit/>
          </a:bodyPr>
          <a:lstStyle/>
          <a:p>
            <a:r>
              <a:rPr lang="is-IS" dirty="0" smtClean="0"/>
              <a:t>Eftirspurn á Q1 veikari en vænst var en Q2 sterkur …</a:t>
            </a:r>
            <a:endParaRPr lang="is-IS" dirty="0"/>
          </a:p>
        </p:txBody>
      </p:sp>
      <p:pic>
        <p:nvPicPr>
          <p:cNvPr id="14" name="Content Placeholder 13"/>
          <p:cNvPicPr>
            <a:picLocks noGrp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10728000" y="2520000"/>
            <a:ext cx="4752000" cy="540000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720000" y="2520000"/>
            <a:ext cx="4752000" cy="540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9400" y="8077200"/>
            <a:ext cx="14626000" cy="8749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Við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útreikning á hlutfalli sparnaðar er miðað við áætlun Seðlabankans um ráðstöfunartekjur. Árstíðarleiðrétt gögn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2. Væntingavísitala Gallup er árstíðarleiðrétt. Grunnspá Seðlabankans 2. </a:t>
            </a:r>
            <a:r>
              <a:rPr lang="is-IS" sz="1200" dirty="0" err="1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. 2021 fyrir einkaneyslu.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Samanlögð velta í byggingastarfsemi og mannvirkjagerð. Gögnin eru eftir tveggja mánaða virðisaukaskattstímabilum og staðvirt með byggingavísitölu. Punkturinn er áætlun Seðlabanka Íslands fyrir maí og júní.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Samanlagt innflutningsverðmæti almennra fjárfestingavara og flutningatækja til atvinnurekstrar, þó ekki skipa og flugvéla, staðvirt með gengisvísitölu.</a:t>
            </a:r>
            <a:endParaRPr lang="is-IS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 smtClean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 Gallup, Hagstofa Íslands, Seðlabanki Íslands. 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5724000" y="2520000"/>
            <a:ext cx="4752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7200" y="1215238"/>
            <a:ext cx="15083200" cy="1299600"/>
          </a:xfrm>
        </p:spPr>
        <p:txBody>
          <a:bodyPr/>
          <a:lstStyle/>
          <a:p>
            <a:r>
              <a:rPr lang="is-IS" dirty="0" smtClean="0"/>
              <a:t>Samdráttur VLF á Q1 um tvöfalt meiri en spáð var </a:t>
            </a:r>
            <a:r>
              <a:rPr lang="is-IS" dirty="0"/>
              <a:t>í maí: VLF </a:t>
            </a:r>
            <a:r>
              <a:rPr lang="is-IS" dirty="0" smtClean="0"/>
              <a:t>var því 1,7% minni en fyrir ári en í maí hafði verið spáð 2,2% ársvexti</a:t>
            </a:r>
          </a:p>
          <a:p>
            <a:r>
              <a:rPr lang="is-IS" dirty="0" smtClean="0"/>
              <a:t>Gert ráð fyrir um 11% árshagvexti á Q2 en það endurspeglar ekki bara kröftugan bata á Q2 heldur einnig grunnáhrif frá Q2 í fyrra</a:t>
            </a:r>
          </a:p>
          <a:p>
            <a:r>
              <a:rPr lang="is-IS" dirty="0" smtClean="0"/>
              <a:t>Horfur fyrir árið í heild batna frá maí: spáð 4% hagvexti (3,1% í PM 21/2) … áþekkur hagvöxtur á næsta ári en hægir á vexti 2023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48775" cy="664460"/>
          </a:xfrm>
        </p:spPr>
        <p:txBody>
          <a:bodyPr>
            <a:normAutofit/>
          </a:bodyPr>
          <a:lstStyle/>
          <a:p>
            <a:r>
              <a:rPr lang="is-IS" dirty="0" smtClean="0"/>
              <a:t>… og horfur á meiri hagvexti á árinu öllu</a:t>
            </a:r>
            <a:endParaRPr lang="is-IS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20000" y="2520000"/>
            <a:ext cx="7200000" cy="540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400" y="8229600"/>
            <a:ext cx="14626000" cy="722532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Árstíðarleiðrétt gögn. Gögn fyrir röðina PM 2021/2 sýna mælingar Hagstofu Íslands frá febrúar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sl. að 1. </a:t>
            </a:r>
            <a:r>
              <a:rPr lang="is-IS" sz="1200" dirty="0" err="1" smtClean="0">
                <a:solidFill>
                  <a:schemeClr val="bg1">
                    <a:lumMod val="50000"/>
                  </a:schemeClr>
                </a:solidFill>
              </a:rPr>
              <a:t>ársfj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. 2021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undanskildum sem sýnir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grunnspá PM 2021/2. 2.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Grunnspá Seðlabankans 2021-2023. Brotalína sýnir spá frá PM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2021/2. </a:t>
            </a:r>
            <a:endParaRPr lang="is-I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s-IS" sz="1200" i="1" dirty="0">
                <a:solidFill>
                  <a:schemeClr val="bg1">
                    <a:lumMod val="50000"/>
                  </a:schemeClr>
                </a:solidFill>
              </a:rPr>
              <a:t>Heimildir: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s-IS" sz="1200" dirty="0" smtClean="0">
                <a:solidFill>
                  <a:schemeClr val="bg1">
                    <a:lumMod val="50000"/>
                  </a:schemeClr>
                </a:solidFill>
              </a:rPr>
              <a:t>Hagstofa Íslands, Seðlabanki </a:t>
            </a:r>
            <a:r>
              <a:rPr lang="is-IS" sz="1200" dirty="0">
                <a:solidFill>
                  <a:schemeClr val="bg1">
                    <a:lumMod val="50000"/>
                  </a:schemeClr>
                </a:solidFill>
              </a:rPr>
              <a:t>Íslands. 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8280000" y="2520000"/>
            <a:ext cx="72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110093</TotalTime>
  <Words>1937</Words>
  <Application>Microsoft Office PowerPoint</Application>
  <PresentationFormat>Custom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Kapphlaup smita og bólusetningar</vt:lpstr>
      <vt:lpstr>Mikil hækkun olíu, hrávöru og flutningskostnaðar</vt:lpstr>
      <vt:lpstr>Samdráttur á Q1 en hraðari bati túrisma í sumar</vt:lpstr>
      <vt:lpstr>Útflutningur eykst á ný og meiri viðskiptaafgangur</vt:lpstr>
      <vt:lpstr>Eftirspurn á Q1 veikari en vænst var en Q2 sterkur …</vt:lpstr>
      <vt:lpstr>… og horfur á meiri hagvexti á árinu öllu</vt:lpstr>
      <vt:lpstr>Aukin atvinna og minnkandi atvinnuleysi</vt:lpstr>
      <vt:lpstr>Mikil fjölgun lausra starfa og aukinn skortur á fólki</vt:lpstr>
      <vt:lpstr>Atvinnuleysi hjaðnar hraðar en spáð var í maí</vt:lpstr>
      <vt:lpstr>PowerPoint Presentation</vt:lpstr>
      <vt:lpstr>Verðbólga virðist hafa náð hámarki</vt:lpstr>
      <vt:lpstr>Hærra gengi og hækkun launa og húsnæðis vegast á</vt:lpstr>
      <vt:lpstr>Hækkun verðbólguvæntinga að ganga til baka?</vt:lpstr>
      <vt:lpstr>Heldur hægari hjöðnun verðbólgu en áður var spáð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Sedlabankinn_PPT_grunnur_1-10</dc:title>
  <dc:creator>SÍ Þórarinn Gunnar Pétursson</dc:creator>
  <cp:lastModifiedBy>SÍ Elísa Arna Hilmarsdóttir</cp:lastModifiedBy>
  <cp:revision>2547</cp:revision>
  <cp:lastPrinted>2021-06-28T11:05:05Z</cp:lastPrinted>
  <dcterms:created xsi:type="dcterms:W3CDTF">2017-01-22T13:40:49Z</dcterms:created>
  <dcterms:modified xsi:type="dcterms:W3CDTF">2021-08-25T10:20:06Z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2017-01-22T00:00:00Z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2017-01-22T00:00:00Z</vt:filetime>
  </property>
</Properties>
</file>