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926" r:id="rId2"/>
    <p:sldId id="922" r:id="rId3"/>
    <p:sldId id="852" r:id="rId4"/>
    <p:sldId id="913" r:id="rId5"/>
    <p:sldId id="898" r:id="rId6"/>
    <p:sldId id="916" r:id="rId7"/>
    <p:sldId id="813" r:id="rId8"/>
    <p:sldId id="925" r:id="rId9"/>
    <p:sldId id="893" r:id="rId10"/>
    <p:sldId id="895" r:id="rId11"/>
    <p:sldId id="896" r:id="rId12"/>
    <p:sldId id="894" r:id="rId13"/>
    <p:sldId id="820" r:id="rId14"/>
    <p:sldId id="889" r:id="rId15"/>
    <p:sldId id="929" r:id="rId16"/>
    <p:sldId id="928" r:id="rId17"/>
    <p:sldId id="891" r:id="rId18"/>
    <p:sldId id="877" r:id="rId19"/>
    <p:sldId id="881" r:id="rId20"/>
    <p:sldId id="930" r:id="rId21"/>
    <p:sldId id="921" r:id="rId22"/>
  </p:sldIdLst>
  <p:sldSz cx="16256000" cy="9144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03C"/>
    <a:srgbClr val="C00000"/>
    <a:srgbClr val="ECE9E4"/>
    <a:srgbClr val="004562"/>
    <a:srgbClr val="FFD100"/>
    <a:srgbClr val="F79646"/>
    <a:srgbClr val="EC6B12"/>
    <a:srgbClr val="941813"/>
    <a:srgbClr val="F5F4F4"/>
    <a:srgbClr val="008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0" autoAdjust="0"/>
    <p:restoredTop sz="96473" autoAdjust="0"/>
  </p:normalViewPr>
  <p:slideViewPr>
    <p:cSldViewPr>
      <p:cViewPr varScale="1">
        <p:scale>
          <a:sx n="104" d="100"/>
          <a:sy n="104" d="100"/>
        </p:scale>
        <p:origin x="144" y="684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587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2"/>
            <a:ext cx="2946674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17.11.2021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21"/>
            <a:ext cx="2945587" cy="498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8221"/>
            <a:ext cx="2946674" cy="4984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438" cy="49805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1"/>
            <a:ext cx="2946102" cy="49805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438" cy="49805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28584"/>
            <a:ext cx="2946102" cy="49805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11/17/2021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0" y="1832281"/>
            <a:ext cx="14031686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11/17/2021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454040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9005132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2468" y="4829957"/>
            <a:ext cx="9005132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C1645B4-D753-E84E-B4E6-749BC293C9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01003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5120">
          <p15:clr>
            <a:srgbClr val="FBAE40"/>
          </p15:clr>
        </p15:guide>
        <p15:guide id="4" pos="2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11/17/2021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11/17/2021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  <p:sldLayoutId id="2147483688" r:id="rId14"/>
    <p:sldLayoutId id="2147483689" r:id="rId1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8.png"/><Relationship Id="rId7" Type="http://schemas.openxmlformats.org/officeDocument/2006/relationships/image" Target="../media/image50.pn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11" Type="http://schemas.openxmlformats.org/officeDocument/2006/relationships/image" Target="../media/image11.png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17. nóvember 2021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Stefnuyfirlýsing peningastefnunefndar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65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 smtClean="0"/>
              <a:t>Samkvæmt VMK fjölgaði störfum um 4,3% </a:t>
            </a:r>
            <a:r>
              <a:rPr lang="is-IS" dirty="0"/>
              <a:t>milli ára á </a:t>
            </a:r>
            <a:r>
              <a:rPr lang="is-IS" dirty="0" smtClean="0"/>
              <a:t>Q3 en á móti styttist vinnuvikan um 0,8% ... fjöldi starfa kominn 2% yfir meðalfjölda 2019 og atvinnuþátttaka á svipað stig – en skv. staðgreiðslugögnum vantar enn 2½% upp á að ná fjölda starfa 2019</a:t>
            </a:r>
          </a:p>
          <a:p>
            <a:r>
              <a:rPr lang="is-IS" dirty="0" smtClean="0"/>
              <a:t>Atvinnuleysi heldur áfram að minnka hratt og var 4,6% á Q3 skv. VMK en 5,1% í október skv. VMST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Aukin atvinna og hjöðnun atvinnuleysis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Launafólk samkvæmt tölum úr staðgreiðsluskrá Skattsins en önnur gögn úr vinnumarkaðskönnun Hagstofu Íslands. Fólk á aldrinum 16-74 ára. Þriggja mánaða hreyfanlegt meðaltal árstíðarleiðréttra talna. 2. Þriggja mánaða hreyfanlegt meðaltal árstíðarleiðréttra talna. Brotalínur sýna meðaltal ársins 2019. 3. Þriggja mánaða hreyfanlegt meðaltal árstíðarleiðréttra talna.</a:t>
            </a: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Hagstofa Íslands, Vinnumálastofnun,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 smtClean="0"/>
              <a:t>Lausum störfum heldur áfram að fjölga hratt og tæplega þriðjungi fleiri fyrirtæki vilja fjölga starfsfólki en fækka því</a:t>
            </a:r>
            <a:endParaRPr lang="is-IS" dirty="0"/>
          </a:p>
          <a:p>
            <a:r>
              <a:rPr lang="is-IS" dirty="0" smtClean="0"/>
              <a:t>Fyrirtækjum sem segjast búa við skort á starfsfólki eða starfa við full afköst fjölgar einnig mikið</a:t>
            </a:r>
          </a:p>
          <a:p>
            <a:r>
              <a:rPr lang="is-IS" dirty="0" err="1" smtClean="0"/>
              <a:t>NF-vísitalan</a:t>
            </a:r>
            <a:r>
              <a:rPr lang="is-IS" dirty="0" smtClean="0"/>
              <a:t> jákvæð í fyrsta sinn síðan haustið 2018 … og hreinn innflutningur erlends vinnuafls er tekinn að aukast hratt á ný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Lausum störfum fjölgar og vaxandi skortur á fólki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Laus störf skv. fyrirtækjakönnun Hagstofu Íslands og hlutfall fyrirtækja sem vilja fjölga eða fækka starfsfólki næstu 6 mánuði er úr könnun Gallup meðal 400 stærstu fyrirtækja landsins og eru gögnin árstíðarleiðrétt af Seðlabanka Íslands.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2. Mælikvarðar fyrir nýtingu framleiðsluþátta byggjast á viðhorfskönnun Gallup meðal 400 stærstu fyrirtækja landsins. Vísitala nýtingar framleiðsluþátta (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NF-vísitalan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er fyrsti frumþáttur valinna vísbendinga um nýtingu framleiðsluþátta sem er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skalaður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til svo meðaltal hans er 0 og staðalfrávik 1. Ítarlegri lýsingu má finna í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rammagrein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í PM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2018/2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Gallup, Hagstofa Íslands,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Atvinnuleysi að meðaltali 5,9% í ár skv. VMK (7,7% skv. VMST) og minnkar í 4,7% 2022 (5,2% skv. VMST) og er komið í um 4% í lok spátímans – sem er svipað og það var að meðaltali 2019</a:t>
            </a:r>
          </a:p>
          <a:p>
            <a:r>
              <a:rPr lang="is-IS" dirty="0" smtClean="0"/>
              <a:t>Framleiðsluslakinn minnkar einnig hratt: var 5,2% 2020 en fer í liðlega 1% í ár og snýst í 1% spennu á næsta ári</a:t>
            </a:r>
          </a:p>
          <a:p>
            <a:endParaRPr lang="is-I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Atvinnuleysi minnkar áfram og slakinn hverfur hratt</a:t>
            </a:r>
            <a:endParaRPr lang="is-IS" dirty="0"/>
          </a:p>
        </p:txBody>
      </p:sp>
      <p:sp>
        <p:nvSpPr>
          <p:cNvPr id="14" name="TextBox 13"/>
          <p:cNvSpPr txBox="1"/>
          <p:nvPr/>
        </p:nvSpPr>
        <p:spPr>
          <a:xfrm>
            <a:off x="819400" y="8369300"/>
            <a:ext cx="14626000" cy="5828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Atvinnuleysi miðað við vinnumarkaðskönnun Hagstofu Íslands (VMK) og skráð atvinnuleysi Vinnumálastofnunar án hlutabóta (VMST). Grunnspá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Seðlabankans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2021-2024. Brotalínur sýna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spá frá PM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2021/3. 2. Grunnspá Seðlabankans 2021-2024. Brotalína sýnir spá frá PM 2021/3.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Hagstofa Íslands, Vinnumálastofnun, Seðlabanki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Íslands. 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10605332" cy="1030288"/>
          </a:xfrm>
        </p:spPr>
        <p:txBody>
          <a:bodyPr anchor="ctr" anchorCtr="0">
            <a:normAutofit/>
          </a:bodyPr>
          <a:lstStyle/>
          <a:p>
            <a:r>
              <a:rPr lang="is-IS" dirty="0" smtClean="0"/>
              <a:t>Verðbólga</a:t>
            </a:r>
            <a:endParaRPr lang="is-I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47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Verðbólga hefur verið yfir 4% frá áramótum og mældist 4,5% í október … hefur aukist lítillega síðustu tvo mánuði</a:t>
            </a:r>
          </a:p>
          <a:p>
            <a:r>
              <a:rPr lang="is-IS" dirty="0" smtClean="0"/>
              <a:t>Án húsnæðis mælist hún minni eða 3% og hefur hjaðnað nokkuð undanfarið (er þó meiri miðað við samræmdu vísitöluna)</a:t>
            </a:r>
          </a:p>
          <a:p>
            <a:r>
              <a:rPr lang="is-IS" dirty="0" smtClean="0"/>
              <a:t>Undirliggjandi verðbólga hefur einnig minnkað og mælist minni en mæld verðbólga – sérstaklega </a:t>
            </a:r>
            <a:r>
              <a:rPr lang="is-IS" dirty="0" err="1" smtClean="0"/>
              <a:t>m.v</a:t>
            </a:r>
            <a:r>
              <a:rPr lang="is-IS" dirty="0" smtClean="0"/>
              <a:t>. klippt meðaltal og miðgildi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Mæld verðbólga yfir 4% en undirliggjandi er minni</a:t>
            </a:r>
            <a:endParaRPr lang="is-IS" dirty="0"/>
          </a:p>
        </p:txBody>
      </p:sp>
      <p:sp>
        <p:nvSpPr>
          <p:cNvPr id="8" name="TextBox 7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Við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útreikning á klipptu meðaltali er þeim undirliðum sem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breytast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mest í einstaka mánuðum sleppt en vegið miðgildi mælir miðgildi verðbreytinga allra undirliða VNV. Meðaltalið sýnir meðaltal 5 ólíkra mælikvarða á undirliggjandi verðbólgu.</a:t>
            </a:r>
            <a:endParaRPr lang="is-I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Hagstofa Íslands,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Content Placeholder 10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/>
              <a:t>Samspil kröftugs efnahagsbata og viðvarandi framboðstruflana og flöskuhálsa hefur leitt til mikillar hækkunar hrávöruverðs og </a:t>
            </a:r>
            <a:r>
              <a:rPr lang="is-IS" dirty="0" smtClean="0"/>
              <a:t>flutningskostnaðar: hrávöruverð (án eldsneytis) var næstum 90% hærra en fyrir ári í maí og útflutningsverð helstu viðskiptalanda tæplega 20% hærra … og gámaverð var 550% hærra í nóvember en í ársbyrjun 2020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Miklar verðhækkanir alþjóðlega …</a:t>
            </a:r>
            <a:endParaRPr lang="is-IS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9400" y="8229600"/>
            <a:ext cx="14626000" cy="7225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1.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Útflutningsverð og hrávöruverð í Bandaríkjadölum. Útflutningsverð er vegið útflutningsverð þróaðra ríkja.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2.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Landbúnaðarafurðir skiptast í matvæli (62%), drykkjarvörur (13%) og hráefni (25%). Verðvísitala gámaflutninga er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Freightos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Global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Container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Index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Gögn til og með 12. nóvember 2021. </a:t>
            </a: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Alþjóðabankinn,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CPB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World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Trade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Monitor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Freightos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Limited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/>
              <a:t>Olíuverð hefur hækkað mikið undanfarið og mun meira en búist var </a:t>
            </a:r>
            <a:r>
              <a:rPr lang="is-IS" dirty="0" smtClean="0"/>
              <a:t>við – hefur ekki verið hærra síðan seint árið 2014 … </a:t>
            </a:r>
          </a:p>
          <a:p>
            <a:r>
              <a:rPr lang="is-IS" dirty="0" smtClean="0"/>
              <a:t>… hið sama á við um annað hrávöruverð, útflutningsverð helstu viðskiptalanda og verð á innflutningi til landsins …</a:t>
            </a:r>
          </a:p>
          <a:p>
            <a:r>
              <a:rPr lang="is-IS" dirty="0" smtClean="0"/>
              <a:t>… og verðbólga hefur rokið upp um allan heim á skömmum tíma og hefur ekki verið meiri í Bandaríkjunum í þrjá áratugi</a:t>
            </a:r>
            <a:endParaRPr lang="is-IS" dirty="0"/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… sem hafa verið langt umfram spár</a:t>
            </a:r>
            <a:endParaRPr lang="is-IS" dirty="0"/>
          </a:p>
        </p:txBody>
      </p:sp>
      <p:pic>
        <p:nvPicPr>
          <p:cNvPr id="17" name="Content Placeholder 1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19400" y="8229600"/>
            <a:ext cx="14626000" cy="7225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Hrávöruverð utan eldsneytis í Bandaríkjadölum.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Útflutningsverð er vegið meðalverð vöru- og þjónustuútflutnings helstu viðskiptalanda. Innflutningsverð Íslands er í erlendum gjaldmiðlum (miðað við viðskiptavegna gengisvísitölu).</a:t>
            </a:r>
            <a:endParaRPr lang="is-I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Refinitiv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Datastream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Seðlabanki Íslands. 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 smtClean="0"/>
              <a:t>Gengi krónu </a:t>
            </a:r>
            <a:r>
              <a:rPr lang="is-IS" dirty="0"/>
              <a:t>hefur hækkað um </a:t>
            </a:r>
            <a:r>
              <a:rPr lang="is-IS" dirty="0" smtClean="0"/>
              <a:t>1% </a:t>
            </a:r>
            <a:r>
              <a:rPr lang="is-IS" dirty="0"/>
              <a:t>frá áramótum </a:t>
            </a:r>
            <a:r>
              <a:rPr lang="is-IS" dirty="0" smtClean="0"/>
              <a:t>en er </a:t>
            </a:r>
            <a:r>
              <a:rPr lang="is-IS" dirty="0"/>
              <a:t>þó enn </a:t>
            </a:r>
            <a:r>
              <a:rPr lang="is-IS" dirty="0" smtClean="0"/>
              <a:t>7½% </a:t>
            </a:r>
            <a:r>
              <a:rPr lang="is-IS" dirty="0"/>
              <a:t>lægra en í upphafi </a:t>
            </a:r>
            <a:r>
              <a:rPr lang="is-IS" dirty="0" smtClean="0"/>
              <a:t>faraldurs</a:t>
            </a:r>
          </a:p>
          <a:p>
            <a:r>
              <a:rPr lang="is-IS" dirty="0" smtClean="0"/>
              <a:t>Um </a:t>
            </a:r>
            <a:r>
              <a:rPr lang="is-IS" dirty="0"/>
              <a:t>7½% </a:t>
            </a:r>
            <a:r>
              <a:rPr lang="is-IS" dirty="0" smtClean="0"/>
              <a:t>hækkun ISK frá </a:t>
            </a:r>
            <a:r>
              <a:rPr lang="is-IS" dirty="0"/>
              <a:t>því það var lægst í sept. 2020 </a:t>
            </a:r>
            <a:r>
              <a:rPr lang="is-IS" dirty="0" smtClean="0"/>
              <a:t>vegur á móti 7% árshækkun launa að meðaltali frá því að farsóttin skall á</a:t>
            </a:r>
          </a:p>
          <a:p>
            <a:r>
              <a:rPr lang="is-IS" dirty="0" smtClean="0"/>
              <a:t>Mikil hækkun launa og innfluttra aðfanga veldur því að æ fleiri fyrirtæki búast við hækkun aðfanga- og afurðaverðs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3101175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Gengi ISK hærra en fyrir ári en launaþrýstingur mikill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1. Verð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  <a:cs typeface="Arial"/>
              </a:rPr>
              <a:t>erlendra gjaldmiðla í krónum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(þröng viðskiptavog). 2.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Könnun Gallup frá því mars. Brotnar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línur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sýna meðaltöl frá 2003.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 </a:t>
            </a:r>
            <a:endParaRPr lang="is-I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Gallup, Hagstofa Íslands,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 smtClean="0"/>
              <a:t>Árshækkun húsnæðisverðs var 16,6% í september og um þriðjungur eigna selst yfir ásettu verði</a:t>
            </a:r>
          </a:p>
          <a:p>
            <a:r>
              <a:rPr lang="is-IS" dirty="0" smtClean="0"/>
              <a:t>Hækkun húsnæðisverðs frá miðju ári hefur verið umfram það sem hægt er að skýra með undirliggjandi grunnþáttum …</a:t>
            </a:r>
          </a:p>
          <a:p>
            <a:r>
              <a:rPr lang="is-IS" dirty="0" smtClean="0"/>
              <a:t>… en er þó ekki úr takti við það sem sést í fjölda annarra þróaðra ríkja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Hröð hækkun húsnæðisverðs … eins og alþjóðlega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819400" y="8085712"/>
            <a:ext cx="14626000" cy="86641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1.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Húsnæðisverð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á höfuðborgarsvæðinu. Hlutfall íbúða sem seldar eru yfir auglýstu söluverði af heildarfjölda íbúða á sölu. Þriggja mánaða hlaupandi meðaltal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 2.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Spáð ársbreyting húsnæðisverðs út frá kvikri (e.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dynamic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) spá frá 1.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ársfj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2020 til 3.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ársfj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2021 með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húsnæðisverðsjöfnu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áþekkri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húsnæðisverðsjöfnu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þjóðhagslíkans Seðlabankans metinni fyrir tímabilið 3.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ársfj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2001 - 4.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ársfj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2017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3.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Árshækkun húsnæðisverðs á 3.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ársfj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2021 á Íslandi og í Kanada en 1.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ársfj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2021 í Nýja-Sjálandi og 2.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ársfj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2021 í öðrum löndum.</a:t>
            </a:r>
            <a:endParaRPr lang="is-I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Hagstofa Íslands,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Húsnæðis- og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mannvirkjastofnun, Þjóðskrá Íslands,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Skammtímaverðbólguvæntingar hafa hækkað á suma mælikvarða og eru yfir verbólgumarkmiðinu – eins og mæld verðbólga</a:t>
            </a:r>
          </a:p>
          <a:p>
            <a:r>
              <a:rPr lang="is-IS" dirty="0" smtClean="0"/>
              <a:t>Langtímaverðbólguvæntingar virtust vera að lækka aftur í haust en virðast vera teknar að hækka á ný </a:t>
            </a:r>
            <a:r>
              <a:rPr lang="is-IS" dirty="0" err="1" smtClean="0"/>
              <a:t>m.v</a:t>
            </a:r>
            <a:r>
              <a:rPr lang="is-IS" dirty="0" smtClean="0"/>
              <a:t>. við verðbólguálagið</a:t>
            </a:r>
          </a:p>
          <a:p>
            <a:r>
              <a:rPr lang="is-IS" dirty="0" smtClean="0"/>
              <a:t>Langtímavæntingar heimila hafa einnig hækkað en markaðsaðilar vænta þess enn að verðbólgumarkmiðið haldi til lengdar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Verðbólguálag á skuldabréfamarkaði hækkar á ný</a:t>
            </a:r>
            <a:endParaRPr lang="is-IS" dirty="0"/>
          </a:p>
        </p:txBody>
      </p:sp>
      <p:sp>
        <p:nvSpPr>
          <p:cNvPr id="11" name="TextBox 10"/>
          <p:cNvSpPr txBox="1"/>
          <p:nvPr/>
        </p:nvSpPr>
        <p:spPr>
          <a:xfrm>
            <a:off x="819400" y="8458200"/>
            <a:ext cx="14700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Kannanir Gallup á verðbólguvæntingum heimila og fyrirtækja og Seðlabankans á verðbólguvæntingum markaðsaðila. Miðgildi svara. 2. Meðaltal mánaða.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Gallup, Seðlabanki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Íslands. 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 err="1" smtClean="0"/>
              <a:t>Framleiðslu-truflanir</a:t>
            </a:r>
            <a:r>
              <a:rPr lang="is-IS" dirty="0" smtClean="0"/>
              <a:t> dragbítur á alþjóðlegan efnahagsbata</a:t>
            </a:r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706400" cy="1524000"/>
          </a:xfrm>
        </p:spPr>
        <p:txBody>
          <a:bodyPr/>
          <a:lstStyle/>
          <a:p>
            <a:r>
              <a:rPr lang="is-IS" dirty="0" err="1" smtClean="0"/>
              <a:t>Útflutnings-horfur</a:t>
            </a:r>
            <a:r>
              <a:rPr lang="is-IS" dirty="0" smtClean="0"/>
              <a:t> batna – sérstaklega vegna aukins loðnukvóta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 smtClean="0"/>
              <a:t>Meiri hagvöxtur á seinni hluta þessa árs og á næsta ári en spáð var í ágúst</a:t>
            </a:r>
          </a:p>
          <a:p>
            <a:endParaRPr lang="is-I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Störfum heldur áfram að fjölga </a:t>
            </a:r>
            <a:r>
              <a:rPr lang="is-IS" dirty="0"/>
              <a:t>og atvinnuleysi minnkar </a:t>
            </a:r>
            <a:r>
              <a:rPr lang="is-IS" dirty="0" smtClean="0"/>
              <a:t>hratt</a:t>
            </a:r>
            <a:endParaRPr lang="is-I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Verðbólga þrálátari en spáð var og horfur halda áfram að versna</a:t>
            </a:r>
            <a:endParaRPr lang="is-I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/>
              <a:t>Mikil óvissa –  ekki síst tengt </a:t>
            </a:r>
            <a:r>
              <a:rPr lang="is-IS" dirty="0" err="1" smtClean="0"/>
              <a:t>verðbólgu-horfum</a:t>
            </a:r>
            <a:endParaRPr lang="is-IS" dirty="0"/>
          </a:p>
        </p:txBody>
      </p:sp>
      <p:pic>
        <p:nvPicPr>
          <p:cNvPr id="36" name="Picture Placeholder 3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7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Verðbólguhorfur versna og hætta á vanspá</a:t>
            </a:r>
            <a:endParaRPr lang="is-I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s-IS" dirty="0"/>
              <a:t>Verðbólga var 4,3% á Q3 (4,2% </a:t>
            </a:r>
            <a:r>
              <a:rPr lang="is-IS" dirty="0" smtClean="0"/>
              <a:t>í </a:t>
            </a:r>
            <a:r>
              <a:rPr lang="is-IS" dirty="0"/>
              <a:t>PM 21/3) </a:t>
            </a:r>
            <a:r>
              <a:rPr lang="is-IS" dirty="0" smtClean="0"/>
              <a:t>og eykst í 4,7</a:t>
            </a:r>
            <a:r>
              <a:rPr lang="is-IS" dirty="0"/>
              <a:t>% á Q4 en </a:t>
            </a:r>
            <a:r>
              <a:rPr lang="is-IS" dirty="0" smtClean="0"/>
              <a:t>minnkar </a:t>
            </a:r>
            <a:r>
              <a:rPr lang="is-IS" dirty="0"/>
              <a:t>á ný í 4,4% á </a:t>
            </a:r>
            <a:r>
              <a:rPr lang="is-IS" dirty="0" smtClean="0"/>
              <a:t>Q1/2022 … verri horfur skýrast af lakari upphafsstöðu, meiri innfluttri verðbólgu, lægra gengi ISK, minni slaka og meiri hækkun launa og húsnæðisverðs</a:t>
            </a:r>
          </a:p>
          <a:p>
            <a:r>
              <a:rPr lang="is-IS" dirty="0" smtClean="0"/>
              <a:t>Verðbólga gæti orðið þrálátari ef langvarandi framboðshnökrar og meiri innflutt verðbólga grafa undan kjölfestu væntinga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9400" y="8610600"/>
            <a:ext cx="14626000" cy="3415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defRPr sz="1000"/>
            </a:pPr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 Hagstofa Íslands,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25236" y="5130934"/>
            <a:ext cx="1941408" cy="863569"/>
            <a:chOff x="0" y="0"/>
            <a:chExt cx="1941408" cy="863569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114300"/>
              <a:ext cx="251991" cy="116402"/>
            </a:xfrm>
            <a:prstGeom prst="rect">
              <a:avLst/>
            </a:prstGeom>
            <a:solidFill>
              <a:srgbClr val="006DA4"/>
            </a:solidFill>
            <a:ln w="0">
              <a:noFill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is-I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257175" y="0"/>
              <a:ext cx="1684233" cy="30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800" b="0" i="0" baseline="0">
                  <a:effectLst/>
                  <a:latin typeface="+mn-lt"/>
                  <a:ea typeface="+mn-ea"/>
                  <a:cs typeface="+mn-cs"/>
                </a:rPr>
                <a:t>50% líkindabil</a:t>
              </a:r>
              <a:endParaRPr lang="en-US" sz="1800" b="0" i="0" u="none" strike="noStrike" baseline="0">
                <a:solidFill>
                  <a:srgbClr val="000000"/>
                </a:solidFill>
                <a:latin typeface="+mn-lt"/>
                <a:cs typeface="Arial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0" y="381000"/>
              <a:ext cx="251991" cy="116403"/>
            </a:xfrm>
            <a:prstGeom prst="rect">
              <a:avLst/>
            </a:prstGeom>
            <a:solidFill>
              <a:srgbClr val="008DBC"/>
            </a:solidFill>
            <a:ln w="0">
              <a:noFill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is-IS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266700" y="276225"/>
              <a:ext cx="1459458" cy="30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800" b="0" i="0" baseline="0">
                  <a:effectLst/>
                  <a:latin typeface="+mn-lt"/>
                  <a:ea typeface="+mn-ea"/>
                  <a:cs typeface="+mn-cs"/>
                </a:rPr>
                <a:t>75% líkindabil</a:t>
              </a:r>
              <a:endParaRPr lang="en-US" sz="1800" b="0" i="0" u="none" strike="noStrike" baseline="0">
                <a:solidFill>
                  <a:srgbClr val="000000"/>
                </a:solidFill>
                <a:latin typeface="+mn-lt"/>
                <a:cs typeface="Arial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0" y="685800"/>
              <a:ext cx="251991" cy="116403"/>
            </a:xfrm>
            <a:prstGeom prst="rect">
              <a:avLst/>
            </a:prstGeom>
            <a:solidFill>
              <a:srgbClr val="9ECBE5"/>
            </a:solidFill>
            <a:ln w="0">
              <a:noFill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is-IS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266700" y="561975"/>
              <a:ext cx="1544994" cy="301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800" b="0" i="0" baseline="0">
                  <a:effectLst/>
                  <a:latin typeface="+mn-lt"/>
                  <a:ea typeface="+mn-ea"/>
                  <a:cs typeface="+mn-cs"/>
                </a:rPr>
                <a:t>90% líkindabil</a:t>
              </a:r>
              <a:endParaRPr lang="en-US" sz="1800" b="0" i="0" u="none" strike="noStrike" baseline="0">
                <a:solidFill>
                  <a:srgbClr val="000000"/>
                </a:solidFill>
                <a:latin typeface="+mn-lt"/>
                <a:cs typeface="Arial"/>
              </a:endParaRPr>
            </a:p>
          </p:txBody>
        </p:sp>
      </p:grpSp>
      <p:pic>
        <p:nvPicPr>
          <p:cNvPr id="18" name="Content Placeholder 1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000" y="2520000"/>
            <a:ext cx="108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 err="1" smtClean="0"/>
              <a:t>Framleiðslu-truflanir</a:t>
            </a:r>
            <a:r>
              <a:rPr lang="is-IS" dirty="0" smtClean="0"/>
              <a:t> dragbítur á alþjóðlegan efnahagsbata</a:t>
            </a:r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706400" cy="1524000"/>
          </a:xfrm>
        </p:spPr>
        <p:txBody>
          <a:bodyPr/>
          <a:lstStyle/>
          <a:p>
            <a:r>
              <a:rPr lang="is-IS" dirty="0" err="1" smtClean="0"/>
              <a:t>Útflutnings-horfur</a:t>
            </a:r>
            <a:r>
              <a:rPr lang="is-IS" dirty="0" smtClean="0"/>
              <a:t> batna – sérstaklega vegna aukins loðnukvóta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 smtClean="0"/>
              <a:t>Meiri hagvöxtur á seinni hluta þessa árs og á næsta ári en spáð var í ágúst</a:t>
            </a:r>
          </a:p>
          <a:p>
            <a:endParaRPr lang="is-I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Störfum heldur áfram að fjölga </a:t>
            </a:r>
            <a:r>
              <a:rPr lang="is-IS" dirty="0"/>
              <a:t>og atvinnuleysi minnkar </a:t>
            </a:r>
            <a:r>
              <a:rPr lang="is-IS" dirty="0" smtClean="0"/>
              <a:t>hratt</a:t>
            </a:r>
            <a:endParaRPr lang="is-I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Verðbólga þrálátari en spáð var og horfur halda áfram að versna</a:t>
            </a:r>
            <a:endParaRPr lang="is-I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/>
              <a:t>Mikil óvissa –  ekki síst tengt </a:t>
            </a:r>
            <a:r>
              <a:rPr lang="is-IS" dirty="0" err="1" smtClean="0"/>
              <a:t>verðbólgu-horfum</a:t>
            </a:r>
            <a:endParaRPr lang="is-IS" dirty="0"/>
          </a:p>
        </p:txBody>
      </p:sp>
      <p:pic>
        <p:nvPicPr>
          <p:cNvPr id="36" name="Picture Placeholder 3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sp>
        <p:nvSpPr>
          <p:cNvPr id="18" name="Oval 17"/>
          <p:cNvSpPr/>
          <p:nvPr/>
        </p:nvSpPr>
        <p:spPr>
          <a:xfrm>
            <a:off x="1080000" y="7920000"/>
            <a:ext cx="252000" cy="252000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/>
          <p:cNvSpPr/>
          <p:nvPr/>
        </p:nvSpPr>
        <p:spPr>
          <a:xfrm>
            <a:off x="1080000" y="8280000"/>
            <a:ext cx="252000" cy="252000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5040000" y="7920000"/>
            <a:ext cx="252000" cy="252000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5040000" y="8280000"/>
            <a:ext cx="252000" cy="252000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/>
          <p:cNvSpPr/>
          <p:nvPr/>
        </p:nvSpPr>
        <p:spPr>
          <a:xfrm>
            <a:off x="8280000" y="7920000"/>
            <a:ext cx="252000" cy="252000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TextBox 23"/>
          <p:cNvSpPr txBox="1"/>
          <p:nvPr/>
        </p:nvSpPr>
        <p:spPr>
          <a:xfrm>
            <a:off x="144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Ritið í heild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0000" y="8208000"/>
            <a:ext cx="284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Kynning aðalhagfræðings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 smtClean="0">
                <a:solidFill>
                  <a:srgbClr val="004562"/>
                </a:solidFill>
              </a:rPr>
              <a:t>Power</a:t>
            </a:r>
            <a:r>
              <a:rPr lang="is-IS" sz="1600" dirty="0" smtClean="0">
                <a:solidFill>
                  <a:srgbClr val="004562"/>
                </a:solidFill>
              </a:rPr>
              <a:t> </a:t>
            </a:r>
            <a:r>
              <a:rPr lang="is-IS" sz="1600" dirty="0" err="1" smtClean="0">
                <a:solidFill>
                  <a:srgbClr val="004562"/>
                </a:solidFill>
              </a:rPr>
              <a:t>Point</a:t>
            </a:r>
            <a:r>
              <a:rPr lang="is-IS" sz="1600" dirty="0" smtClean="0">
                <a:solidFill>
                  <a:srgbClr val="004562"/>
                </a:solidFill>
              </a:rPr>
              <a:t> myndir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0000" y="820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Myndagögn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40000" y="7848000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Tíst</a:t>
            </a:r>
            <a:endParaRPr lang="is-IS" sz="1600" dirty="0">
              <a:solidFill>
                <a:srgbClr val="004562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27053" y="8294554"/>
            <a:ext cx="357893" cy="252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60117" y="8247111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 smtClean="0">
                <a:solidFill>
                  <a:srgbClr val="004562"/>
                </a:solidFill>
              </a:rPr>
              <a:t>Facebook</a:t>
            </a:r>
            <a:endParaRPr lang="is-IS" sz="1600" dirty="0">
              <a:solidFill>
                <a:srgbClr val="004562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8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88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10605332" cy="1030288"/>
          </a:xfrm>
        </p:spPr>
        <p:txBody>
          <a:bodyPr anchor="ctr" anchorCtr="0">
            <a:normAutofit fontScale="92500"/>
          </a:bodyPr>
          <a:lstStyle/>
          <a:p>
            <a:r>
              <a:rPr lang="is-IS" dirty="0" smtClean="0"/>
              <a:t>Alþjóðleg efnahagsmál og ytri skilyrði</a:t>
            </a:r>
            <a:endParaRPr lang="is-I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7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/>
              <a:t>Smitum er enn á ný tekið að fjölga hratt í hinum þróaða </a:t>
            </a:r>
            <a:r>
              <a:rPr lang="is-IS" dirty="0" smtClean="0"/>
              <a:t>heimi (einkum í Evrópu) … þrátt </a:t>
            </a:r>
            <a:r>
              <a:rPr lang="is-IS" dirty="0"/>
              <a:t>fyrir útbreidda bólusetningu </a:t>
            </a:r>
            <a:endParaRPr lang="is-IS" dirty="0" smtClean="0"/>
          </a:p>
          <a:p>
            <a:r>
              <a:rPr lang="is-IS" dirty="0" smtClean="0"/>
              <a:t>Efnahagsbati í helstu viðskiptalöndum hefur miðað áfram en viðvarandi </a:t>
            </a:r>
            <a:r>
              <a:rPr lang="is-IS" dirty="0"/>
              <a:t>skortur á íhlutum og erfiðleikar við vöruflutninga </a:t>
            </a:r>
            <a:r>
              <a:rPr lang="is-IS" dirty="0" smtClean="0"/>
              <a:t>halda aftur af batanum … og horfur fyrir Q4 hafa versnað</a:t>
            </a:r>
            <a:endParaRPr lang="is-I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Smitum fjölgar á ný og framboðshnökrar dragbítur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Norðurlönd eru meðaltal Danmerkur, Noregs og Svíþjóðar. Sjö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daga hreyfanlegt meðaltal.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2. Mánaðarlegar árstíðarleiðréttar magnvísitölur (2016 = 100).</a:t>
            </a: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Alþjóðaheilbrigðismálastofnunin,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Covid.is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, Johns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Hopkins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University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Refinitiv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Datastream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Útflutningur jókst um 7,5% milli fjórðunga á Q2/2021 en er enn um fjórðungi undir því sem hann var 2019</a:t>
            </a:r>
          </a:p>
          <a:p>
            <a:r>
              <a:rPr lang="is-IS" dirty="0" smtClean="0"/>
              <a:t>Vöxtur útflutnings á H1 var lakari en spáð var í PM 21/3 en Q3 virðist sterkari: þar vegur þungt þreföldun ferðamanna milli ára … </a:t>
            </a:r>
          </a:p>
          <a:p>
            <a:r>
              <a:rPr lang="is-IS" dirty="0" smtClean="0"/>
              <a:t>… það sem af er ári nemur fjöldi þeirra um 550 þús. og er nú spáð 720 þús. ferðamönnum á árinu í heild (680 þús. í PM 21/3)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Hægfara bati útflutnings eftir áföll síðasta árs</a:t>
            </a:r>
            <a:endParaRPr lang="is-IS" dirty="0"/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400" y="8369300"/>
            <a:ext cx="14776200" cy="5828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Árstíðarleiðréttar magnvísitölur. 2. Uppsafnaður fjöldi hvers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árs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Punkturinn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sýnir heildarfjölda 2021 samkvæmt grunnspá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Seðlabankans.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Ferðamálastofa, Hagstofa Íslands,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Seðlabanki Íslands.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8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Þótt horfur séu á fleiri ferðamönnum og kröftugri vöruútflutningi endar árið í ár svipað og í PM 21/3 vegna minni vaxtar á H1</a:t>
            </a:r>
          </a:p>
          <a:p>
            <a:r>
              <a:rPr lang="is-IS" dirty="0" smtClean="0"/>
              <a:t>Horfur fyrir næsta ár batna hins vegar vegna aukins fjölda ferðamanna og mun betri horfa í loðnuveiði</a:t>
            </a:r>
          </a:p>
          <a:p>
            <a:r>
              <a:rPr lang="is-IS" dirty="0" smtClean="0"/>
              <a:t>Innflutningur eykst einnig meira – sérstaklega vegna breyttrar aðferðafræði Hagstofunnar – sem litar einnig mat á viðskiptajöfnuði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Betri horfur í útfluttri þjónustu og sjávarútvegi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8305800"/>
            <a:ext cx="14776200" cy="6463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Vegna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keðjutengingar getur verið að summa undirliðanna sé ekki jöfn heildarútflutningi.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Ferðaþjónusta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er samtala á „ferðalögum“ og „farþegaflutningum með flugi“. Álútflutningur skv. skilgreiningu þjóðhagsreikninga. Grunnspá Seðlabankans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2021-2024.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Brotalína sýnir spá frá PM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2021/3. 2.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Jöfnuður rekstrarframlaga talin með frumþáttajöfnuði. Grunnspá Seðlabankans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2021-2024.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Brotalína sýnir spá frá PM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2021/3.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Hagstofa Íslands,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10605332" cy="1030288"/>
          </a:xfrm>
        </p:spPr>
        <p:txBody>
          <a:bodyPr anchor="ctr" anchorCtr="0">
            <a:normAutofit/>
          </a:bodyPr>
          <a:lstStyle/>
          <a:p>
            <a:r>
              <a:rPr lang="is-IS" dirty="0" smtClean="0"/>
              <a:t>Innlent raunhagkerfi</a:t>
            </a:r>
            <a:endParaRPr lang="is-I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14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/>
              <a:t>Samdráttur einkaneyslu milli fjórðunga á Q2 kom á óvart og var ársvöxtur hennar á H1 því minni en í PM 21/3 (4,7% í stað 5,2</a:t>
            </a:r>
            <a:r>
              <a:rPr lang="is-IS" dirty="0" smtClean="0"/>
              <a:t>%)</a:t>
            </a:r>
          </a:p>
          <a:p>
            <a:r>
              <a:rPr lang="is-IS" dirty="0"/>
              <a:t>Endurskoðaðar tölur Hagstofunnar sýna að samdráttur VLF á Q1 var minni en fyrstu tölur bentu til </a:t>
            </a:r>
            <a:r>
              <a:rPr lang="is-IS" dirty="0" smtClean="0"/>
              <a:t>en bati á Q2 olli vonbrigðum</a:t>
            </a:r>
          </a:p>
          <a:p>
            <a:r>
              <a:rPr lang="is-IS" dirty="0" smtClean="0"/>
              <a:t>Hagvöxtur á fyrri hluta ársins var 3,5% en í PM 21/3 var gert ráð fyrir 4,7% vexti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/>
              <a:t>Minni hagvöxtur á </a:t>
            </a:r>
            <a:r>
              <a:rPr lang="is-IS" dirty="0" smtClean="0"/>
              <a:t>fyrri hluta ársins </a:t>
            </a:r>
            <a:r>
              <a:rPr lang="is-IS" dirty="0"/>
              <a:t>en vænst var …</a:t>
            </a:r>
          </a:p>
        </p:txBody>
      </p:sp>
      <p:pic>
        <p:nvPicPr>
          <p:cNvPr id="11" name="Content Placeholder 6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364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9400" y="8229600"/>
            <a:ext cx="14626000" cy="7225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Við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útreikning á hlutfalli sparnaðar er miðað við áætlun Seðlabankans um ráðstöfunartekjur. Árstíðarleiðrétt gögn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2.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Árstíðarleiðrétt gögn. Gögn fyrir röðina PM 2021/3 sýna mælingar Hagstofu Íslands frá ágúst sl. að 2.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ársfj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2021 undanskildum sem sýnir grunnspá PM 2021/3.</a:t>
            </a:r>
            <a:endParaRPr lang="is-I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Hagstofa Íslands, Seðlabanki Íslands. 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/>
              <a:t>Talið að árshagvöxtur hafi verið 6½% á Q3 og að hann verði meiri á H2 en spáð í ágúst – en horfur fyrir árið í heild breytast lítið</a:t>
            </a:r>
          </a:p>
          <a:p>
            <a:r>
              <a:rPr lang="is-IS" dirty="0"/>
              <a:t>Horfur fyrir </a:t>
            </a:r>
            <a:r>
              <a:rPr lang="is-IS" dirty="0" smtClean="0"/>
              <a:t>2022 </a:t>
            </a:r>
            <a:r>
              <a:rPr lang="is-IS" dirty="0"/>
              <a:t>batna </a:t>
            </a:r>
            <a:r>
              <a:rPr lang="is-IS" dirty="0" smtClean="0"/>
              <a:t>töluvert</a:t>
            </a:r>
            <a:r>
              <a:rPr lang="is-IS" dirty="0"/>
              <a:t>: 5,1% vöxtur í stað 3,9% – hagstæðari þjónustuútflutningur og loðnuvertíð vega þungt </a:t>
            </a:r>
            <a:endParaRPr lang="is-IS" dirty="0" smtClean="0"/>
          </a:p>
          <a:p>
            <a:r>
              <a:rPr lang="is-IS" dirty="0" smtClean="0"/>
              <a:t>Fari sparnaður heimila í sama stig og fyrir farsóttina myndi einkaneysla vaxa hraðar og hagvöxtur næsta árs fara í 6%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… en betri horfur á næsta ári þótt óvissa sé mikil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8369300"/>
            <a:ext cx="14626000" cy="5828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Grunnspá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Seðlabankans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2021-2024.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Brotalína sýnir spá frá PM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2021/3.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Hagstofa Íslands, Seðlabanki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Íslands. 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121863</TotalTime>
  <Words>1977</Words>
  <Application>Microsoft Office PowerPoint</Application>
  <PresentationFormat>Custom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Smitum fjölgar á ný og framboðshnökrar dragbítur</vt:lpstr>
      <vt:lpstr>Hægfara bati útflutnings eftir áföll síðasta árs</vt:lpstr>
      <vt:lpstr>Betri horfur í útfluttri þjónustu og sjávarútvegi</vt:lpstr>
      <vt:lpstr>PowerPoint Presentation</vt:lpstr>
      <vt:lpstr>Minni hagvöxtur á fyrri hluta ársins en vænst var …</vt:lpstr>
      <vt:lpstr>… en betri horfur á næsta ári þótt óvissa sé mikil</vt:lpstr>
      <vt:lpstr>Aukin atvinna og hjöðnun atvinnuleysis</vt:lpstr>
      <vt:lpstr>Lausum störfum fjölgar og vaxandi skortur á fólki</vt:lpstr>
      <vt:lpstr>Atvinnuleysi minnkar áfram og slakinn hverfur hratt</vt:lpstr>
      <vt:lpstr>PowerPoint Presentation</vt:lpstr>
      <vt:lpstr>Mæld verðbólga yfir 4% en undirliggjandi er minni</vt:lpstr>
      <vt:lpstr>Miklar verðhækkanir alþjóðlega …</vt:lpstr>
      <vt:lpstr>… sem hafa verið langt umfram spár</vt:lpstr>
      <vt:lpstr>Gengi ISK hærra en fyrir ári en launaþrýstingur mikill</vt:lpstr>
      <vt:lpstr>Hröð hækkun húsnæðisverðs … eins og alþjóðlega</vt:lpstr>
      <vt:lpstr>Verðbólguálag á skuldabréfamarkaði hækkar á ný</vt:lpstr>
      <vt:lpstr>Verðbólguhorfur versna og hætta á vanspá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Þórarinn Gunnar Pétursson</cp:lastModifiedBy>
  <cp:revision>2953</cp:revision>
  <cp:lastPrinted>2021-11-09T15:34:26Z</cp:lastPrinted>
  <dcterms:created xsi:type="dcterms:W3CDTF">2017-01-22T13:40:49Z</dcterms:created>
  <dcterms:modified xsi:type="dcterms:W3CDTF">2021-11-17T08:57:56Z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