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27" r:id="rId2"/>
    <p:sldId id="524" r:id="rId3"/>
    <p:sldId id="496" r:id="rId4"/>
    <p:sldId id="500" r:id="rId5"/>
    <p:sldId id="522" r:id="rId6"/>
    <p:sldId id="503" r:id="rId7"/>
    <p:sldId id="505" r:id="rId8"/>
    <p:sldId id="506" r:id="rId9"/>
    <p:sldId id="509" r:id="rId10"/>
    <p:sldId id="529" r:id="rId11"/>
    <p:sldId id="510" r:id="rId12"/>
    <p:sldId id="511" r:id="rId13"/>
    <p:sldId id="512" r:id="rId14"/>
    <p:sldId id="531" r:id="rId15"/>
    <p:sldId id="528" r:id="rId16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3A5AA7"/>
    <a:srgbClr val="FF7F00"/>
    <a:srgbClr val="B7014A"/>
    <a:srgbClr val="ECE9E4"/>
    <a:srgbClr val="6CC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6395" autoAdjust="0"/>
  </p:normalViewPr>
  <p:slideViewPr>
    <p:cSldViewPr>
      <p:cViewPr varScale="1">
        <p:scale>
          <a:sx n="87" d="100"/>
          <a:sy n="87" d="100"/>
        </p:scale>
        <p:origin x="126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FC62-A02F-4C8E-8413-0857ECA3C8F7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7D73-91F5-4A72-B0DA-4747627054A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131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983A-DE37-6548-8B7B-FA71F791DEB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8/26/2020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3262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998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301543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70448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10741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1971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32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868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443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850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8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50636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90929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20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56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06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790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 userDrawn="1">
          <p15:clr>
            <a:srgbClr val="FBAE40"/>
          </p15:clr>
        </p15:guide>
        <p15:guide id="4" pos="22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328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8/26/2020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5001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orient="horz" pos="3360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752" userDrawn="1">
          <p15:clr>
            <a:srgbClr val="FBAE40"/>
          </p15:clr>
        </p15:guide>
        <p15:guide id="7" pos="18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4927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094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26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4143766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7168729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193692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8/26/2020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8193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25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9697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28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82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0205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5152087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9185371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8/26/2020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965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85514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12464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3984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10844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3016242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704952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1082810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8/26/2020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0381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66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9552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5376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168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91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5074995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9108279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8/26/2020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513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2099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31641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8/26/2020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398467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/>
              <a:t>Dragið </a:t>
            </a:r>
            <a:r>
              <a:rPr lang="is-IS" noProof="0" dirty="0"/>
              <a:t>mynd</a:t>
            </a:r>
            <a:r>
              <a:rPr lang="is-IS" dirty="0"/>
              <a:t> inn í myndflötinn eða veljið myndflöt og notið „insert picture“ hnapp frá valblaði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8/26/2020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_Milliglæra-bl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3026" y="3799669"/>
            <a:ext cx="9004574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3026" y="4829957"/>
            <a:ext cx="9004574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D41CCC-EA8E-624D-89DE-DE5DF3CC2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038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74A9433-989E-DC45-94D0-92667FBD18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D24F2A-AA6B-E94A-AD87-27490E6953D8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A5203A-2CB3-7E41-91F5-114F0A26AD9C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251C86B-865E-714F-B3BE-413FCD04535F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D10FB4-0293-FA47-B70A-A57827E02F59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71">
            <a:extLst>
              <a:ext uri="{FF2B5EF4-FFF2-40B4-BE49-F238E27FC236}">
                <a16:creationId xmlns:a16="http://schemas.microsoft.com/office/drawing/2014/main" id="{18465288-5272-8542-943B-07C32E962F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255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6871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390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909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D10FB4-0293-FA47-B70A-A57827E02F59}"/>
              </a:ext>
            </a:extLst>
          </p:cNvPr>
          <p:cNvGrpSpPr/>
          <p:nvPr userDrawn="1"/>
        </p:nvGrpSpPr>
        <p:grpSpPr>
          <a:xfrm>
            <a:off x="4152577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717460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10196629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5580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8099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0618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029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7711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069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5159919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9189287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419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97785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961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8/26/2020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8" r:id="rId6"/>
    <p:sldLayoutId id="2147483687" r:id="rId7"/>
    <p:sldLayoutId id="2147483690" r:id="rId8"/>
    <p:sldLayoutId id="2147483691" r:id="rId9"/>
    <p:sldLayoutId id="2147483692" r:id="rId10"/>
    <p:sldLayoutId id="2147483693" r:id="rId11"/>
    <p:sldLayoutId id="2147483689" r:id="rId12"/>
    <p:sldLayoutId id="2147483686" r:id="rId13"/>
    <p:sldLayoutId id="2147483694" r:id="rId14"/>
    <p:sldLayoutId id="2147483695" r:id="rId15"/>
    <p:sldLayoutId id="2147483696" r:id="rId16"/>
    <p:sldLayoutId id="2147483697" r:id="rId17"/>
    <p:sldLayoutId id="2147483682" r:id="rId18"/>
    <p:sldLayoutId id="2147483683" r:id="rId19"/>
    <p:sldLayoutId id="2147483684" r:id="rId20"/>
    <p:sldLayoutId id="2147483667" r:id="rId21"/>
    <p:sldLayoutId id="2147483670" r:id="rId22"/>
    <p:sldLayoutId id="2147483681" r:id="rId23"/>
    <p:sldLayoutId id="2147483668" r:id="rId24"/>
    <p:sldLayoutId id="2147483674" r:id="rId25"/>
    <p:sldLayoutId id="2147483698" r:id="rId2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png"/><Relationship Id="rId7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1.jpeg"/><Relationship Id="rId10" Type="http://schemas.openxmlformats.org/officeDocument/2006/relationships/image" Target="../media/image11.png"/><Relationship Id="rId4" Type="http://schemas.openxmlformats.org/officeDocument/2006/relationships/image" Target="../media/image40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26. ágúst 2020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850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Atvinnuleysi hefur aukist hratt og var 6,8% á Q2 skv. VMK (5,1% árstíðarleiðrétt) en skráð atvinnuleysi var komið í 7,9% í júlí</a:t>
            </a:r>
          </a:p>
          <a:p>
            <a:r>
              <a:rPr lang="is-IS" dirty="0" smtClean="0"/>
              <a:t>Atvinnuleysi hefði aukist enn meira ef hluti þeirra sem misstu vinnu hefðu ekki horfið af vinnumarkaði og ef ekki hefði komið til hlutabótaleiðar stjórnvalda … talið að atvinnuleysi nái hámarki í 10% í lok árs en verði 7,2% að meðaltali á árinu öllu</a:t>
            </a:r>
          </a:p>
          <a:p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og atvinnuleysi hefur aukist mikið</a:t>
            </a:r>
            <a:endParaRPr lang="is-I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400" y="8305800"/>
            <a:ext cx="146260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Skuggaatvinnuleysi </a:t>
            </a:r>
            <a:r>
              <a:rPr lang="is-IS" sz="1200" dirty="0"/>
              <a:t>tekur einnig tillit til þeirra sem mælast utan vinnumarkaðar og </a:t>
            </a:r>
            <a:r>
              <a:rPr lang="is-IS" sz="1200" dirty="0" smtClean="0"/>
              <a:t>skuggaatvinnuleysi </a:t>
            </a:r>
            <a:r>
              <a:rPr lang="is-IS" sz="1200" dirty="0"/>
              <a:t>með hlutabótum bætir við fjölda á hlutabótum margfaldað með bótahlutfalli. </a:t>
            </a:r>
            <a:r>
              <a:rPr lang="is-IS" sz="1200" dirty="0" smtClean="0"/>
              <a:t>Árstíðarleiðréttar </a:t>
            </a:r>
            <a:r>
              <a:rPr lang="is-IS" sz="1200" dirty="0"/>
              <a:t>tölur</a:t>
            </a:r>
            <a:r>
              <a:rPr lang="is-IS" sz="1200" dirty="0" smtClean="0"/>
              <a:t>. 2. </a:t>
            </a:r>
            <a:r>
              <a:rPr lang="is-IS" sz="1200" dirty="0"/>
              <a:t>Grunnspá Seðlabankans 2020-2022. Brotalínur sýna spá frá PM 2020/2.</a:t>
            </a:r>
            <a:endParaRPr lang="is-IS" sz="1200" dirty="0">
              <a:solidFill>
                <a:schemeClr val="dk1"/>
              </a:solidFill>
            </a:endParaRPr>
          </a:p>
          <a:p>
            <a:r>
              <a:rPr lang="is-IS" sz="1200" i="1" dirty="0"/>
              <a:t>Heimildir</a:t>
            </a:r>
            <a:r>
              <a:rPr lang="is-IS" sz="1200" dirty="0"/>
              <a:t>: Hagstofa Íslands, Vinnumálastofnun, </a:t>
            </a:r>
            <a:r>
              <a:rPr lang="is-IS" sz="1200" dirty="0" smtClean="0"/>
              <a:t>Seðlabanki </a:t>
            </a:r>
            <a:r>
              <a:rPr lang="is-IS" sz="1200" dirty="0"/>
              <a:t>Íslands.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Verðbólga mældist 2,5% á Q2 en var komin í 3% í júlí – undirliggjandi verðbólga er meiri og var 3,7% í júlí (þar vega m.a. minni áhrif lækkunar bensínverðs </a:t>
            </a:r>
            <a:r>
              <a:rPr lang="is-IS" dirty="0"/>
              <a:t>og raunvaxtakostnaðar húsnæðislána</a:t>
            </a:r>
            <a:r>
              <a:rPr lang="is-IS" dirty="0" smtClean="0"/>
              <a:t>) … hækkun innfluttrar vöru vegur þyngst en einnig mældist nokkur hækkun vörutegunda sem eftirspurn jókst eftir í sóttvarnaraðgerðum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Verðbólga hefur aukist á ný …</a:t>
            </a:r>
            <a:endParaRPr lang="is-I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rgbClr val="000000"/>
                </a:solidFill>
                <a:cs typeface="Arial"/>
              </a:rPr>
              <a:t>1. Undirliggjandi verðbólga er mæld með kjarnavísitölu (áhrif óbeinna skatta, sveiflukenndra matvöruliða, bensíns, opinberrar þjónustu og raunvaxtakostnaðar húsnæðislána eru undanskilin) og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mælikvörðum (vegið miðgildi, klippt meðaltal, kvikt þáttalíkan og sameiginlegur þáttur VNV). 2. </a:t>
            </a:r>
            <a:r>
              <a:rPr lang="is-IS" sz="1200" dirty="0"/>
              <a:t>Valdir undirliðir. Flugfargjöld til útlanda og lítil heimilisraftæki eru 3 mánaða hreyfanlegt meðaltal. 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Gengi </a:t>
            </a:r>
            <a:r>
              <a:rPr lang="is-IS" dirty="0"/>
              <a:t>ISK tók að lækka </a:t>
            </a:r>
            <a:r>
              <a:rPr lang="is-IS" dirty="0" smtClean="0"/>
              <a:t>í lok febrúar þegar </a:t>
            </a:r>
            <a:r>
              <a:rPr lang="is-IS" dirty="0"/>
              <a:t>faraldur brast á: hafði lækkað um </a:t>
            </a:r>
            <a:r>
              <a:rPr lang="is-IS" dirty="0" smtClean="0"/>
              <a:t>12% snemma í maí … hækkaði á ný er leið á maí en lækkaði aftur í sumar og er nú 12% lægra en í lok febrúar og 14% lægra en fyrir ári … þrátt fyrir þetta eru verðbólguvæntingar á alla mælikvarða ýmist óbreyttar eða lægri en fyrir ári og við markmið á flesta þeirra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0249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… í kjölfar lækkunar ISK en kjölfesta væntinga heldur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Verð </a:t>
            </a:r>
            <a:r>
              <a:rPr lang="is-IS" sz="1200" dirty="0"/>
              <a:t>erlendra gjaldmiðla í krónum </a:t>
            </a:r>
            <a:r>
              <a:rPr lang="is-IS" sz="1200" dirty="0" smtClean="0"/>
              <a:t>(þröng viðskiptavog). 2. </a:t>
            </a:r>
            <a:r>
              <a:rPr lang="is-IS" sz="1200" kern="0" dirty="0">
                <a:solidFill>
                  <a:sysClr val="windowText" lastClr="000000"/>
                </a:solidFill>
              </a:rPr>
              <a:t>Nýjasta gildið er meðaltal daglegra gilda frá 1. júlí til 21. ágúst 2020.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Seðlabanki Íslands.</a:t>
            </a:r>
            <a:endParaRPr lang="is-IS" sz="12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7063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Meiri verðbólga fram á næsta ár en spáð var í maí</a:t>
            </a:r>
            <a:endParaRPr lang="is-I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Spáð </a:t>
            </a:r>
            <a:r>
              <a:rPr lang="is-IS" dirty="0"/>
              <a:t>að verðbólga </a:t>
            </a:r>
            <a:r>
              <a:rPr lang="is-IS" dirty="0" smtClean="0"/>
              <a:t>verði um 3% út árið en taki síðan smám saman að hjaðna og verði um 2% á seinni hluta tímabilsins</a:t>
            </a:r>
          </a:p>
          <a:p>
            <a:r>
              <a:rPr lang="is-IS" dirty="0" smtClean="0"/>
              <a:t>Meiri verðbólga og minni slaki í upphafi spátíma, ásamt minni lækkun alþjóðlegs olíu- og hrávöruverðs, skýra af hverju verðbólga hjaðnar hægar en spáð var í maí – en horfur á seinni hluta spátímans breytast lítið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610600"/>
            <a:ext cx="14626000" cy="3415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defRPr sz="1000"/>
            </a:pPr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Heimildir: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Hagstofa Íslands, Seðlabanki Íslands.</a:t>
            </a:r>
            <a:endParaRPr lang="is-IS" sz="1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00" y="2340000"/>
            <a:ext cx="1062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Tvö líkön … nánast sama spáin fyrir 2020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Samkvæmt </a:t>
            </a:r>
            <a:r>
              <a:rPr lang="is-IS" dirty="0" err="1" smtClean="0"/>
              <a:t>DYNIMO-líkani</a:t>
            </a:r>
            <a:r>
              <a:rPr lang="is-IS" dirty="0" smtClean="0"/>
              <a:t> bankans gefur innlend eftirspurn ekki eins mikið eftir í ár og samkvæmt spá PM 2020/3 … </a:t>
            </a:r>
          </a:p>
          <a:p>
            <a:r>
              <a:rPr lang="is-IS" dirty="0" smtClean="0"/>
              <a:t>… á móti kemur neikvæðara framlag utanríkisviðskipta sem endurspeglar spá um hærri gengi ISK samkvæmt DYNIMO</a:t>
            </a:r>
          </a:p>
          <a:p>
            <a:r>
              <a:rPr lang="is-IS" dirty="0" smtClean="0"/>
              <a:t>Samdráttur VLF er hins vegar nánast sá sami og í grunnspá og það sama á við um verbólguhorfur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686800"/>
            <a:ext cx="14626000" cy="265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defRPr sz="1000"/>
            </a:pPr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Heimild: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Seðlabanki Íslands.</a:t>
            </a:r>
            <a:endParaRPr lang="is-IS" sz="1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00" y="2340000"/>
            <a:ext cx="14940000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COVID-19 veldur usla í </a:t>
            </a:r>
            <a:r>
              <a:rPr lang="is-IS" dirty="0" err="1"/>
              <a:t>heims-búskapnum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/>
              <a:t>Gríðarlegt högg fyrir fluggeirann og </a:t>
            </a:r>
            <a:r>
              <a:rPr lang="is-IS" dirty="0" err="1"/>
              <a:t>ferða-þjónustu</a:t>
            </a:r>
            <a:r>
              <a:rPr lang="is-IS" dirty="0"/>
              <a:t> hér á </a:t>
            </a:r>
            <a:r>
              <a:rPr lang="is-IS" dirty="0" smtClean="0"/>
              <a:t>landi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Eftir mikinn samdrátt í vor jókst </a:t>
            </a:r>
            <a:r>
              <a:rPr lang="is-IS" dirty="0" err="1" smtClean="0"/>
              <a:t>einka-neyslan</a:t>
            </a:r>
            <a:r>
              <a:rPr lang="is-IS" dirty="0" smtClean="0"/>
              <a:t> töluvert í sumar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Horfur á minni </a:t>
            </a:r>
            <a:r>
              <a:rPr lang="is-IS" dirty="0" err="1" smtClean="0"/>
              <a:t>efnahags-samdrætti</a:t>
            </a:r>
            <a:r>
              <a:rPr lang="is-IS" dirty="0" smtClean="0"/>
              <a:t> í ár en spáð var í maí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Mikil fækkun starfa </a:t>
            </a:r>
            <a:r>
              <a:rPr lang="is-IS" dirty="0" smtClean="0"/>
              <a:t>og </a:t>
            </a:r>
            <a:r>
              <a:rPr lang="is-IS" dirty="0"/>
              <a:t>atvinnuleysi í sögulegar </a:t>
            </a:r>
            <a:r>
              <a:rPr lang="is-IS" dirty="0" smtClean="0"/>
              <a:t>hæðir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Verðbólga hefur </a:t>
            </a:r>
            <a:r>
              <a:rPr lang="is-IS" dirty="0" smtClean="0"/>
              <a:t>heldur aukist og verður meiri en spáð var í maí</a:t>
            </a:r>
            <a:endParaRPr lang="is-IS" dirty="0"/>
          </a:p>
        </p:txBody>
      </p:sp>
      <p:sp>
        <p:nvSpPr>
          <p:cNvPr id="21" name="Oval 20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Ritið í heild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Kynning aðalhagfræðings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Power</a:t>
            </a:r>
            <a:r>
              <a:rPr lang="is-IS" sz="1600" dirty="0" smtClean="0">
                <a:solidFill>
                  <a:srgbClr val="004562"/>
                </a:solidFill>
              </a:rPr>
              <a:t> </a:t>
            </a:r>
            <a:r>
              <a:rPr lang="is-IS" sz="1600" dirty="0" err="1" smtClean="0">
                <a:solidFill>
                  <a:srgbClr val="004562"/>
                </a:solidFill>
              </a:rPr>
              <a:t>Point</a:t>
            </a:r>
            <a:r>
              <a:rPr lang="is-IS" sz="1600" dirty="0" smtClean="0">
                <a:solidFill>
                  <a:srgbClr val="004562"/>
                </a:solidFill>
              </a:rPr>
              <a:t> myndir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Myndagögn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Tíst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3" name="Picture Placeholder 32"/>
          <p:cNvPicPr>
            <a:picLocks noGrp="1" noChangeAspect="1"/>
          </p:cNvPicPr>
          <p:nvPr>
            <p:ph type="pic" sz="quarter" idx="1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4" name="Picture Placeholder 33"/>
          <p:cNvPicPr>
            <a:picLocks noGrp="1" noChangeAspect="1"/>
          </p:cNvPicPr>
          <p:nvPr>
            <p:ph type="pic" sz="quarter" idx="18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70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COVID-19 veldur usla í </a:t>
            </a:r>
            <a:r>
              <a:rPr lang="is-IS" dirty="0" err="1"/>
              <a:t>heims-búskapnum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/>
              <a:t>Gríðarlegt högg fyrir fluggeirann og </a:t>
            </a:r>
            <a:r>
              <a:rPr lang="is-IS" dirty="0" err="1"/>
              <a:t>ferða-þjónustu</a:t>
            </a:r>
            <a:r>
              <a:rPr lang="is-IS" dirty="0"/>
              <a:t> hér á </a:t>
            </a:r>
            <a:r>
              <a:rPr lang="is-IS" dirty="0" smtClean="0"/>
              <a:t>landi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Eftir mikinn samdrátt í vor jókst </a:t>
            </a:r>
            <a:r>
              <a:rPr lang="is-IS" dirty="0" err="1" smtClean="0"/>
              <a:t>einka-neyslan</a:t>
            </a:r>
            <a:r>
              <a:rPr lang="is-IS" dirty="0" smtClean="0"/>
              <a:t> töluvert í sumar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Horfur á minni </a:t>
            </a:r>
            <a:r>
              <a:rPr lang="is-IS" dirty="0" err="1" smtClean="0"/>
              <a:t>efnahags-samdrætti</a:t>
            </a:r>
            <a:r>
              <a:rPr lang="is-IS" dirty="0" smtClean="0"/>
              <a:t> í ár en spáð var í maí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Mikil fækkun starfa </a:t>
            </a:r>
            <a:r>
              <a:rPr lang="is-IS" dirty="0" smtClean="0"/>
              <a:t>og </a:t>
            </a:r>
            <a:r>
              <a:rPr lang="is-IS" dirty="0"/>
              <a:t>atvinnuleysi í sögulegar </a:t>
            </a:r>
            <a:r>
              <a:rPr lang="is-IS" dirty="0" smtClean="0"/>
              <a:t>hæðir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Verðbólga hefur </a:t>
            </a:r>
            <a:r>
              <a:rPr lang="is-IS" dirty="0" smtClean="0"/>
              <a:t>heldur aukist og verður meiri en spáð var í maí</a:t>
            </a:r>
            <a:endParaRPr lang="is-I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3" name="Picture Placeholder 32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4" name="Picture Placeholder 33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76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COVID-19 og aðgerðir til að hemja útbreiðslu faraldursins hafa valdið gríðarlegum usla í heimsbúskapnum: VLF í helstu viðskiptalöndum dróst saman um 1,9% á Q1 og útlit er fyrir 12,7% samdrátt á Q2 – sá mesti sem mælst hefur frá seinna stríði</a:t>
            </a:r>
          </a:p>
          <a:p>
            <a:r>
              <a:rPr lang="is-IS" dirty="0" smtClean="0"/>
              <a:t>Framleiðsluvísitölur hafa hins vegar hækkað töluvert frá því í maí og iðnframleiðsla og smásala aukist nokkuð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Sögulegur samdráttur á Q2 en viðsnúningur á Q3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290034"/>
            <a:ext cx="14626000" cy="662098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</a:t>
            </a:r>
            <a:r>
              <a:rPr lang="is-IS" sz="1200" dirty="0"/>
              <a:t>Seðlabankans </a:t>
            </a:r>
            <a:r>
              <a:rPr lang="is-IS" sz="1200" dirty="0" smtClean="0"/>
              <a:t>2. </a:t>
            </a:r>
            <a:r>
              <a:rPr lang="is-IS" sz="1200" dirty="0" err="1"/>
              <a:t>ársfj</a:t>
            </a:r>
            <a:r>
              <a:rPr lang="is-IS" sz="1200" dirty="0"/>
              <a:t>. 2020 fyrir </a:t>
            </a:r>
            <a:r>
              <a:rPr lang="is-IS" sz="1200" dirty="0" smtClean="0"/>
              <a:t>helstu </a:t>
            </a:r>
            <a:r>
              <a:rPr lang="is-IS" sz="1200" dirty="0"/>
              <a:t>viðskiptalönd</a:t>
            </a:r>
            <a:r>
              <a:rPr lang="is-IS" sz="1200" dirty="0" smtClean="0"/>
              <a:t>. 2. </a:t>
            </a:r>
            <a:r>
              <a:rPr lang="is-IS" sz="1200" dirty="0" err="1"/>
              <a:t>PMI-vísitala</a:t>
            </a:r>
            <a:r>
              <a:rPr lang="is-IS" sz="1200" dirty="0"/>
              <a:t> </a:t>
            </a:r>
            <a:r>
              <a:rPr lang="is-IS" sz="1200" dirty="0" err="1"/>
              <a:t>Markit</a:t>
            </a:r>
            <a:r>
              <a:rPr lang="is-IS" sz="1200" dirty="0"/>
              <a:t> fyrir framleiðslu og þjónustu (</a:t>
            </a:r>
            <a:r>
              <a:rPr lang="is-IS" sz="1200" dirty="0" err="1"/>
              <a:t>Composite</a:t>
            </a:r>
            <a:r>
              <a:rPr lang="is-IS" sz="1200" dirty="0"/>
              <a:t> </a:t>
            </a:r>
            <a:r>
              <a:rPr lang="is-IS" sz="1200" dirty="0" err="1"/>
              <a:t>Output</a:t>
            </a:r>
            <a:r>
              <a:rPr lang="is-IS" sz="1200" dirty="0"/>
              <a:t> </a:t>
            </a:r>
            <a:r>
              <a:rPr lang="is-IS" sz="1200" dirty="0" err="1"/>
              <a:t>Purchasing</a:t>
            </a:r>
            <a:r>
              <a:rPr lang="is-IS" sz="1200" dirty="0"/>
              <a:t> Managers' Index). Vísitalan er birt mánaðarlega og er árstíðarleiðrétt. Þegar gildi vísitölunnar er yfir 50 táknar það vöxt milli mánaða en ef hún er undir 50 táknar það samdrátt</a:t>
            </a:r>
            <a:r>
              <a:rPr lang="is-IS" sz="1200" dirty="0" smtClean="0"/>
              <a:t>. 3. Mánaðarlegar árstíðarleiðréttar magnvísitölur (2016 = 100).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 smtClean="0"/>
              <a:t>Refinitiv</a:t>
            </a:r>
            <a:r>
              <a:rPr lang="is-IS" sz="1200" dirty="0" smtClean="0"/>
              <a:t> </a:t>
            </a:r>
            <a:r>
              <a:rPr lang="is-IS" sz="1200" dirty="0" err="1"/>
              <a:t>Datastream</a:t>
            </a:r>
            <a:r>
              <a:rPr lang="is-IS" sz="1200" dirty="0"/>
              <a:t>, Seðlabanki Íslands.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Vísbendingar um viðsnúning í heimsbúskapnum má sjá í tölum um að fólk sé töluvert meira á ferðinni nú en í mars og apríl …</a:t>
            </a:r>
          </a:p>
          <a:p>
            <a:r>
              <a:rPr lang="is-IS" dirty="0" smtClean="0"/>
              <a:t>… og smásala og aðsókn í afþreyingu hafa aukist töluvert samhliða fækkun smita og slökun sóttvarna …</a:t>
            </a:r>
          </a:p>
          <a:p>
            <a:r>
              <a:rPr lang="is-IS" dirty="0" smtClean="0"/>
              <a:t>… en ferðalög milli landa eru enn um 30% undir því sem var áður en farsóttin skall á – og nýjustu tölur gætu bent til bakslags</a:t>
            </a:r>
          </a:p>
          <a:p>
            <a:endParaRPr lang="is-IS" dirty="0" smtClean="0"/>
          </a:p>
          <a:p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Hátíðnigögn benda til bata en óvíst um framhaldið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085796"/>
            <a:ext cx="14626000" cy="86633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smtClean="0"/>
              <a:t>Akandi </a:t>
            </a:r>
            <a:r>
              <a:rPr lang="is-IS" sz="1200" dirty="0"/>
              <a:t>og gangandi umferð samkvæmt </a:t>
            </a:r>
            <a:r>
              <a:rPr lang="is-IS" sz="1200" dirty="0" err="1"/>
              <a:t>Apple</a:t>
            </a:r>
            <a:r>
              <a:rPr lang="is-IS" sz="1200" dirty="0"/>
              <a:t> </a:t>
            </a:r>
            <a:r>
              <a:rPr lang="is-IS" sz="1200" dirty="0" err="1"/>
              <a:t>Mobility</a:t>
            </a:r>
            <a:r>
              <a:rPr lang="is-IS" sz="1200" dirty="0"/>
              <a:t> </a:t>
            </a:r>
            <a:r>
              <a:rPr lang="is-IS" sz="1200" dirty="0" err="1"/>
              <a:t>Trends</a:t>
            </a:r>
            <a:r>
              <a:rPr lang="is-IS" sz="1200" dirty="0"/>
              <a:t>. Breyting frá 19. janúar </a:t>
            </a:r>
            <a:r>
              <a:rPr lang="is-IS" sz="1200" dirty="0" smtClean="0"/>
              <a:t>2020 </a:t>
            </a:r>
            <a:r>
              <a:rPr lang="is-IS" sz="1200" dirty="0"/>
              <a:t>(7 daga hreyfanlegt meðaltal</a:t>
            </a:r>
            <a:r>
              <a:rPr lang="is-IS" sz="1200" dirty="0" smtClean="0"/>
              <a:t>). </a:t>
            </a:r>
            <a:r>
              <a:rPr lang="is-IS" sz="1200" dirty="0">
                <a:solidFill>
                  <a:schemeClr val="dk1"/>
                </a:solidFill>
              </a:rPr>
              <a:t>Norðurlöndin eru meðaltal Danmerkur, Noregs og Svíþjóðar</a:t>
            </a:r>
            <a:r>
              <a:rPr lang="is-IS" sz="1200" dirty="0" smtClean="0"/>
              <a:t>. 2. </a:t>
            </a:r>
            <a:r>
              <a:rPr lang="is-IS" sz="1200" dirty="0"/>
              <a:t>Fjöldi heimsókna á veitingahús, kaffihús, verslunarmiðstöðvar, skemmtigarða, söfn og kvikmyndahús samkvæmt </a:t>
            </a:r>
            <a:r>
              <a:rPr lang="is-IS" sz="1200" dirty="0" err="1"/>
              <a:t>Google</a:t>
            </a:r>
            <a:r>
              <a:rPr lang="is-IS" sz="1200" dirty="0"/>
              <a:t>. Breyting frá tímabilinu 3. janúar - 6. febrúar </a:t>
            </a:r>
            <a:r>
              <a:rPr lang="is-IS" sz="1200" dirty="0" smtClean="0"/>
              <a:t>2020 </a:t>
            </a:r>
            <a:r>
              <a:rPr lang="is-IS" sz="1200" dirty="0"/>
              <a:t>(7 daga hreyfanlegt meðaltal</a:t>
            </a:r>
            <a:r>
              <a:rPr lang="is-IS" sz="1200" dirty="0" smtClean="0"/>
              <a:t>). </a:t>
            </a:r>
            <a:r>
              <a:rPr lang="is-IS" sz="1200" dirty="0">
                <a:solidFill>
                  <a:schemeClr val="dk1"/>
                </a:solidFill>
              </a:rPr>
              <a:t>Norðurlöndin eru meðaltal Danmerkur, Noregs og </a:t>
            </a:r>
            <a:r>
              <a:rPr lang="is-IS" sz="1200" dirty="0" smtClean="0">
                <a:solidFill>
                  <a:schemeClr val="dk1"/>
                </a:solidFill>
              </a:rPr>
              <a:t>Svíþjóðar.</a:t>
            </a:r>
            <a:r>
              <a:rPr lang="is-IS" sz="1200" dirty="0" smtClean="0"/>
              <a:t> </a:t>
            </a:r>
            <a:r>
              <a:rPr lang="is-IS" sz="1200" dirty="0"/>
              <a:t>3. Breyting frá 19. febrúar 2020 (7 daga hreyfanlegt meðaltal</a:t>
            </a:r>
            <a:r>
              <a:rPr lang="is-IS" sz="1200" dirty="0" smtClean="0"/>
              <a:t>).</a:t>
            </a:r>
          </a:p>
          <a:p>
            <a:r>
              <a:rPr lang="is-IS" sz="1200" i="1" dirty="0"/>
              <a:t>Heimildir</a:t>
            </a:r>
            <a:r>
              <a:rPr lang="is-IS" sz="1200" dirty="0"/>
              <a:t>: </a:t>
            </a:r>
            <a:r>
              <a:rPr lang="is-IS" sz="1200" dirty="0" err="1" smtClean="0">
                <a:solidFill>
                  <a:schemeClr val="dk1"/>
                </a:solidFill>
              </a:rPr>
              <a:t>Apple</a:t>
            </a:r>
            <a:r>
              <a:rPr lang="is-IS" sz="1200" dirty="0" smtClean="0">
                <a:solidFill>
                  <a:schemeClr val="dk1"/>
                </a:solidFill>
              </a:rPr>
              <a:t> </a:t>
            </a:r>
            <a:r>
              <a:rPr lang="is-IS" sz="1200" dirty="0" err="1">
                <a:solidFill>
                  <a:schemeClr val="dk1"/>
                </a:solidFill>
              </a:rPr>
              <a:t>Mobility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err="1">
                <a:solidFill>
                  <a:schemeClr val="dk1"/>
                </a:solidFill>
              </a:rPr>
              <a:t>Trends</a:t>
            </a:r>
            <a:r>
              <a:rPr lang="is-IS" sz="1200" dirty="0">
                <a:solidFill>
                  <a:schemeClr val="dk1"/>
                </a:solidFill>
              </a:rPr>
              <a:t>, </a:t>
            </a:r>
            <a:r>
              <a:rPr lang="is-IS" sz="1200" dirty="0" err="1">
                <a:solidFill>
                  <a:schemeClr val="dk1"/>
                </a:solidFill>
              </a:rPr>
              <a:t>Flight</a:t>
            </a:r>
            <a:r>
              <a:rPr lang="is-IS" sz="1200" dirty="0">
                <a:solidFill>
                  <a:schemeClr val="dk1"/>
                </a:solidFill>
              </a:rPr>
              <a:t> Radar, </a:t>
            </a:r>
            <a:r>
              <a:rPr lang="is-IS" sz="1200" dirty="0" err="1" smtClean="0">
                <a:solidFill>
                  <a:schemeClr val="dk1"/>
                </a:solidFill>
              </a:rPr>
              <a:t>Google</a:t>
            </a:r>
            <a:r>
              <a:rPr lang="is-IS" sz="1200" dirty="0" smtClean="0">
                <a:solidFill>
                  <a:schemeClr val="dk1"/>
                </a:solidFill>
              </a:rPr>
              <a:t>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/>
              <a:t>Algert hrun varð í komum ferðamanna til </a:t>
            </a:r>
            <a:r>
              <a:rPr lang="is-IS" dirty="0" smtClean="0"/>
              <a:t>landsins: </a:t>
            </a:r>
            <a:r>
              <a:rPr lang="is-IS" dirty="0"/>
              <a:t>daglegur fjöldi ferðamanna til landsins </a:t>
            </a:r>
            <a:r>
              <a:rPr lang="is-IS" dirty="0" smtClean="0"/>
              <a:t>nú um </a:t>
            </a:r>
            <a:r>
              <a:rPr lang="is-IS" dirty="0"/>
              <a:t>20% af því sem hann var í </a:t>
            </a:r>
            <a:r>
              <a:rPr lang="is-IS" dirty="0" smtClean="0"/>
              <a:t>fyrra</a:t>
            </a:r>
          </a:p>
          <a:p>
            <a:r>
              <a:rPr lang="is-IS" dirty="0" smtClean="0"/>
              <a:t>Batinn í júlí og ágúst meiri en spáð var og þrátt fyrir bakslag er spáð heldur minni fækkun farþega í ár en í maí: 76% í stað 81%</a:t>
            </a:r>
          </a:p>
          <a:p>
            <a:r>
              <a:rPr lang="is-IS" dirty="0" smtClean="0"/>
              <a:t>Einnig minni samdráttur í útflutningi sjávarafurða og því útlit fyrir minni samdrátt útflutnings en spáð í maí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Horfur á minni samdrætti útflutnings en spáð í maí</a:t>
            </a:r>
            <a:endParaRPr lang="is-I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502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085796"/>
            <a:ext cx="14626000" cy="86633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smtClean="0">
                <a:solidFill>
                  <a:schemeClr val="dk1"/>
                </a:solidFill>
              </a:rPr>
              <a:t>Fjöldi </a:t>
            </a:r>
            <a:r>
              <a:rPr lang="is-IS" sz="1200" dirty="0">
                <a:solidFill>
                  <a:schemeClr val="dk1"/>
                </a:solidFill>
              </a:rPr>
              <a:t>farþega sem fór </a:t>
            </a:r>
            <a:r>
              <a:rPr lang="is-IS" sz="1200" dirty="0" smtClean="0">
                <a:solidFill>
                  <a:schemeClr val="dk1"/>
                </a:solidFill>
              </a:rPr>
              <a:t>daglega um </a:t>
            </a:r>
            <a:r>
              <a:rPr lang="is-IS" sz="1200" dirty="0">
                <a:solidFill>
                  <a:schemeClr val="dk1"/>
                </a:solidFill>
              </a:rPr>
              <a:t>Keflavíkurflugvöll. Tölur fyrir árið 2019 eru án farþega WOW </a:t>
            </a:r>
            <a:r>
              <a:rPr lang="is-IS" sz="1200" dirty="0" err="1">
                <a:solidFill>
                  <a:schemeClr val="dk1"/>
                </a:solidFill>
              </a:rPr>
              <a:t>Air</a:t>
            </a:r>
            <a:r>
              <a:rPr lang="is-IS" sz="1200" dirty="0">
                <a:solidFill>
                  <a:schemeClr val="dk1"/>
                </a:solidFill>
              </a:rPr>
              <a:t>. Greiðslukortatölur eru samtala debet- og kreditkorta útgefin af erlendum aðilum. </a:t>
            </a:r>
            <a:r>
              <a:rPr lang="is-IS" sz="1200" dirty="0" smtClean="0"/>
              <a:t>7 daga hreyfanlegt meðaltal. 2. Vegna keðjutengingar getur verið að samtala undirliðanna sé ekki jöfn útflutningi </a:t>
            </a:r>
            <a:r>
              <a:rPr lang="is-IS" sz="1200" dirty="0"/>
              <a:t>alls</a:t>
            </a:r>
            <a:r>
              <a:rPr lang="is-IS" sz="1200" dirty="0" smtClean="0"/>
              <a:t>. </a:t>
            </a:r>
            <a:r>
              <a:rPr lang="is-IS" sz="1200" dirty="0"/>
              <a:t>Álútflutningur skv. skilgreiningu þjóðhagsreikninga. Ferðaþjónusta er samtala á „ferðalögum“ og „farþegaflutningum með flugi“. Grunnspá Seðlabankans 2020-2022. Brotalína sýnir spá frá PM </a:t>
            </a:r>
            <a:r>
              <a:rPr lang="is-IS" sz="1200" dirty="0" smtClean="0"/>
              <a:t>2020/2.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</a:t>
            </a:r>
            <a:r>
              <a:rPr lang="is-IS" sz="1200" dirty="0" err="1" smtClean="0"/>
              <a:t>Isavia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VLF dróst saman um 1,2% á Q1: þjóðarútgjöld jukust um 2,9% en á móti kom 4 prósentna neikvætt framlag utanríkisviðskipta</a:t>
            </a:r>
          </a:p>
          <a:p>
            <a:r>
              <a:rPr lang="is-IS" dirty="0" smtClean="0"/>
              <a:t>Heldur minni samdráttur en spáð var í PM 2020/2: einkaneysla reyndist sterkari en á móti vó veikari fjárfesting</a:t>
            </a:r>
          </a:p>
          <a:p>
            <a:r>
              <a:rPr lang="is-IS" dirty="0" smtClean="0"/>
              <a:t>Líklegt að einkaneyslan verði endurskoðuð niður á við þegar </a:t>
            </a:r>
            <a:r>
              <a:rPr lang="is-IS" dirty="0" err="1" smtClean="0"/>
              <a:t>fyllri</a:t>
            </a:r>
            <a:r>
              <a:rPr lang="is-IS" dirty="0" smtClean="0"/>
              <a:t> upplýsingar um áhrif farsóttar á einkaneyslu í mars liggja fyrir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VLF dróst heldur minna saman á Q1 en spáð í maí</a:t>
            </a:r>
            <a:endParaRPr lang="is-IS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Vegna keðjutengingar getur verið að samtala undirliðanna sé ekki jöfn hagvextinum.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Farsóttin og sóttvarnaraðgerðir höfðu veruleg áhrif á efnahagsumsvif í mars og apríl: akandi og gangandi umferð dróst verulega saman og útgjöld heimila </a:t>
            </a:r>
            <a:r>
              <a:rPr lang="is-IS" smtClean="0"/>
              <a:t>minnkuðu mikið: </a:t>
            </a:r>
            <a:r>
              <a:rPr lang="is-IS" dirty="0" smtClean="0"/>
              <a:t>kortagögn benda til að samdrátturinn hafi mestur verið um 23% um miðjan apríl … en að viðsnúningur hafi orðið í maí og júní – þótt kraftur batans sé mismikill eftir útgjaldaflokkum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Vísbendingar um viðspyrnu einkaneyslu í sumar</a:t>
            </a:r>
            <a:endParaRPr lang="is-IS" dirty="0"/>
          </a:p>
        </p:txBody>
      </p:sp>
      <p:pic>
        <p:nvPicPr>
          <p:cNvPr id="23" name="Content Placeholder 22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400" y="7924800"/>
            <a:ext cx="14626000" cy="1027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dk1"/>
                </a:solidFill>
              </a:rPr>
              <a:t>1. </a:t>
            </a:r>
            <a:r>
              <a:rPr lang="is-IS" sz="1200" dirty="0">
                <a:solidFill>
                  <a:schemeClr val="dk1"/>
                </a:solidFill>
              </a:rPr>
              <a:t>Akandi umferð er umferð um Hafnarfjarðarveg sunnan </a:t>
            </a:r>
            <a:r>
              <a:rPr lang="is-IS" sz="1200" dirty="0" err="1">
                <a:solidFill>
                  <a:schemeClr val="dk1"/>
                </a:solidFill>
              </a:rPr>
              <a:t>Kópavogslækjar</a:t>
            </a:r>
            <a:r>
              <a:rPr lang="is-IS" sz="1200" dirty="0">
                <a:solidFill>
                  <a:schemeClr val="dk1"/>
                </a:solidFill>
              </a:rPr>
              <a:t>, Reykjanesbraut við Dalveg í </a:t>
            </a:r>
            <a:r>
              <a:rPr lang="is-IS" sz="1200" dirty="0" err="1">
                <a:solidFill>
                  <a:schemeClr val="dk1"/>
                </a:solidFill>
              </a:rPr>
              <a:t>Kópavogi</a:t>
            </a:r>
            <a:r>
              <a:rPr lang="is-IS" sz="1200" dirty="0">
                <a:solidFill>
                  <a:schemeClr val="dk1"/>
                </a:solidFill>
              </a:rPr>
              <a:t> og Vesturlandsveg ofan Ártúnsbrekku. Gangandi umferð samkvæmt </a:t>
            </a:r>
            <a:r>
              <a:rPr lang="is-IS" sz="1200" dirty="0" err="1">
                <a:solidFill>
                  <a:schemeClr val="dk1"/>
                </a:solidFill>
              </a:rPr>
              <a:t>Apple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err="1">
                <a:solidFill>
                  <a:schemeClr val="dk1"/>
                </a:solidFill>
              </a:rPr>
              <a:t>Mobility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err="1">
                <a:solidFill>
                  <a:schemeClr val="dk1"/>
                </a:solidFill>
              </a:rPr>
              <a:t>Trends</a:t>
            </a:r>
            <a:r>
              <a:rPr lang="is-IS" sz="1200" dirty="0">
                <a:solidFill>
                  <a:schemeClr val="dk1"/>
                </a:solidFill>
              </a:rPr>
              <a:t>. Greiðslukortatölur eru samtala debet- og kreditkorta útgefin af innlendum </a:t>
            </a:r>
            <a:r>
              <a:rPr lang="is-IS" sz="1200" dirty="0" smtClean="0">
                <a:solidFill>
                  <a:schemeClr val="dk1"/>
                </a:solidFill>
              </a:rPr>
              <a:t>aðilum. </a:t>
            </a:r>
            <a:r>
              <a:rPr lang="is-IS" sz="1200" dirty="0">
                <a:solidFill>
                  <a:schemeClr val="dk1"/>
                </a:solidFill>
              </a:rPr>
              <a:t>Gangandi umferð </a:t>
            </a:r>
            <a:r>
              <a:rPr lang="is-IS" sz="1200" dirty="0" smtClean="0">
                <a:solidFill>
                  <a:schemeClr val="dk1"/>
                </a:solidFill>
              </a:rPr>
              <a:t>breyting frá </a:t>
            </a:r>
            <a:r>
              <a:rPr lang="is-IS" sz="1200" dirty="0">
                <a:solidFill>
                  <a:schemeClr val="dk1"/>
                </a:solidFill>
              </a:rPr>
              <a:t>13. jan. 2020 en hinar raðirnar breyting frá fyrra </a:t>
            </a:r>
            <a:r>
              <a:rPr lang="is-IS" sz="1200" dirty="0" smtClean="0">
                <a:solidFill>
                  <a:schemeClr val="dk1"/>
                </a:solidFill>
              </a:rPr>
              <a:t>ári (umferðargögn 7 daga hreyfanlegt meðaltal en greiðslukortagögn 14 daga hreyfanlegt meðaltal). 2. </a:t>
            </a:r>
            <a:r>
              <a:rPr lang="is-IS" sz="1200" dirty="0">
                <a:solidFill>
                  <a:schemeClr val="dk1"/>
                </a:solidFill>
              </a:rPr>
              <a:t>Ýmis þjónusta á við veitingastaði, leikhús, líkamsræktarstöðvar o.fl. Heimilisútgjöld eiga við kaup á raftækjum, húsgögnum og í </a:t>
            </a:r>
            <a:r>
              <a:rPr lang="is-IS" sz="1200" dirty="0" smtClean="0">
                <a:solidFill>
                  <a:schemeClr val="dk1"/>
                </a:solidFill>
              </a:rPr>
              <a:t>byggingavöruverslunum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smtClean="0">
                <a:solidFill>
                  <a:schemeClr val="dk1"/>
                </a:solidFill>
              </a:rPr>
              <a:t>(28 daga hreyfanlegt meðaltal). 3. </a:t>
            </a:r>
            <a:r>
              <a:rPr lang="is-IS" sz="1200" dirty="0"/>
              <a:t>Veitingahús, gisting, flutningar, pakkaferðir, tollfrjáls verslun, menning og afþreying, snyrting og ýmis persónuleg þjónusta. </a:t>
            </a:r>
            <a:r>
              <a:rPr lang="is-IS" sz="1200" dirty="0" smtClean="0"/>
              <a:t>4. </a:t>
            </a:r>
            <a:r>
              <a:rPr lang="is-IS" sz="1200" dirty="0"/>
              <a:t>Raf- og heimilistæki, húsbúnaður, fatnaður, önnur </a:t>
            </a:r>
            <a:r>
              <a:rPr lang="is-IS" sz="1200" dirty="0" err="1"/>
              <a:t>sérvara</a:t>
            </a:r>
            <a:r>
              <a:rPr lang="is-IS" sz="1200" dirty="0"/>
              <a:t> og ýmis sérhæfð þjónusta. </a:t>
            </a:r>
            <a:r>
              <a:rPr lang="is-IS" sz="1200" dirty="0" smtClean="0"/>
              <a:t>5. </a:t>
            </a:r>
            <a:r>
              <a:rPr lang="is-IS" sz="1200" dirty="0"/>
              <a:t>Dagvöruverslun og stórmarkaðir. </a:t>
            </a:r>
          </a:p>
          <a:p>
            <a:r>
              <a:rPr lang="is-IS" sz="1200" i="1" dirty="0">
                <a:solidFill>
                  <a:schemeClr val="dk1"/>
                </a:solidFill>
              </a:rPr>
              <a:t>Heimildir: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err="1">
                <a:solidFill>
                  <a:schemeClr val="dk1"/>
                </a:solidFill>
              </a:rPr>
              <a:t>Apple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err="1">
                <a:solidFill>
                  <a:schemeClr val="dk1"/>
                </a:solidFill>
              </a:rPr>
              <a:t>Mobility</a:t>
            </a:r>
            <a:r>
              <a:rPr lang="is-IS" sz="1200" dirty="0">
                <a:solidFill>
                  <a:schemeClr val="dk1"/>
                </a:solidFill>
              </a:rPr>
              <a:t> </a:t>
            </a:r>
            <a:r>
              <a:rPr lang="is-IS" sz="1200" dirty="0" err="1">
                <a:solidFill>
                  <a:schemeClr val="dk1"/>
                </a:solidFill>
              </a:rPr>
              <a:t>Trends</a:t>
            </a:r>
            <a:r>
              <a:rPr lang="is-IS" sz="1200" dirty="0">
                <a:solidFill>
                  <a:schemeClr val="dk1"/>
                </a:solidFill>
              </a:rPr>
              <a:t>, </a:t>
            </a:r>
            <a:r>
              <a:rPr lang="is-IS" sz="1200" dirty="0" smtClean="0">
                <a:solidFill>
                  <a:schemeClr val="dk1"/>
                </a:solidFill>
              </a:rPr>
              <a:t>Hagstofa Íslands, Markaðsvakt </a:t>
            </a:r>
            <a:r>
              <a:rPr lang="is-IS" sz="1200" dirty="0" err="1" smtClean="0">
                <a:solidFill>
                  <a:schemeClr val="dk1"/>
                </a:solidFill>
              </a:rPr>
              <a:t>Meniga</a:t>
            </a:r>
            <a:r>
              <a:rPr lang="is-IS" sz="1200" dirty="0" smtClean="0">
                <a:solidFill>
                  <a:schemeClr val="dk1"/>
                </a:solidFill>
              </a:rPr>
              <a:t>, Rannsóknarsetur verslunarinnar, Vegagerðin</a:t>
            </a:r>
            <a:r>
              <a:rPr lang="is-IS" sz="1200" dirty="0">
                <a:solidFill>
                  <a:schemeClr val="dk1"/>
                </a:solidFill>
              </a:rPr>
              <a:t>, Seðlabanki Íslands.</a:t>
            </a:r>
            <a:r>
              <a:rPr lang="is-IS" sz="1200" dirty="0"/>
              <a:t> 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Verulegur samdráttur í ár en þó minni en spáð í maí</a:t>
            </a:r>
            <a:endParaRPr lang="is-I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Talið að VLF hafi dregist saman um tæplega 11% á Q2 en í maí var gert ráð fyrir tæplega 15% samdrætti – vegur þyngst að neysluútgjöld heimila virðast ekki hafa gefið eins mikið eftir og þá var óttast</a:t>
            </a:r>
          </a:p>
          <a:p>
            <a:r>
              <a:rPr lang="is-IS" dirty="0" smtClean="0"/>
              <a:t>Þótt horfur fyrir seinni hluta ársins séu heldur lakari en í maí er talið að samdrátturinn í ár verði 7,1% í stað 8% í maíspánni</a:t>
            </a:r>
            <a:endParaRPr lang="is-I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00" y="2340000"/>
            <a:ext cx="10620000" cy="64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458200"/>
            <a:ext cx="14626000" cy="49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</a:t>
            </a:r>
            <a:r>
              <a:rPr lang="is-IS" sz="1200" dirty="0"/>
              <a:t>Seðlabankans 2020-2022. Brotalína sýnir spá frá PM </a:t>
            </a:r>
            <a:r>
              <a:rPr lang="is-IS" sz="1200" dirty="0" smtClean="0"/>
              <a:t>2020/2.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</a:t>
            </a:r>
            <a:r>
              <a:rPr lang="is-IS" sz="12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17496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Samkvæmt VMK fækkaði störfum um 5,1% á Q2 og vinnutími styttist um 2,3% </a:t>
            </a:r>
            <a:r>
              <a:rPr lang="is-IS" dirty="0"/>
              <a:t>– </a:t>
            </a:r>
            <a:r>
              <a:rPr lang="is-IS" dirty="0" smtClean="0"/>
              <a:t>7,2% fækkun heildarvinnustunda sú mesta frá Q3/2009 … en nokkru minni fækkun en spáð í PM 2020/2 (en VMK gæti vanmetið fækkun starfa og styttingu vinnutíma)</a:t>
            </a:r>
          </a:p>
          <a:p>
            <a:r>
              <a:rPr lang="is-IS" dirty="0" smtClean="0"/>
              <a:t>Atvinnuþátttaka minnkaði einnig verulega og er í sögulegu lágmarki – fólki utan vinnumarkaðar hefur því fjölgað mikið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Faraldurinn hefur mikil áhrif á vinnumarkaðinn …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400" y="8458200"/>
            <a:ext cx="14626000" cy="49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Þriggja mánaða hreyfanlegt meðaltal. 2. Árstíðarleiðrétt þriggja mánaða hreyfanlegt meðaltal. </a:t>
            </a:r>
            <a:endParaRPr lang="is-IS" sz="1200" dirty="0" smtClean="0">
              <a:solidFill>
                <a:schemeClr val="dk1"/>
              </a:solidFill>
            </a:endParaRPr>
          </a:p>
          <a:p>
            <a:r>
              <a:rPr lang="is-IS" sz="1200" i="1" dirty="0" smtClean="0"/>
              <a:t>Heimildir</a:t>
            </a:r>
            <a:r>
              <a:rPr lang="is-IS" sz="1200" dirty="0" smtClean="0"/>
              <a:t>: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7230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56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>
            <a:solidFill>
              <a:srgbClr val="00456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433E97-D911-3E40-ABA9-586811E15EFC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42912</TotalTime>
  <Words>1667</Words>
  <Application>Microsoft Office PowerPoint</Application>
  <PresentationFormat>Custom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Sögulegur samdráttur á Q2 en viðsnúningur á Q3</vt:lpstr>
      <vt:lpstr>Hátíðnigögn benda til bata en óvíst um framhaldið</vt:lpstr>
      <vt:lpstr>Horfur á minni samdrætti útflutnings en spáð í maí</vt:lpstr>
      <vt:lpstr>VLF dróst heldur minna saman á Q1 en spáð í maí</vt:lpstr>
      <vt:lpstr>Vísbendingar um viðspyrnu einkaneyslu í sumar</vt:lpstr>
      <vt:lpstr>Verulegur samdráttur í ár en þó minni en spáð í maí</vt:lpstr>
      <vt:lpstr>Faraldurinn hefur mikil áhrif á vinnumarkaðinn …</vt:lpstr>
      <vt:lpstr>… og atvinnuleysi hefur aukist mikið</vt:lpstr>
      <vt:lpstr>Verðbólga hefur aukist á ný …</vt:lpstr>
      <vt:lpstr>… í kjölfar lækkunar ISK en kjölfesta væntinga heldur</vt:lpstr>
      <vt:lpstr>Meiri verðbólga fram á næsta ár en spáð var í maí</vt:lpstr>
      <vt:lpstr>Tvö líkön … nánast sama spáin fyrir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Sigrún Arna Hallgrímsdóttir</cp:lastModifiedBy>
  <cp:revision>1532</cp:revision>
  <cp:lastPrinted>2019-01-30T22:10:31Z</cp:lastPrinted>
  <dcterms:created xsi:type="dcterms:W3CDTF">2017-01-22T13:40:49Z</dcterms:created>
  <dcterms:modified xsi:type="dcterms:W3CDTF">2020-08-26T12:01:57Z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