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2" r:id="rId2"/>
    <p:sldId id="413" r:id="rId3"/>
    <p:sldId id="346" r:id="rId4"/>
    <p:sldId id="399" r:id="rId5"/>
    <p:sldId id="418" r:id="rId6"/>
    <p:sldId id="348" r:id="rId7"/>
    <p:sldId id="375" r:id="rId8"/>
    <p:sldId id="416" r:id="rId9"/>
    <p:sldId id="408" r:id="rId10"/>
    <p:sldId id="407" r:id="rId11"/>
    <p:sldId id="393" r:id="rId12"/>
    <p:sldId id="378" r:id="rId13"/>
    <p:sldId id="384" r:id="rId14"/>
    <p:sldId id="410" r:id="rId15"/>
    <p:sldId id="380" r:id="rId16"/>
    <p:sldId id="417" r:id="rId17"/>
    <p:sldId id="371" r:id="rId18"/>
    <p:sldId id="372" r:id="rId19"/>
    <p:sldId id="402" r:id="rId20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14A"/>
    <a:srgbClr val="FF7F00"/>
    <a:srgbClr val="3A5AA7"/>
    <a:srgbClr val="ECE9E4"/>
    <a:srgbClr val="004562"/>
    <a:srgbClr val="6CC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6395" autoAdjust="0"/>
  </p:normalViewPr>
  <p:slideViewPr>
    <p:cSldViewPr>
      <p:cViewPr varScale="1">
        <p:scale>
          <a:sx n="88" d="100"/>
          <a:sy n="88" d="100"/>
        </p:scale>
        <p:origin x="96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FC62-A02F-4C8E-8413-0857ECA3C8F7}" type="datetimeFigureOut">
              <a:rPr lang="is-IS" smtClean="0"/>
              <a:t>22.5.2019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7D73-91F5-4A72-B0DA-4747627054A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131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983A-DE37-6548-8B7B-FA71F791DEB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262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998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48239CA-41FE-8349-A982-684080474456}"/>
              </a:ext>
            </a:extLst>
          </p:cNvPr>
          <p:cNvGrpSpPr/>
          <p:nvPr userDrawn="1"/>
        </p:nvGrpSpPr>
        <p:grpSpPr>
          <a:xfrm>
            <a:off x="301543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C7D33CB-BF0F-614E-8B80-06BB0AD57E65}"/>
              </a:ext>
            </a:extLst>
          </p:cNvPr>
          <p:cNvGrpSpPr/>
          <p:nvPr userDrawn="1"/>
        </p:nvGrpSpPr>
        <p:grpSpPr>
          <a:xfrm>
            <a:off x="70448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C790571-F0F9-594C-AD31-C436EF0367A8}"/>
              </a:ext>
            </a:extLst>
          </p:cNvPr>
          <p:cNvGrpSpPr/>
          <p:nvPr userDrawn="1"/>
        </p:nvGrpSpPr>
        <p:grpSpPr>
          <a:xfrm>
            <a:off x="110741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Placeholder 71">
            <a:extLst>
              <a:ext uri="{FF2B5EF4-FFF2-40B4-BE49-F238E27FC236}">
                <a16:creationId xmlns:a16="http://schemas.microsoft.com/office/drawing/2014/main" xmlns="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1971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xmlns="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32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xmlns="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868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43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50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C7D33CB-BF0F-614E-8B80-06BB0AD57E65}"/>
              </a:ext>
            </a:extLst>
          </p:cNvPr>
          <p:cNvGrpSpPr/>
          <p:nvPr userDrawn="1"/>
        </p:nvGrpSpPr>
        <p:grpSpPr>
          <a:xfrm>
            <a:off x="50636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C790571-F0F9-594C-AD31-C436EF0367A8}"/>
              </a:ext>
            </a:extLst>
          </p:cNvPr>
          <p:cNvGrpSpPr/>
          <p:nvPr userDrawn="1"/>
        </p:nvGrpSpPr>
        <p:grpSpPr>
          <a:xfrm>
            <a:off x="90929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71">
            <a:extLst>
              <a:ext uri="{FF2B5EF4-FFF2-40B4-BE49-F238E27FC236}">
                <a16:creationId xmlns:a16="http://schemas.microsoft.com/office/drawing/2014/main" xmlns="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20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xmlns="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56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790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 userDrawn="1">
          <p15:clr>
            <a:srgbClr val="FBAE40"/>
          </p15:clr>
        </p15:guide>
        <p15:guide id="4" pos="2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328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xmlns="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xmlns="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xmlns="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xmlns="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xmlns="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xmlns="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xmlns="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xmlns="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xmlns="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xmlns="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xmlns="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xmlns="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500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orient="horz" pos="3360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752" userDrawn="1">
          <p15:clr>
            <a:srgbClr val="FBAE40"/>
          </p15:clr>
        </p15:guide>
        <p15:guide id="7" pos="1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xmlns="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xmlns="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927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094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26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23CAC22-16D4-5848-85C5-1A2D1A4E8BCD}"/>
              </a:ext>
            </a:extLst>
          </p:cNvPr>
          <p:cNvGrpSpPr/>
          <p:nvPr userDrawn="1"/>
        </p:nvGrpSpPr>
        <p:grpSpPr>
          <a:xfrm>
            <a:off x="4143766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33F18FC-8C93-704B-BA4E-4314A3F11681}"/>
              </a:ext>
            </a:extLst>
          </p:cNvPr>
          <p:cNvGrpSpPr/>
          <p:nvPr userDrawn="1"/>
        </p:nvGrpSpPr>
        <p:grpSpPr>
          <a:xfrm>
            <a:off x="7168729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BE657EC-34BC-D544-AED5-F98292E121E7}"/>
              </a:ext>
            </a:extLst>
          </p:cNvPr>
          <p:cNvGrpSpPr/>
          <p:nvPr userDrawn="1"/>
        </p:nvGrpSpPr>
        <p:grpSpPr>
          <a:xfrm>
            <a:off x="10193692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xmlns="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xmlns="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xmlns="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xmlns="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xmlns="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8193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xmlns="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25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xmlns="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697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xmlns="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28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xmlns="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82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205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33F18FC-8C93-704B-BA4E-4314A3F11681}"/>
              </a:ext>
            </a:extLst>
          </p:cNvPr>
          <p:cNvGrpSpPr/>
          <p:nvPr userDrawn="1"/>
        </p:nvGrpSpPr>
        <p:grpSpPr>
          <a:xfrm>
            <a:off x="5152087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BE657EC-34BC-D544-AED5-F98292E121E7}"/>
              </a:ext>
            </a:extLst>
          </p:cNvPr>
          <p:cNvGrpSpPr/>
          <p:nvPr userDrawn="1"/>
        </p:nvGrpSpPr>
        <p:grpSpPr>
          <a:xfrm>
            <a:off x="9185371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xmlns="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xmlns="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xmlns="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xmlns="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xmlns="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965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xmlns="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5514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xmlns="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2464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3984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0844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33F18FC-8C93-704B-BA4E-4314A3F11681}"/>
              </a:ext>
            </a:extLst>
          </p:cNvPr>
          <p:cNvGrpSpPr/>
          <p:nvPr userDrawn="1"/>
        </p:nvGrpSpPr>
        <p:grpSpPr>
          <a:xfrm>
            <a:off x="3016242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BE657EC-34BC-D544-AED5-F98292E121E7}"/>
              </a:ext>
            </a:extLst>
          </p:cNvPr>
          <p:cNvGrpSpPr/>
          <p:nvPr userDrawn="1"/>
        </p:nvGrpSpPr>
        <p:grpSpPr>
          <a:xfrm>
            <a:off x="704952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969681D-5A00-2244-9879-E603F90F5783}"/>
              </a:ext>
            </a:extLst>
          </p:cNvPr>
          <p:cNvGrpSpPr/>
          <p:nvPr userDrawn="1"/>
        </p:nvGrpSpPr>
        <p:grpSpPr>
          <a:xfrm>
            <a:off x="11082810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xmlns="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xmlns="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xmlns="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xmlns="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0381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xmlns="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66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xmlns="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9552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537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168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91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BE657EC-34BC-D544-AED5-F98292E121E7}"/>
              </a:ext>
            </a:extLst>
          </p:cNvPr>
          <p:cNvGrpSpPr/>
          <p:nvPr userDrawn="1"/>
        </p:nvGrpSpPr>
        <p:grpSpPr>
          <a:xfrm>
            <a:off x="5074995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969681D-5A00-2244-9879-E603F90F5783}"/>
              </a:ext>
            </a:extLst>
          </p:cNvPr>
          <p:cNvGrpSpPr/>
          <p:nvPr userDrawn="1"/>
        </p:nvGrpSpPr>
        <p:grpSpPr>
          <a:xfrm>
            <a:off x="9108279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xmlns="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xmlns="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xmlns="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xmlns="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513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xmlns="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099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31641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xmlns="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xmlns="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xmlns="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xmlns="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xmlns="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xmlns="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xmlns="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xmlns="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xmlns="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xmlns="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xmlns="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xmlns="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xmlns="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26598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02479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>
          <p15:clr>
            <a:srgbClr val="FBAE40"/>
          </p15:clr>
        </p15:guide>
        <p15:guide id="4" pos="2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/>
              <a:t>Dragið </a:t>
            </a:r>
            <a:r>
              <a:rPr lang="is-IS" noProof="0" dirty="0"/>
              <a:t>mynd</a:t>
            </a:r>
            <a:r>
              <a:rPr lang="is-IS" dirty="0"/>
              <a:t> inn í myndflötinn eða veljið myndflöt og notið „insert picture“ hnapp frá valblaði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5/22/2019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Milliglæra-bl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3026" y="3799669"/>
            <a:ext cx="9004574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3026" y="4829957"/>
            <a:ext cx="9004574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1BD41CCC-EA8E-624D-89DE-DE5DF3CC2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03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74A9433-989E-DC45-94D0-92667FBD18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81F541B-F77D-1142-A0A6-1D81BB16EC66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FD24F2A-AA6B-E94A-AD87-27490E6953D8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CA5203A-2CB3-7E41-91F5-114F0A26AD9C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251C86B-865E-714F-B3BE-413FCD04535F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D10FB4-0293-FA47-B70A-A57827E02F59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48239CA-41FE-8349-A982-684080474456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C7D33CB-BF0F-614E-8B80-06BB0AD57E65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71">
            <a:extLst>
              <a:ext uri="{FF2B5EF4-FFF2-40B4-BE49-F238E27FC236}">
                <a16:creationId xmlns:a16="http://schemas.microsoft.com/office/drawing/2014/main" xmlns="" id="{18465288-5272-8542-943B-07C32E962F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xmlns="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xmlns="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xmlns="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xmlns="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xmlns="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25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6871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390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909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D10FB4-0293-FA47-B70A-A57827E02F59}"/>
              </a:ext>
            </a:extLst>
          </p:cNvPr>
          <p:cNvGrpSpPr/>
          <p:nvPr userDrawn="1"/>
        </p:nvGrpSpPr>
        <p:grpSpPr>
          <a:xfrm>
            <a:off x="4152577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48239CA-41FE-8349-A982-684080474456}"/>
              </a:ext>
            </a:extLst>
          </p:cNvPr>
          <p:cNvGrpSpPr/>
          <p:nvPr userDrawn="1"/>
        </p:nvGrpSpPr>
        <p:grpSpPr>
          <a:xfrm>
            <a:off x="717460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C7D33CB-BF0F-614E-8B80-06BB0AD57E65}"/>
              </a:ext>
            </a:extLst>
          </p:cNvPr>
          <p:cNvGrpSpPr/>
          <p:nvPr userDrawn="1"/>
        </p:nvGrpSpPr>
        <p:grpSpPr>
          <a:xfrm>
            <a:off x="10196629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xmlns="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xmlns="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580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xmlns="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8099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xmlns="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0618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xmlns="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029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7711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069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48239CA-41FE-8349-A982-684080474456}"/>
              </a:ext>
            </a:extLst>
          </p:cNvPr>
          <p:cNvGrpSpPr/>
          <p:nvPr userDrawn="1"/>
        </p:nvGrpSpPr>
        <p:grpSpPr>
          <a:xfrm>
            <a:off x="5159919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C7D33CB-BF0F-614E-8B80-06BB0AD57E65}"/>
              </a:ext>
            </a:extLst>
          </p:cNvPr>
          <p:cNvGrpSpPr/>
          <p:nvPr userDrawn="1"/>
        </p:nvGrpSpPr>
        <p:grpSpPr>
          <a:xfrm>
            <a:off x="9189287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xmlns="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xmlns="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419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xmlns="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97785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xmlns="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61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5/22/2019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8" r:id="rId6"/>
    <p:sldLayoutId id="2147483687" r:id="rId7"/>
    <p:sldLayoutId id="2147483690" r:id="rId8"/>
    <p:sldLayoutId id="2147483691" r:id="rId9"/>
    <p:sldLayoutId id="2147483692" r:id="rId10"/>
    <p:sldLayoutId id="2147483693" r:id="rId11"/>
    <p:sldLayoutId id="2147483689" r:id="rId12"/>
    <p:sldLayoutId id="2147483686" r:id="rId13"/>
    <p:sldLayoutId id="2147483694" r:id="rId14"/>
    <p:sldLayoutId id="2147483695" r:id="rId15"/>
    <p:sldLayoutId id="2147483696" r:id="rId16"/>
    <p:sldLayoutId id="2147483697" r:id="rId17"/>
    <p:sldLayoutId id="2147483682" r:id="rId18"/>
    <p:sldLayoutId id="2147483683" r:id="rId19"/>
    <p:sldLayoutId id="2147483684" r:id="rId20"/>
    <p:sldLayoutId id="2147483667" r:id="rId21"/>
    <p:sldLayoutId id="2147483670" r:id="rId22"/>
    <p:sldLayoutId id="2147483681" r:id="rId23"/>
    <p:sldLayoutId id="2147483668" r:id="rId24"/>
    <p:sldLayoutId id="2147483674" r:id="rId25"/>
    <p:sldLayoutId id="2147483698" r:id="rId26"/>
    <p:sldLayoutId id="2147483699" r:id="rId2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image" Target="../media/image49.jpeg"/><Relationship Id="rId5" Type="http://schemas.openxmlformats.org/officeDocument/2006/relationships/image" Target="../media/image19.png"/><Relationship Id="rId10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22. maí 2019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164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Skv. VMK fjölgaði heildarvinnustundum um 1,8% á Q1 – þar af fjölgaði störfum um 2,6% </a:t>
            </a:r>
            <a:r>
              <a:rPr lang="is-IS" dirty="0" smtClean="0"/>
              <a:t>(en 1,1% skv</a:t>
            </a:r>
            <a:r>
              <a:rPr lang="is-IS" dirty="0"/>
              <a:t>. </a:t>
            </a:r>
            <a:r>
              <a:rPr lang="is-IS" dirty="0" smtClean="0"/>
              <a:t>staðgreiðsluskrá)</a:t>
            </a:r>
            <a:endParaRPr lang="is-IS" dirty="0"/>
          </a:p>
          <a:p>
            <a:r>
              <a:rPr lang="is-IS" dirty="0"/>
              <a:t>Atvinnuleysi </a:t>
            </a:r>
            <a:r>
              <a:rPr lang="is-IS" dirty="0" smtClean="0"/>
              <a:t>var </a:t>
            </a:r>
            <a:r>
              <a:rPr lang="is-IS" dirty="0"/>
              <a:t>3% á Q1 skv. VMK og jókst um 0,4 pr. frá Q4/2018 – áhrifa falls WOW </a:t>
            </a:r>
            <a:r>
              <a:rPr lang="is-IS" dirty="0" err="1" smtClean="0"/>
              <a:t>Air</a:t>
            </a:r>
            <a:r>
              <a:rPr lang="is-IS" dirty="0" smtClean="0"/>
              <a:t> sjást </a:t>
            </a:r>
            <a:r>
              <a:rPr lang="is-IS" dirty="0"/>
              <a:t>betur í skráðu atvinnuleysi sem jókst í </a:t>
            </a:r>
            <a:r>
              <a:rPr lang="is-IS" dirty="0" smtClean="0"/>
              <a:t>3,5% </a:t>
            </a:r>
            <a:r>
              <a:rPr lang="is-IS" dirty="0"/>
              <a:t>í apríl … horfur á að störfum </a:t>
            </a:r>
            <a:r>
              <a:rPr lang="is-IS" dirty="0" smtClean="0"/>
              <a:t>fækki </a:t>
            </a:r>
            <a:r>
              <a:rPr lang="is-IS" dirty="0"/>
              <a:t>fram eftir ári og atvinnuleysi aukist enn frekar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Störfum fækkar og atvinnuleysi eykst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7924800"/>
            <a:ext cx="14626000" cy="1027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Fjöldi </a:t>
            </a:r>
            <a:r>
              <a:rPr lang="is-IS" sz="1200" dirty="0"/>
              <a:t>starfandi fólks skv. </a:t>
            </a:r>
            <a:r>
              <a:rPr lang="is-IS" sz="1200" dirty="0" smtClean="0"/>
              <a:t>vinnumarkaðskönnun Hagstofunnar (VMK) </a:t>
            </a:r>
            <a:r>
              <a:rPr lang="is-IS" sz="1200" dirty="0"/>
              <a:t>eru ársfjórðungsleg meðaltöl mánaðarlegra gagna. Fjöldi starfandi fólks skv. staðgreiðsluskrá byggist á gögnum um 16-74 ára einstaklinga sem höfðu einhverjar tekjur af atvinnu sem gert er grein fyrir í uppgjöri ríkisskattstjóra um staðgreidda skatta, </a:t>
            </a:r>
            <a:r>
              <a:rPr lang="is-IS" sz="1200" dirty="0" err="1"/>
              <a:t>þ.á</a:t>
            </a:r>
            <a:r>
              <a:rPr lang="is-IS" sz="1200" dirty="0"/>
              <a:t> m. þeir sem voru í fæðingarorlofi frá vinnu og þeir sem eru með reiknað endurgjald</a:t>
            </a:r>
            <a:r>
              <a:rPr lang="is-IS" sz="1200" dirty="0" smtClean="0"/>
              <a:t>. </a:t>
            </a:r>
            <a:r>
              <a:rPr lang="is-IS" sz="1200" dirty="0"/>
              <a:t>Fjöldi skv. staðgreiðsluskrá á 1. </a:t>
            </a:r>
            <a:r>
              <a:rPr lang="is-IS" sz="1200" dirty="0" err="1"/>
              <a:t>ársfj</a:t>
            </a:r>
            <a:r>
              <a:rPr lang="is-IS" sz="1200" dirty="0"/>
              <a:t>. 2019 er áætlun Seðlabankans. </a:t>
            </a:r>
            <a:r>
              <a:rPr lang="is-IS" sz="1200" dirty="0" smtClean="0"/>
              <a:t>2. </a:t>
            </a:r>
            <a:r>
              <a:rPr lang="is-IS" sz="1200" dirty="0"/>
              <a:t>Árstíðarleiðréttar </a:t>
            </a:r>
            <a:r>
              <a:rPr lang="is-IS" sz="1200" dirty="0" smtClean="0"/>
              <a:t>tölur skv. vinnumarkaðskönnun Hagstofunnar (VMK) og skráð </a:t>
            </a:r>
            <a:r>
              <a:rPr lang="is-IS" sz="1200" dirty="0"/>
              <a:t>atvinnuleysi </a:t>
            </a:r>
            <a:r>
              <a:rPr lang="is-IS" sz="1200" dirty="0" smtClean="0"/>
              <a:t>skv. Vinnumálastofnun. Skráð atvinnuleysi er </a:t>
            </a:r>
            <a:r>
              <a:rPr lang="is-IS" sz="1200" dirty="0"/>
              <a:t>árstíðarleiðrétt af Seðlabankanum og sýnir </a:t>
            </a:r>
            <a:r>
              <a:rPr lang="is-IS" sz="1200" dirty="0" smtClean="0"/>
              <a:t>punkturinn gildi fyrir </a:t>
            </a:r>
            <a:r>
              <a:rPr lang="is-IS" sz="1200" dirty="0"/>
              <a:t>2. </a:t>
            </a:r>
            <a:r>
              <a:rPr lang="is-IS" sz="1200" dirty="0" err="1"/>
              <a:t>ársfj</a:t>
            </a:r>
            <a:r>
              <a:rPr lang="is-IS" sz="1200" dirty="0"/>
              <a:t>. 2019 </a:t>
            </a:r>
            <a:r>
              <a:rPr lang="is-IS" sz="1200" dirty="0" smtClean="0"/>
              <a:t>miðað við mælingu </a:t>
            </a:r>
            <a:r>
              <a:rPr lang="is-IS" sz="1200" dirty="0"/>
              <a:t>fyrir aprílmánuð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Vinnumálastofnun,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7731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Greinileg merki um að hratt dragi úr spennu í þjóðarbúinu og hafa horfur gjörbreyst frá fyrri spá: talið að atvinnuleysi hafi aukist töluvert á Q2 og að störfum fækki fram eftir ári: atvinnuleysi verður því 3,9% í ár – tæplega 1 pr. meira en spáð í febrúar</a:t>
            </a:r>
          </a:p>
          <a:p>
            <a:r>
              <a:rPr lang="is-IS" dirty="0" smtClean="0"/>
              <a:t>Framleiðsluspennan minnkar hratt og snýst í slaka í lok árs … sem hverfur undir lok næsta árs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Spenna snýst í slaka í lok árs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Mælikvarðar á nýtingu framleiðsluþátta eru úr viðhorfskönnun Gallup meðal 400 stærstu fyrirtækja </a:t>
            </a:r>
            <a:r>
              <a:rPr lang="is-IS" sz="1200" dirty="0" smtClean="0"/>
              <a:t>landsins. </a:t>
            </a:r>
            <a:r>
              <a:rPr lang="is-IS" sz="1200" dirty="0"/>
              <a:t>Árstíðarleiðréttar tölur. Brotalínur sýna meðalhlutföll tímabilsins. </a:t>
            </a:r>
            <a:r>
              <a:rPr lang="is-IS" sz="1200" dirty="0" smtClean="0"/>
              <a:t>2. </a:t>
            </a:r>
            <a:r>
              <a:rPr lang="is-IS" sz="1200" dirty="0" err="1" smtClean="0"/>
              <a:t>NF-vísitalan</a:t>
            </a:r>
            <a:r>
              <a:rPr lang="is-IS" sz="1200" dirty="0" smtClean="0"/>
              <a:t> </a:t>
            </a:r>
            <a:r>
              <a:rPr lang="is-IS" sz="1200" dirty="0"/>
              <a:t>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</a:t>
            </a:r>
            <a:r>
              <a:rPr lang="is-IS" sz="1200" dirty="0" smtClean="0"/>
              <a:t>í PM </a:t>
            </a:r>
            <a:r>
              <a:rPr lang="is-IS" sz="1200" dirty="0"/>
              <a:t>2018/2</a:t>
            </a:r>
            <a:r>
              <a:rPr lang="is-IS" sz="1200" dirty="0" smtClean="0"/>
              <a:t>. 3.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2019-2021.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2019/1.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930800" cy="1299600"/>
          </a:xfrm>
        </p:spPr>
        <p:txBody>
          <a:bodyPr/>
          <a:lstStyle/>
          <a:p>
            <a:r>
              <a:rPr lang="is-IS" dirty="0" smtClean="0"/>
              <a:t>Verðbólga jókst fram eftir síðasta ári og náði hámarki í 3,7% í desember sl., minnkaði í byrjun þessa árs en jókst aftur í 3,3% apríl</a:t>
            </a:r>
          </a:p>
          <a:p>
            <a:r>
              <a:rPr lang="is-IS" dirty="0" smtClean="0"/>
              <a:t>Verðbólga án húsnæðis hefur einnig aukist nokkuð og er litlu minni en verðbólga með húsnæði</a:t>
            </a:r>
          </a:p>
          <a:p>
            <a:r>
              <a:rPr lang="is-IS" dirty="0" smtClean="0"/>
              <a:t>Undirliggjandi verðbólga hefur einnig aukist og fylgt mældri verðbólgu náið – verðbólga undanfarið virðist því almenns eðlis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Mæld og undirliggjandi verðbólga yfir markmiði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cs typeface="Arial"/>
              </a:rPr>
              <a:t>1. Undirliggjandi verðbólga er mæld með kjarnavísitölu (áhrif óbeinna skatta, sveiflukenndra matvöruliða, bensíns, opinberrar þjónustu og raunvaxtakostnaðar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húsnæðislána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50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Kjarasamningar gera ráð fyrir svipaðri hækkun launa í ár og var spáð í PM 2019/1 en meiri hækkunum á næstu 2 árum …</a:t>
            </a:r>
          </a:p>
          <a:p>
            <a:r>
              <a:rPr lang="is-IS" dirty="0" smtClean="0"/>
              <a:t>… en á móti vegur endurskoðun á launahækkunum 2017-18 og því er hækkun launa 2017-21 svipuð og áætlað var í febrúar</a:t>
            </a:r>
          </a:p>
          <a:p>
            <a:r>
              <a:rPr lang="is-IS" dirty="0" smtClean="0"/>
              <a:t>Hægari framleiðnivöxtur þýðir hins vegar að launakostnaður á framleidda einingu hækkar um 1½ pr. meira á ári en áður spáð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Meiri hækkun launakostnaðar en áður var áætlað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Framleiðniaukning kemur fram sem neikvætt framlag til hækkunar á launakostnaði á framleidda einingu. Grunnspá Seðlabankans 2019-2021. Brotalína sýnir spá frá PM 2019/1.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502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50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Verðbólguvæntingar lækka á ný …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Skammtímaverðbólguvæntingar heimila og fyrirtækja hafa ekki breyst en væntingar á markaði hafa lækkað …</a:t>
            </a:r>
          </a:p>
          <a:p>
            <a:r>
              <a:rPr lang="is-IS" dirty="0" smtClean="0"/>
              <a:t>… langtímavæntingar á markaði hafa einnig lækkað og færst nær verðbólgumarkmiðinu</a:t>
            </a:r>
          </a:p>
          <a:p>
            <a:r>
              <a:rPr lang="is-IS" dirty="0" smtClean="0"/>
              <a:t>Þær hafa hins vegar hækkað hjá heimilum og fyrirtækjum en sú könnun er gerð áður en niðurstaða kjarasamninga lá fyrir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verðbólguálag á 2.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</a:t>
            </a:r>
            <a:r>
              <a:rPr lang="is-IS" sz="1200" dirty="0"/>
              <a:t>er meðaltal daglegra gilda frá 1. apríl til 17. maí 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160000"/>
            <a:ext cx="1494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var 3,1% á Q1 (spáð 3,4%) og eykst áfram fram eftir ári: nær hámarki í 3,4% um mitt ár en fer síðan minnkandi aftur</a:t>
            </a:r>
          </a:p>
          <a:p>
            <a:r>
              <a:rPr lang="is-IS" dirty="0" smtClean="0"/>
              <a:t>Horfur á minni verðbólgu en í febrúarspánni á öllum spátímanum og hætta á að verðbólgu sé vanspáð hefur minnkað …</a:t>
            </a:r>
          </a:p>
          <a:p>
            <a:r>
              <a:rPr lang="is-IS" dirty="0" smtClean="0"/>
              <a:t>… mikill viðsnúningur í þjóðarbúskapnum vegur þyngst en á móti vegur meiri hækkun launakostnaðar og innflutningsverðs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9600"/>
          </a:xfrm>
        </p:spPr>
        <p:txBody>
          <a:bodyPr>
            <a:normAutofit/>
          </a:bodyPr>
          <a:lstStyle/>
          <a:p>
            <a:r>
              <a:rPr lang="is-IS" dirty="0" smtClean="0"/>
              <a:t>… og horfur á minni verðbólgu en spáð var í febrúar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2019 - 2.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2022. Brotalína sýnir </a:t>
            </a:r>
            <a:r>
              <a:rPr lang="is-IS" sz="1200" dirty="0"/>
              <a:t>spá frá PM </a:t>
            </a:r>
            <a:r>
              <a:rPr lang="is-IS" sz="1200" dirty="0" smtClean="0"/>
              <a:t>2019/1.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Fráviksdæmi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42468" y="4829956"/>
            <a:ext cx="9000000" cy="1188000"/>
          </a:xfrm>
        </p:spPr>
        <p:txBody>
          <a:bodyPr>
            <a:normAutofit lnSpcReduction="10000"/>
          </a:bodyPr>
          <a:lstStyle/>
          <a:p>
            <a:r>
              <a:rPr lang="is-IS" dirty="0" err="1" smtClean="0"/>
              <a:t>Brexit</a:t>
            </a:r>
            <a:r>
              <a:rPr lang="is-IS" dirty="0" smtClean="0"/>
              <a:t> án samnings og meiri samdráttur í ferðaþjónustu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9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Enn töluverð óvissa um hvernig </a:t>
            </a:r>
            <a:r>
              <a:rPr lang="is-IS" dirty="0" err="1" smtClean="0"/>
              <a:t>Brexit</a:t>
            </a:r>
            <a:r>
              <a:rPr lang="is-IS" dirty="0" smtClean="0"/>
              <a:t> verður háttað: flestar greiningar gera ráð fyrir að </a:t>
            </a:r>
            <a:r>
              <a:rPr lang="is-IS" dirty="0" err="1" smtClean="0"/>
              <a:t>Brexit</a:t>
            </a:r>
            <a:r>
              <a:rPr lang="is-IS" dirty="0" smtClean="0"/>
              <a:t> án samnings muni hafa alvarleg áhrif á breskan efnahag og það muni smitast yfir á evrusvæðið … sem myndi hafa áhrif á útflutning og hagvöxt hér á landi</a:t>
            </a:r>
          </a:p>
          <a:p>
            <a:r>
              <a:rPr lang="is-IS" dirty="0" smtClean="0"/>
              <a:t>Minni alþjóðleg eftirspurn, hækkun raungengis og aukin óvissa draga úr útflutningi og minnka hagvöxt um 0,3 pr.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Fráviksdæmi: </a:t>
            </a:r>
            <a:r>
              <a:rPr lang="is-IS" dirty="0" err="1" smtClean="0"/>
              <a:t>Brexit</a:t>
            </a:r>
            <a:r>
              <a:rPr lang="is-IS" dirty="0" smtClean="0"/>
              <a:t> án samnings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Áhrif útgöngu Bretlands úr Evrópusambandinu án samnings á </a:t>
            </a:r>
            <a:r>
              <a:rPr lang="is-IS" sz="1200" dirty="0" smtClean="0"/>
              <a:t>VLF </a:t>
            </a:r>
            <a:r>
              <a:rPr lang="is-IS" sz="1200" dirty="0"/>
              <a:t>í Bretlandi, á evrusvæðinu og í helstu viðskiptalöndum Íslands í samanburði við grunndæmi þar sem Bretlandi gengur úr sambandinu en meginhluta núverandi sambands er viðhaldið næstu ár. Myndin sýnir uppsöfnuð áhrif á VLF 2019-2022</a:t>
            </a:r>
            <a:r>
              <a:rPr lang="is-IS" sz="1200" dirty="0" smtClean="0"/>
              <a:t>. 2. Áhrif útgöngu Bretlands úr ESB án samnings á íslenskan þjóðarbúskap.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NIESR, Seðlabanki Íslands.</a:t>
            </a:r>
            <a:endParaRPr lang="is-IS" sz="1200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2340000"/>
            <a:ext cx="972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Samkvæmt grunnspá verður samdráttur í ferðaþjónustu tiltölulega skammvinnur þótt vöxtur næstu ára verði minni en fyrri ár</a:t>
            </a:r>
          </a:p>
          <a:p>
            <a:r>
              <a:rPr lang="is-IS" dirty="0" smtClean="0"/>
              <a:t>Ekki útilokað að samdrátturinn í ár verði meiri og bati næstu ára verði hægari (t.d. hátt raungengi, </a:t>
            </a:r>
            <a:r>
              <a:rPr lang="is-IS" dirty="0" err="1" smtClean="0"/>
              <a:t>Max-þotur</a:t>
            </a:r>
            <a:r>
              <a:rPr lang="is-IS" dirty="0" smtClean="0"/>
              <a:t>, orðsporstap)</a:t>
            </a:r>
          </a:p>
          <a:p>
            <a:r>
              <a:rPr lang="is-IS" dirty="0" smtClean="0"/>
              <a:t>Útflutningur dregst meira saman, tekjur verða lægri og samdrátturinn í ár verður meiri og hagvöxtur á næstu 2 árum minni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Fráviksdæmi: Meiri samdráttur í ferðaþjónustu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Grunnspá Seðlabankans 2019-2021. Ljósar </a:t>
            </a:r>
            <a:r>
              <a:rPr lang="is-IS" sz="1200" dirty="0" err="1"/>
              <a:t>súlur</a:t>
            </a:r>
            <a:r>
              <a:rPr lang="is-IS" sz="1200" dirty="0"/>
              <a:t> og brotin </a:t>
            </a:r>
            <a:r>
              <a:rPr lang="is-IS" sz="1200" dirty="0" err="1"/>
              <a:t>lína</a:t>
            </a:r>
            <a:r>
              <a:rPr lang="is-IS" sz="1200" dirty="0"/>
              <a:t> sýna fráviksdæmi með hægari bata í ferðaþjónustu. Myndin sýnir einnig hlutdeild Íslendinga í útfluttum ferðalögum og farþegaflutningum með flugi (mælt í Bandaríkjadollurum) meðal þróaðra Evrópuríkja</a:t>
            </a:r>
            <a:r>
              <a:rPr lang="is-IS" sz="1200" dirty="0" smtClean="0"/>
              <a:t>.</a:t>
            </a:r>
            <a:r>
              <a:rPr lang="is-IS" sz="1200" dirty="0"/>
              <a:t> 2. Áhrif </a:t>
            </a:r>
            <a:r>
              <a:rPr lang="is-IS" sz="1200" dirty="0" smtClean="0"/>
              <a:t>meiri samdráttar í ferðaþjónustu </a:t>
            </a:r>
            <a:r>
              <a:rPr lang="is-IS" sz="1200" dirty="0"/>
              <a:t>á íslenskan þjóðarbúskap.</a:t>
            </a:r>
          </a:p>
          <a:p>
            <a:r>
              <a:rPr lang="is-IS" sz="1200" i="1" dirty="0"/>
              <a:t>Heimildir:</a:t>
            </a:r>
            <a:r>
              <a:rPr lang="is-IS" sz="1200" dirty="0"/>
              <a:t> Ferðamálastofa, Hagstofa Íslands, </a:t>
            </a:r>
            <a:r>
              <a:rPr lang="is-IS" sz="1200" dirty="0" err="1" smtClean="0"/>
              <a:t>Isavia</a:t>
            </a:r>
            <a:r>
              <a:rPr lang="is-IS" sz="1200" dirty="0" smtClean="0"/>
              <a:t>, Sameinuðu </a:t>
            </a:r>
            <a:r>
              <a:rPr lang="is-IS" sz="1200" dirty="0"/>
              <a:t>þjóðirnar (UNCTAD), Seðlabanki Íslands</a:t>
            </a:r>
            <a:r>
              <a:rPr lang="is-IS" sz="1200" dirty="0" smtClean="0"/>
              <a:t>.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2340000"/>
            <a:ext cx="9720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s-IS" dirty="0"/>
              <a:t>Alþjóðlegar </a:t>
            </a:r>
            <a:r>
              <a:rPr lang="is-IS" dirty="0" err="1"/>
              <a:t>hagvaxtar-horfur</a:t>
            </a:r>
            <a:r>
              <a:rPr lang="is-IS" dirty="0"/>
              <a:t> versna og óvissa eykst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s-IS" dirty="0"/>
              <a:t>Snarpur viðsnúningur í </a:t>
            </a:r>
            <a:r>
              <a:rPr lang="is-IS" dirty="0" smtClean="0"/>
              <a:t>ferðaþjónustu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is-IS" dirty="0"/>
              <a:t>Loðnubrestur og </a:t>
            </a:r>
            <a:r>
              <a:rPr lang="is-IS" dirty="0" smtClean="0"/>
              <a:t>hægari vöxtur útfluttra </a:t>
            </a:r>
            <a:r>
              <a:rPr lang="is-IS" dirty="0"/>
              <a:t>sjávarafurða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s-IS" dirty="0" err="1"/>
              <a:t>Hagvaxtar-horfur</a:t>
            </a:r>
            <a:r>
              <a:rPr lang="is-IS" dirty="0"/>
              <a:t> breytast mikið og spáð samdrætti í ár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s-IS" dirty="0"/>
              <a:t>Horfur á fækkun starfa og </a:t>
            </a:r>
            <a:r>
              <a:rPr lang="is-IS" dirty="0" smtClean="0"/>
              <a:t>að </a:t>
            </a:r>
            <a:r>
              <a:rPr lang="is-IS" dirty="0" err="1" smtClean="0"/>
              <a:t>atvinnu-leysi</a:t>
            </a:r>
            <a:r>
              <a:rPr lang="is-IS" dirty="0" smtClean="0"/>
              <a:t> aukist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is-IS" dirty="0"/>
              <a:t>Verðbólga yfir markmiði en komin í það um mitt næsta </a:t>
            </a:r>
            <a:r>
              <a:rPr lang="is-IS" dirty="0" smtClean="0"/>
              <a:t>ár</a:t>
            </a:r>
            <a:endParaRPr lang="is-I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Picture Placeholder 36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Oval 20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20" descr="Video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828000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0000" y="8208000"/>
            <a:ext cx="284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Skýringarmyndband bankastjóra</a:t>
            </a:r>
            <a:endParaRPr lang="is-IS" sz="1600" dirty="0">
              <a:solidFill>
                <a:srgbClr val="004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2019/2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561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sz="5200" dirty="0" smtClean="0"/>
              <a:t>Alþjóðleg efnahagsmál, ytri skilyrði og gengi krónunnar</a:t>
            </a:r>
            <a:endParaRPr lang="is-IS" sz="5200" dirty="0"/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Picture Placeholder 31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s-IS" dirty="0"/>
              <a:t>Alþjóðlegar </a:t>
            </a:r>
            <a:r>
              <a:rPr lang="is-IS" dirty="0" err="1"/>
              <a:t>hagvaxtar-horfur</a:t>
            </a:r>
            <a:r>
              <a:rPr lang="is-IS" dirty="0"/>
              <a:t> versna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is-IS" dirty="0" smtClean="0"/>
              <a:t>Aukin óvissa í alþjóðlegum efnahagsmálum</a:t>
            </a:r>
            <a:endParaRPr lang="is-I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s-IS" dirty="0" smtClean="0"/>
              <a:t>Snarpur viðsnúningur í ferðaþjónustu</a:t>
            </a:r>
            <a:endParaRPr lang="is-I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s-IS" dirty="0" smtClean="0"/>
              <a:t>Loðnubrestur og hægari vöxtur útfluttra sjávarafurða</a:t>
            </a:r>
            <a:endParaRPr lang="is-I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is-IS" dirty="0" smtClean="0"/>
              <a:t>Gengi ISK tiltölulega stöðugt eftir lækkun sl. haust</a:t>
            </a:r>
            <a:endParaRPr lang="is-IS" dirty="0"/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1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Veruleg breyting á horfum í ferðaþjónustu – gert ráð fyrir 10½% fækkun ferðamanna í ár (2½% í PM 2019/1)</a:t>
            </a:r>
          </a:p>
          <a:p>
            <a:r>
              <a:rPr lang="is-IS" dirty="0" smtClean="0"/>
              <a:t>Við bætist loðnubrestur og almennt lakari horfur í útflutningi sjávarafurða sem dregst saman um 5,5% í ár (1,5% í PM 2019/1)</a:t>
            </a:r>
          </a:p>
          <a:p>
            <a:r>
              <a:rPr lang="is-IS" dirty="0" smtClean="0"/>
              <a:t>Útflutningur alls dregst því saman um 3,7% í ár (+0,3% í PM 2019/1) – í fyrsta skipti sem útflutningur dregst saman síðan 2006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Útflutningur dregst saman í fyrsta sinn síðan 2006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001000"/>
            <a:ext cx="14626000" cy="9511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Útflutt ferðalög eru á föstu verðlagi og kortavelta á hvern ferðmanna (án farþegaflutninga og opinberra gjalda) í erlendum gjaldmiðlum (</a:t>
            </a:r>
            <a:r>
              <a:rPr lang="is-IS" sz="1200" dirty="0" err="1"/>
              <a:t>m.v</a:t>
            </a:r>
            <a:r>
              <a:rPr lang="is-IS" sz="1200" dirty="0"/>
              <a:t>. gengisvísitölu). Fjöldi ferðamanna út frá brottförum erlendra farþega um Keflavíkurflugvöll.  Leitarniðurstöður út frá þáttalíkani sem tekur saman tíðni fimm ólíkra leitarniðurstaðna sem tengjast ferðalögum til Íslands samkvæmt </a:t>
            </a:r>
            <a:r>
              <a:rPr lang="is-IS" sz="1200" dirty="0" err="1"/>
              <a:t>Google-leitarvélinni</a:t>
            </a:r>
            <a:r>
              <a:rPr lang="is-IS" sz="1200" dirty="0"/>
              <a:t> (árstíðarleiðrétt, tveggja ársfjórðunga hreyfanlegt meðaltal). </a:t>
            </a:r>
            <a:r>
              <a:rPr lang="is-IS" sz="1200" dirty="0" smtClean="0"/>
              <a:t>2. Grunnspá Seðlabankans 2019-2021. 3. Álútflutningur </a:t>
            </a:r>
            <a:r>
              <a:rPr lang="is-IS" sz="1200" dirty="0"/>
              <a:t>skv. skilgreiningu þjóðhagsreikninga. Ferðaþjónusta er samtala á „ferðalögum“ og „farþegaflutningum með flugi“. Grunnspá Seðlabankans </a:t>
            </a:r>
            <a:r>
              <a:rPr lang="is-IS" sz="1200" dirty="0" smtClean="0"/>
              <a:t>2019-2021. 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2019/1.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/>
              <a:t> Ferðamálastofa, </a:t>
            </a:r>
            <a:r>
              <a:rPr lang="is-IS" sz="1200" dirty="0" err="1"/>
              <a:t>Google</a:t>
            </a:r>
            <a:r>
              <a:rPr lang="is-IS" sz="1200" dirty="0"/>
              <a:t> </a:t>
            </a:r>
            <a:r>
              <a:rPr lang="is-IS" sz="1200" dirty="0" err="1"/>
              <a:t>Trends</a:t>
            </a:r>
            <a:r>
              <a:rPr lang="is-IS" sz="1200" dirty="0"/>
              <a:t>, Hagstofa Íslands, </a:t>
            </a:r>
            <a:r>
              <a:rPr lang="is-IS" sz="1200" dirty="0" err="1"/>
              <a:t>Isavia</a:t>
            </a:r>
            <a:r>
              <a:rPr lang="is-IS" sz="1200" dirty="0"/>
              <a:t>, Rannsóknarsetur verslunarinnar, Seðlabanki Íslands.</a:t>
            </a:r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/>
              <a:t>Viðskiptakjör tóku að rýrna um mitt ár 2017 eftir samfelldan bata frá 2014 og nam rýrnun þeirra 3,9% í fyrra …</a:t>
            </a:r>
          </a:p>
          <a:p>
            <a:r>
              <a:rPr lang="is-IS" dirty="0"/>
              <a:t>… verð olíu og </a:t>
            </a:r>
            <a:r>
              <a:rPr lang="is-IS" dirty="0" err="1"/>
              <a:t>súráls</a:t>
            </a:r>
            <a:r>
              <a:rPr lang="is-IS" dirty="0"/>
              <a:t> hækkaði um 30% en á móti vó ágæt hækkun helstu útflutningsafurða </a:t>
            </a:r>
          </a:p>
          <a:p>
            <a:r>
              <a:rPr lang="is-IS" dirty="0"/>
              <a:t>ISK hefur verið tiltölulega stöðug eftir lækkun sl. haust … horfur á lægra gengi: ytri áföll og lægra jafnvægisraungengi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Horfur á lakari viðskiptakjörum og lægra gengi ISK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2019-2021. Brotalína sýnir spá frá PM 2019/1</a:t>
            </a:r>
            <a:r>
              <a:rPr lang="is-IS" sz="1200" dirty="0"/>
              <a:t>. </a:t>
            </a:r>
            <a:r>
              <a:rPr lang="is-IS" sz="1200" dirty="0" smtClean="0"/>
              <a:t>2. </a:t>
            </a:r>
            <a:r>
              <a:rPr lang="is-IS" sz="1200" dirty="0"/>
              <a:t>Þröng viðskiptavog. Grunnspá Seðlabankans 2019-2021. Brotalína sýnir spá frá PM 2019/1.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4557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sz="5200" dirty="0" smtClean="0"/>
              <a:t>Innlendur þjóðarbúskapur</a:t>
            </a:r>
            <a:endParaRPr lang="is-IS" sz="5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s-IS" dirty="0" smtClean="0"/>
              <a:t>Dregur hratt </a:t>
            </a:r>
            <a:br>
              <a:rPr lang="is-IS" dirty="0" smtClean="0"/>
            </a:br>
            <a:r>
              <a:rPr lang="is-IS" dirty="0" smtClean="0"/>
              <a:t>úr vexti einkaneyslu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s-IS" dirty="0" err="1" smtClean="0"/>
              <a:t>Atvinnuvega-fjárfesting</a:t>
            </a:r>
            <a:r>
              <a:rPr lang="is-IS" dirty="0" smtClean="0"/>
              <a:t> tekin að dragast saman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is-IS" dirty="0" err="1" smtClean="0"/>
              <a:t>Hagvaxtar-horfur</a:t>
            </a:r>
            <a:r>
              <a:rPr lang="is-IS" dirty="0" smtClean="0"/>
              <a:t> breytast mikið og spáð samdrætti í ár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s-IS" dirty="0" smtClean="0"/>
              <a:t>Horfur á fækkun starfa og að </a:t>
            </a:r>
            <a:r>
              <a:rPr lang="is-IS" dirty="0" err="1" smtClean="0"/>
              <a:t>atvinnu-leysi</a:t>
            </a:r>
            <a:r>
              <a:rPr lang="is-IS" dirty="0" smtClean="0"/>
              <a:t> aukist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s-IS" dirty="0" smtClean="0"/>
              <a:t>Spenna snýst í slaka síðar á þessu ári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is-IS" dirty="0" smtClean="0"/>
              <a:t>Verðbólga yfir markmiði en komin í það um mitt næsta ár</a:t>
            </a:r>
            <a:endParaRPr lang="is-I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Picture Placeholder 3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40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Meiri hagvöxtur á Q4 en var spáð en hægari vöxtur á H2 (3,2%) en á H1 (6,2%)</a:t>
            </a:r>
          </a:p>
          <a:p>
            <a:r>
              <a:rPr lang="is-IS" dirty="0" smtClean="0"/>
              <a:t>Hagvöxtur á árinu öllu endaði í 4,6% </a:t>
            </a:r>
            <a:r>
              <a:rPr lang="is-IS" dirty="0"/>
              <a:t>– </a:t>
            </a:r>
            <a:r>
              <a:rPr lang="is-IS" dirty="0" smtClean="0"/>
              <a:t>heldur meira en spáð var í febrúar: þjóðarútgjöld þróuðust eins og spáð var en framlag utanríkisviðskipta var hagstæðara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Kröftugur hagvöxtur 2018 en dró úr vextinum á H2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Vegna keðjutengingar getur verið að summa undirliðanna sé ekki jöfn hagvextinum.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Dró úr vexti einkaneyslu er leið á síðasta ár og horfur á einungis 1,6% vexti í ár – sá minnsti síðan 2013 … en horfur fyrir næstu tvö ár breytast lítið – að nokkru leyti vegna áhrifa örvunaraðgerða stjórnvalda</a:t>
            </a:r>
          </a:p>
          <a:p>
            <a:r>
              <a:rPr lang="is-IS" dirty="0" smtClean="0"/>
              <a:t>Hægt hefur á vexti fjárfestingar og spáð 0,6% samdrætti í ár … mikil breyting frá PM 2019/1 – breyttar forsendur um flugvélar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Hægir hratt á vexti innlendrar eftirspurnar</a:t>
            </a:r>
            <a:endParaRPr lang="is-IS" dirty="0"/>
          </a:p>
        </p:txBody>
      </p:sp>
      <p:pic>
        <p:nvPicPr>
          <p:cNvPr id="14" name="Content Placeholder 13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7063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„Annað“ er starfsemi samtaka og útgjöld Íslendinga erlendis umfram útgjöld erlendra ferðamanna á Íslandi. Grunnspá </a:t>
            </a:r>
            <a:r>
              <a:rPr lang="is-IS" sz="1200" dirty="0"/>
              <a:t>Seðlabankans </a:t>
            </a:r>
            <a:r>
              <a:rPr lang="is-IS" sz="1200" dirty="0" smtClean="0"/>
              <a:t>2019-2021</a:t>
            </a:r>
            <a:r>
              <a:rPr lang="is-IS" sz="1200" dirty="0"/>
              <a:t>. </a:t>
            </a:r>
            <a:r>
              <a:rPr lang="is-IS" sz="1200" dirty="0" smtClean="0"/>
              <a:t>Brotalína sýnir </a:t>
            </a:r>
            <a:r>
              <a:rPr lang="is-IS" sz="1200" dirty="0"/>
              <a:t>spá frá PM 2019/1. 2. Almenn atvinnuvegafjárfesting er atvinnuvegafjárfesting án fjárfestingar í orkufrekum iðnaði og í skipum og flugvélum. Grunnspá Seðlabankans 2019-2021. Brotalína sýnir spá frá PM 2019/1.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41516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Talið að hægt hafi enn frekar á hagvexti á Q1 og að samdráttur sé á Q2 – á árinu öllu verði því 0,4% samdráttur</a:t>
            </a:r>
          </a:p>
          <a:p>
            <a:r>
              <a:rPr lang="is-IS" dirty="0" smtClean="0"/>
              <a:t>Mikil breyting frá PM 2019/1 en þá var gert ráð fyrir 1,8% hagvexti: verri horfur í ferðaþjónustu skýra langstærstan hluta endurskoðunarinnar en til viðbótar koma áhrif loðnubrests, lakari alþjóðahorfa og hægari vaxtar útgjalda hins opinbera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Hagvaxtarhorfur breytast og samdrætti spáð í ár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2019-2021. Brotalína sýnir spá frá PM 2019/1. 2. </a:t>
            </a:r>
            <a:r>
              <a:rPr lang="is-IS" sz="1200" dirty="0"/>
              <a:t>Breyting á hagvaxtarspá milli PM 2019/1 og 2019/2.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56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>
            <a:solidFill>
              <a:srgbClr val="00456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1836</Words>
  <Application>Microsoft Office PowerPoint</Application>
  <PresentationFormat>Custom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Útflutningur dregst saman í fyrsta sinn síðan 2006</vt:lpstr>
      <vt:lpstr>Horfur á lakari viðskiptakjörum og lægra gengi ISK</vt:lpstr>
      <vt:lpstr>PowerPoint Presentation</vt:lpstr>
      <vt:lpstr>Kröftugur hagvöxtur 2018 en dró úr vextinum á H2</vt:lpstr>
      <vt:lpstr>Hægir hratt á vexti innlendrar eftirspurnar</vt:lpstr>
      <vt:lpstr>Hagvaxtarhorfur breytast og samdrætti spáð í ár</vt:lpstr>
      <vt:lpstr>Störfum fækkar og atvinnuleysi eykst</vt:lpstr>
      <vt:lpstr>Spenna snýst í slaka í lok árs</vt:lpstr>
      <vt:lpstr>Mæld og undirliggjandi verðbólga yfir markmiði</vt:lpstr>
      <vt:lpstr>Meiri hækkun launakostnaðar en áður var áætlað</vt:lpstr>
      <vt:lpstr>Verðbólguvæntingar lækka á ný …</vt:lpstr>
      <vt:lpstr>… og horfur á minni verðbólgu en spáð var í febrúar</vt:lpstr>
      <vt:lpstr>PowerPoint Presentation</vt:lpstr>
      <vt:lpstr>Fráviksdæmi: Brexit án samnings</vt:lpstr>
      <vt:lpstr>Fráviksdæmi: Meiri samdráttur í ferðaþjónustu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2019-05-22T12:34:44Z</dcterms:created>
  <dcterms:modified xsi:type="dcterms:W3CDTF">2019-05-22T12:35:11Z</dcterms:modified>
</cp:coreProperties>
</file>