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28" r:id="rId2"/>
    <p:sldId id="429" r:id="rId3"/>
    <p:sldId id="392" r:id="rId4"/>
    <p:sldId id="415" r:id="rId5"/>
    <p:sldId id="430" r:id="rId6"/>
    <p:sldId id="411" r:id="rId7"/>
    <p:sldId id="390" r:id="rId8"/>
    <p:sldId id="389" r:id="rId9"/>
    <p:sldId id="386" r:id="rId10"/>
    <p:sldId id="410" r:id="rId11"/>
    <p:sldId id="407" r:id="rId12"/>
    <p:sldId id="406" r:id="rId13"/>
    <p:sldId id="400" r:id="rId14"/>
    <p:sldId id="325" r:id="rId15"/>
    <p:sldId id="427" r:id="rId16"/>
  </p:sldIdLst>
  <p:sldSz cx="16256000" cy="9144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00"/>
    <a:srgbClr val="B7014A"/>
    <a:srgbClr val="3A5AA7"/>
    <a:srgbClr val="ECE9E4"/>
    <a:srgbClr val="D9D9D9"/>
    <a:srgbClr val="A6A6A6"/>
    <a:srgbClr val="004562"/>
    <a:srgbClr val="96B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7" autoAdjust="0"/>
    <p:restoredTop sz="96473" autoAdjust="0"/>
  </p:normalViewPr>
  <p:slideViewPr>
    <p:cSldViewPr>
      <p:cViewPr varScale="1">
        <p:scale>
          <a:sx n="87" d="100"/>
          <a:sy n="87" d="100"/>
        </p:scale>
        <p:origin x="186" y="90"/>
      </p:cViewPr>
      <p:guideLst>
        <p:guide orient="horz" pos="2880"/>
        <p:guide pos="19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eg"/><Relationship Id="rId4"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B3A6A-85F2-4A5D-B4D9-453E50D65571}" type="doc">
      <dgm:prSet loTypeId="urn:microsoft.com/office/officeart/2005/8/layout/vList3" loCatId="list" qsTypeId="urn:microsoft.com/office/officeart/2005/8/quickstyle/simple1" qsCatId="simple" csTypeId="urn:microsoft.com/office/officeart/2005/8/colors/accent1_2" csCatId="accent1" phldr="1"/>
      <dgm:spPr/>
    </dgm:pt>
    <dgm:pt modelId="{F6DAD680-8404-4EED-A700-BDC7D567E0F3}">
      <dgm:prSet phldrT="[Text]" custT="1"/>
      <dgm:spPr>
        <a:noFill/>
        <a:ln>
          <a:noFill/>
        </a:ln>
      </dgm:spPr>
      <dgm:t>
        <a:bodyPr/>
        <a:lstStyle/>
        <a:p>
          <a:pPr algn="l"/>
          <a:r>
            <a:rPr lang="is-IS" sz="2400" noProof="0" dirty="0" smtClean="0"/>
            <a:t>   Ritið í heild</a:t>
          </a:r>
          <a:endParaRPr lang="is-IS" sz="2400" noProof="0" dirty="0"/>
        </a:p>
      </dgm:t>
    </dgm:pt>
    <dgm:pt modelId="{4C20572B-A3E7-4647-9792-02C7324E1F6B}" type="parTrans" cxnId="{523A635B-5AFB-4F14-AF55-A18789C85C0D}">
      <dgm:prSet/>
      <dgm:spPr/>
      <dgm:t>
        <a:bodyPr/>
        <a:lstStyle/>
        <a:p>
          <a:endParaRPr lang="en-US" sz="2400"/>
        </a:p>
      </dgm:t>
    </dgm:pt>
    <dgm:pt modelId="{778E5890-FB3D-4002-94E9-98D04BA65AD3}" type="sibTrans" cxnId="{523A635B-5AFB-4F14-AF55-A18789C85C0D}">
      <dgm:prSet/>
      <dgm:spPr/>
      <dgm:t>
        <a:bodyPr/>
        <a:lstStyle/>
        <a:p>
          <a:endParaRPr lang="en-US" sz="2400"/>
        </a:p>
      </dgm:t>
    </dgm:pt>
    <dgm:pt modelId="{7F388E23-0737-4008-9A93-D18E9525BE0E}">
      <dgm:prSet phldrT="[Text]" custT="1"/>
      <dgm:spPr>
        <a:noFill/>
        <a:ln>
          <a:noFill/>
        </a:ln>
      </dgm:spPr>
      <dgm:t>
        <a:bodyPr/>
        <a:lstStyle/>
        <a:p>
          <a:pPr algn="l"/>
          <a:r>
            <a:rPr lang="is-IS" sz="2400" noProof="0" dirty="0" smtClean="0"/>
            <a:t>   Kynning aðalhagfræðings</a:t>
          </a:r>
          <a:endParaRPr lang="is-IS" sz="2400" noProof="0" dirty="0"/>
        </a:p>
      </dgm:t>
    </dgm:pt>
    <dgm:pt modelId="{E71205EA-6948-460B-8823-1FE3412896FB}" type="parTrans" cxnId="{A749E31C-AF07-40EA-94BD-0BC8AEBD8736}">
      <dgm:prSet/>
      <dgm:spPr/>
      <dgm:t>
        <a:bodyPr/>
        <a:lstStyle/>
        <a:p>
          <a:endParaRPr lang="en-US" sz="2400"/>
        </a:p>
      </dgm:t>
    </dgm:pt>
    <dgm:pt modelId="{B7ECE13C-21B2-46E7-B25C-1287F378A159}" type="sibTrans" cxnId="{A749E31C-AF07-40EA-94BD-0BC8AEBD8736}">
      <dgm:prSet/>
      <dgm:spPr/>
      <dgm:t>
        <a:bodyPr/>
        <a:lstStyle/>
        <a:p>
          <a:endParaRPr lang="en-US" sz="2400"/>
        </a:p>
      </dgm:t>
    </dgm:pt>
    <dgm:pt modelId="{2663062F-6A99-4BD1-9E32-80557D85B6CE}">
      <dgm:prSet phldrT="[Text]" custT="1"/>
      <dgm:spPr>
        <a:noFill/>
        <a:ln>
          <a:noFill/>
        </a:ln>
      </dgm:spPr>
      <dgm:t>
        <a:bodyPr/>
        <a:lstStyle/>
        <a:p>
          <a:pPr algn="l"/>
          <a:r>
            <a:rPr lang="is-IS" sz="2400" noProof="0" dirty="0" smtClean="0"/>
            <a:t>   Tíst</a:t>
          </a:r>
          <a:endParaRPr lang="is-IS" sz="2400" noProof="0" dirty="0"/>
        </a:p>
      </dgm:t>
    </dgm:pt>
    <dgm:pt modelId="{97B2702C-DFF3-427A-B442-71B708861113}" type="parTrans" cxnId="{9629EADB-EF57-49A5-A1D8-81881FAAD226}">
      <dgm:prSet/>
      <dgm:spPr/>
      <dgm:t>
        <a:bodyPr/>
        <a:lstStyle/>
        <a:p>
          <a:endParaRPr lang="en-US" sz="2400"/>
        </a:p>
      </dgm:t>
    </dgm:pt>
    <dgm:pt modelId="{8BAF6C64-3AAC-4050-9463-D9C5E1D380E0}" type="sibTrans" cxnId="{9629EADB-EF57-49A5-A1D8-81881FAAD226}">
      <dgm:prSet/>
      <dgm:spPr/>
      <dgm:t>
        <a:bodyPr/>
        <a:lstStyle/>
        <a:p>
          <a:endParaRPr lang="en-US" sz="2400"/>
        </a:p>
      </dgm:t>
    </dgm:pt>
    <dgm:pt modelId="{96E1E03E-5124-4BB4-9EB4-18740D2EEDF7}">
      <dgm:prSet phldrT="[Text]" custT="1"/>
      <dgm:spPr>
        <a:noFill/>
        <a:ln>
          <a:noFill/>
        </a:ln>
      </dgm:spPr>
      <dgm:t>
        <a:bodyPr/>
        <a:lstStyle/>
        <a:p>
          <a:pPr algn="l"/>
          <a:r>
            <a:rPr lang="en-GB" sz="2400" noProof="0" dirty="0" smtClean="0"/>
            <a:t>   Power Point</a:t>
          </a:r>
          <a:r>
            <a:rPr lang="is-IS" sz="2400" noProof="0" dirty="0" smtClean="0"/>
            <a:t> myndir</a:t>
          </a:r>
          <a:endParaRPr lang="is-IS" sz="2400" noProof="0" dirty="0"/>
        </a:p>
      </dgm:t>
    </dgm:pt>
    <dgm:pt modelId="{63005821-1E37-4C65-9E6A-90AD189B46DA}" type="parTrans" cxnId="{C667CCEB-9DE4-4B9E-AC60-E60A6966FCB8}">
      <dgm:prSet/>
      <dgm:spPr/>
      <dgm:t>
        <a:bodyPr/>
        <a:lstStyle/>
        <a:p>
          <a:endParaRPr lang="en-US" sz="2400"/>
        </a:p>
      </dgm:t>
    </dgm:pt>
    <dgm:pt modelId="{2B12C059-AD8F-4F8C-99E1-B592E0BD546B}" type="sibTrans" cxnId="{C667CCEB-9DE4-4B9E-AC60-E60A6966FCB8}">
      <dgm:prSet/>
      <dgm:spPr/>
      <dgm:t>
        <a:bodyPr/>
        <a:lstStyle/>
        <a:p>
          <a:endParaRPr lang="en-US" sz="2400"/>
        </a:p>
      </dgm:t>
    </dgm:pt>
    <dgm:pt modelId="{1B084EDC-8818-40B6-801F-953A29FB4317}">
      <dgm:prSet phldrT="[Text]" custT="1"/>
      <dgm:spPr>
        <a:noFill/>
        <a:ln>
          <a:noFill/>
        </a:ln>
      </dgm:spPr>
      <dgm:t>
        <a:bodyPr/>
        <a:lstStyle/>
        <a:p>
          <a:pPr algn="l"/>
          <a:r>
            <a:rPr lang="is-IS" sz="2400" noProof="0" dirty="0" smtClean="0"/>
            <a:t>   Myndagögn</a:t>
          </a:r>
          <a:endParaRPr lang="is-IS" sz="2400" noProof="0" dirty="0"/>
        </a:p>
      </dgm:t>
    </dgm:pt>
    <dgm:pt modelId="{7FB5D7D3-9E9A-4F05-8C3A-726E997BA896}" type="parTrans" cxnId="{50A46F57-7BDD-4726-BADE-3AE4329C9049}">
      <dgm:prSet/>
      <dgm:spPr/>
      <dgm:t>
        <a:bodyPr/>
        <a:lstStyle/>
        <a:p>
          <a:endParaRPr lang="en-US" sz="2400"/>
        </a:p>
      </dgm:t>
    </dgm:pt>
    <dgm:pt modelId="{457A2A2B-3467-4C3E-AEB5-12DEF3E24D17}" type="sibTrans" cxnId="{50A46F57-7BDD-4726-BADE-3AE4329C9049}">
      <dgm:prSet/>
      <dgm:spPr/>
      <dgm:t>
        <a:bodyPr/>
        <a:lstStyle/>
        <a:p>
          <a:endParaRPr lang="en-US" sz="2400"/>
        </a:p>
      </dgm:t>
    </dgm:pt>
    <dgm:pt modelId="{089F6025-A562-4BE7-8847-B6E9D27B24AD}" type="pres">
      <dgm:prSet presAssocID="{7EFB3A6A-85F2-4A5D-B4D9-453E50D65571}" presName="linearFlow" presStyleCnt="0">
        <dgm:presLayoutVars>
          <dgm:dir/>
          <dgm:resizeHandles val="exact"/>
        </dgm:presLayoutVars>
      </dgm:prSet>
      <dgm:spPr/>
    </dgm:pt>
    <dgm:pt modelId="{A16FF71A-E26D-429B-BDCD-7A15409A14A7}" type="pres">
      <dgm:prSet presAssocID="{F6DAD680-8404-4EED-A700-BDC7D567E0F3}" presName="composite" presStyleCnt="0"/>
      <dgm:spPr/>
    </dgm:pt>
    <dgm:pt modelId="{BA19E389-E85F-4F79-8290-3239448855DB}" type="pres">
      <dgm:prSet presAssocID="{F6DAD680-8404-4EED-A700-BDC7D567E0F3}"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B97ACDD1-B3E4-441C-899A-A2E55D045059}" type="pres">
      <dgm:prSet presAssocID="{F6DAD680-8404-4EED-A700-BDC7D567E0F3}" presName="txShp" presStyleLbl="node1" presStyleIdx="0" presStyleCnt="5">
        <dgm:presLayoutVars>
          <dgm:bulletEnabled val="1"/>
        </dgm:presLayoutVars>
      </dgm:prSet>
      <dgm:spPr/>
      <dgm:t>
        <a:bodyPr/>
        <a:lstStyle/>
        <a:p>
          <a:endParaRPr lang="en-US"/>
        </a:p>
      </dgm:t>
    </dgm:pt>
    <dgm:pt modelId="{743D6858-E1C8-4DF7-A56B-172F7B8F9D78}" type="pres">
      <dgm:prSet presAssocID="{778E5890-FB3D-4002-94E9-98D04BA65AD3}" presName="spacing" presStyleCnt="0"/>
      <dgm:spPr/>
    </dgm:pt>
    <dgm:pt modelId="{0F0A616B-9F25-425E-A353-D4E1572489D8}" type="pres">
      <dgm:prSet presAssocID="{7F388E23-0737-4008-9A93-D18E9525BE0E}" presName="composite" presStyleCnt="0"/>
      <dgm:spPr/>
    </dgm:pt>
    <dgm:pt modelId="{8481B47C-A0A5-4EC0-B604-2338FB41608B}" type="pres">
      <dgm:prSet presAssocID="{7F388E23-0737-4008-9A93-D18E9525BE0E}"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dgm:spPr>
    </dgm:pt>
    <dgm:pt modelId="{970A78A9-08CC-4CCB-9A69-D744AC5A1099}" type="pres">
      <dgm:prSet presAssocID="{7F388E23-0737-4008-9A93-D18E9525BE0E}" presName="txShp" presStyleLbl="node1" presStyleIdx="1" presStyleCnt="5">
        <dgm:presLayoutVars>
          <dgm:bulletEnabled val="1"/>
        </dgm:presLayoutVars>
      </dgm:prSet>
      <dgm:spPr/>
      <dgm:t>
        <a:bodyPr/>
        <a:lstStyle/>
        <a:p>
          <a:endParaRPr lang="en-US"/>
        </a:p>
      </dgm:t>
    </dgm:pt>
    <dgm:pt modelId="{388045F5-D16C-4FF3-8980-DE29FFEC8250}" type="pres">
      <dgm:prSet presAssocID="{B7ECE13C-21B2-46E7-B25C-1287F378A159}" presName="spacing" presStyleCnt="0"/>
      <dgm:spPr/>
    </dgm:pt>
    <dgm:pt modelId="{9E31710E-27D1-45DC-A44E-1BDB565932F3}" type="pres">
      <dgm:prSet presAssocID="{96E1E03E-5124-4BB4-9EB4-18740D2EEDF7}" presName="composite" presStyleCnt="0"/>
      <dgm:spPr/>
    </dgm:pt>
    <dgm:pt modelId="{7B227DF1-C013-47FA-B081-B914565A5DE7}" type="pres">
      <dgm:prSet presAssocID="{96E1E03E-5124-4BB4-9EB4-18740D2EEDF7}" presName="imgShp" presStyleLbl="fgImgPlace1" presStyleIdx="2"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dgm:spPr>
    </dgm:pt>
    <dgm:pt modelId="{6F941CC6-1109-43FE-B007-5E661722D6DF}" type="pres">
      <dgm:prSet presAssocID="{96E1E03E-5124-4BB4-9EB4-18740D2EEDF7}" presName="txShp" presStyleLbl="node1" presStyleIdx="2" presStyleCnt="5">
        <dgm:presLayoutVars>
          <dgm:bulletEnabled val="1"/>
        </dgm:presLayoutVars>
      </dgm:prSet>
      <dgm:spPr/>
      <dgm:t>
        <a:bodyPr/>
        <a:lstStyle/>
        <a:p>
          <a:endParaRPr lang="en-US"/>
        </a:p>
      </dgm:t>
    </dgm:pt>
    <dgm:pt modelId="{0AE82484-8B4C-4A0D-85F2-0B5D36794A5E}" type="pres">
      <dgm:prSet presAssocID="{2B12C059-AD8F-4F8C-99E1-B592E0BD546B}" presName="spacing" presStyleCnt="0"/>
      <dgm:spPr/>
    </dgm:pt>
    <dgm:pt modelId="{A19C64A3-8EF9-443E-87F8-0FD3DB274524}" type="pres">
      <dgm:prSet presAssocID="{1B084EDC-8818-40B6-801F-953A29FB4317}" presName="composite" presStyleCnt="0"/>
      <dgm:spPr/>
    </dgm:pt>
    <dgm:pt modelId="{0605B203-EA8E-40F2-8932-CF3A7CC883A9}" type="pres">
      <dgm:prSet presAssocID="{1B084EDC-8818-40B6-801F-953A29FB4317}" presName="imgShp" presStyleLbl="fgImgPlace1" presStyleIdx="3"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noFill/>
        </a:ln>
      </dgm:spPr>
    </dgm:pt>
    <dgm:pt modelId="{80CFA38E-4500-434A-A112-5DA0E944D0A7}" type="pres">
      <dgm:prSet presAssocID="{1B084EDC-8818-40B6-801F-953A29FB4317}" presName="txShp" presStyleLbl="node1" presStyleIdx="3" presStyleCnt="5">
        <dgm:presLayoutVars>
          <dgm:bulletEnabled val="1"/>
        </dgm:presLayoutVars>
      </dgm:prSet>
      <dgm:spPr/>
      <dgm:t>
        <a:bodyPr/>
        <a:lstStyle/>
        <a:p>
          <a:endParaRPr lang="en-US"/>
        </a:p>
      </dgm:t>
    </dgm:pt>
    <dgm:pt modelId="{0BAA9B14-D5A4-4995-BDDC-50C21FFBEE20}" type="pres">
      <dgm:prSet presAssocID="{457A2A2B-3467-4C3E-AEB5-12DEF3E24D17}" presName="spacing" presStyleCnt="0"/>
      <dgm:spPr/>
    </dgm:pt>
    <dgm:pt modelId="{E5E12ABA-7DEF-414A-A024-56694B6FF08B}" type="pres">
      <dgm:prSet presAssocID="{2663062F-6A99-4BD1-9E32-80557D85B6CE}" presName="composite" presStyleCnt="0"/>
      <dgm:spPr/>
    </dgm:pt>
    <dgm:pt modelId="{125F1D1D-F0A9-461D-82F0-AE957D35AF3A}" type="pres">
      <dgm:prSet presAssocID="{2663062F-6A99-4BD1-9E32-80557D85B6CE}" presName="imgShp" presStyleLbl="fgImgPlace1" presStyleIdx="4"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dgm:spPr>
    </dgm:pt>
    <dgm:pt modelId="{C5186B7C-0280-4F13-B05A-6B82A446A871}" type="pres">
      <dgm:prSet presAssocID="{2663062F-6A99-4BD1-9E32-80557D85B6CE}" presName="txShp" presStyleLbl="node1" presStyleIdx="4" presStyleCnt="5">
        <dgm:presLayoutVars>
          <dgm:bulletEnabled val="1"/>
        </dgm:presLayoutVars>
      </dgm:prSet>
      <dgm:spPr/>
      <dgm:t>
        <a:bodyPr/>
        <a:lstStyle/>
        <a:p>
          <a:endParaRPr lang="en-US"/>
        </a:p>
      </dgm:t>
    </dgm:pt>
  </dgm:ptLst>
  <dgm:cxnLst>
    <dgm:cxn modelId="{8F7102F2-B89D-46E3-B2EA-27445DA4729A}" type="presOf" srcId="{1B084EDC-8818-40B6-801F-953A29FB4317}" destId="{80CFA38E-4500-434A-A112-5DA0E944D0A7}" srcOrd="0" destOrd="0" presId="urn:microsoft.com/office/officeart/2005/8/layout/vList3"/>
    <dgm:cxn modelId="{50A46F57-7BDD-4726-BADE-3AE4329C9049}" srcId="{7EFB3A6A-85F2-4A5D-B4D9-453E50D65571}" destId="{1B084EDC-8818-40B6-801F-953A29FB4317}" srcOrd="3" destOrd="0" parTransId="{7FB5D7D3-9E9A-4F05-8C3A-726E997BA896}" sibTransId="{457A2A2B-3467-4C3E-AEB5-12DEF3E24D17}"/>
    <dgm:cxn modelId="{4DCB4F7C-AA34-4EAB-9C62-1D0A7F58DACA}" type="presOf" srcId="{96E1E03E-5124-4BB4-9EB4-18740D2EEDF7}" destId="{6F941CC6-1109-43FE-B007-5E661722D6DF}" srcOrd="0" destOrd="0" presId="urn:microsoft.com/office/officeart/2005/8/layout/vList3"/>
    <dgm:cxn modelId="{FA255064-D0CF-4363-A517-772F65EC93D2}" type="presOf" srcId="{F6DAD680-8404-4EED-A700-BDC7D567E0F3}" destId="{B97ACDD1-B3E4-441C-899A-A2E55D045059}" srcOrd="0" destOrd="0" presId="urn:microsoft.com/office/officeart/2005/8/layout/vList3"/>
    <dgm:cxn modelId="{A749E31C-AF07-40EA-94BD-0BC8AEBD8736}" srcId="{7EFB3A6A-85F2-4A5D-B4D9-453E50D65571}" destId="{7F388E23-0737-4008-9A93-D18E9525BE0E}" srcOrd="1" destOrd="0" parTransId="{E71205EA-6948-460B-8823-1FE3412896FB}" sibTransId="{B7ECE13C-21B2-46E7-B25C-1287F378A159}"/>
    <dgm:cxn modelId="{3F044703-621B-47E0-BAD4-9EC7EA6B3279}" type="presOf" srcId="{2663062F-6A99-4BD1-9E32-80557D85B6CE}" destId="{C5186B7C-0280-4F13-B05A-6B82A446A871}" srcOrd="0" destOrd="0" presId="urn:microsoft.com/office/officeart/2005/8/layout/vList3"/>
    <dgm:cxn modelId="{CCCBD309-CAEB-4CF9-93AE-F94D363A7E67}" type="presOf" srcId="{7EFB3A6A-85F2-4A5D-B4D9-453E50D65571}" destId="{089F6025-A562-4BE7-8847-B6E9D27B24AD}" srcOrd="0" destOrd="0" presId="urn:microsoft.com/office/officeart/2005/8/layout/vList3"/>
    <dgm:cxn modelId="{CA77E570-83C8-456E-BF1F-3E73C3E1E7AD}" type="presOf" srcId="{7F388E23-0737-4008-9A93-D18E9525BE0E}" destId="{970A78A9-08CC-4CCB-9A69-D744AC5A1099}" srcOrd="0" destOrd="0" presId="urn:microsoft.com/office/officeart/2005/8/layout/vList3"/>
    <dgm:cxn modelId="{523A635B-5AFB-4F14-AF55-A18789C85C0D}" srcId="{7EFB3A6A-85F2-4A5D-B4D9-453E50D65571}" destId="{F6DAD680-8404-4EED-A700-BDC7D567E0F3}" srcOrd="0" destOrd="0" parTransId="{4C20572B-A3E7-4647-9792-02C7324E1F6B}" sibTransId="{778E5890-FB3D-4002-94E9-98D04BA65AD3}"/>
    <dgm:cxn modelId="{C667CCEB-9DE4-4B9E-AC60-E60A6966FCB8}" srcId="{7EFB3A6A-85F2-4A5D-B4D9-453E50D65571}" destId="{96E1E03E-5124-4BB4-9EB4-18740D2EEDF7}" srcOrd="2" destOrd="0" parTransId="{63005821-1E37-4C65-9E6A-90AD189B46DA}" sibTransId="{2B12C059-AD8F-4F8C-99E1-B592E0BD546B}"/>
    <dgm:cxn modelId="{9629EADB-EF57-49A5-A1D8-81881FAAD226}" srcId="{7EFB3A6A-85F2-4A5D-B4D9-453E50D65571}" destId="{2663062F-6A99-4BD1-9E32-80557D85B6CE}" srcOrd="4" destOrd="0" parTransId="{97B2702C-DFF3-427A-B442-71B708861113}" sibTransId="{8BAF6C64-3AAC-4050-9463-D9C5E1D380E0}"/>
    <dgm:cxn modelId="{2773528D-689F-483E-84FA-89C094650E78}" type="presParOf" srcId="{089F6025-A562-4BE7-8847-B6E9D27B24AD}" destId="{A16FF71A-E26D-429B-BDCD-7A15409A14A7}" srcOrd="0" destOrd="0" presId="urn:microsoft.com/office/officeart/2005/8/layout/vList3"/>
    <dgm:cxn modelId="{6DCF95DC-7427-4559-9FE7-E77AB2117C41}" type="presParOf" srcId="{A16FF71A-E26D-429B-BDCD-7A15409A14A7}" destId="{BA19E389-E85F-4F79-8290-3239448855DB}" srcOrd="0" destOrd="0" presId="urn:microsoft.com/office/officeart/2005/8/layout/vList3"/>
    <dgm:cxn modelId="{FFF798AC-0CC9-4739-8EF1-AC5236BDD546}" type="presParOf" srcId="{A16FF71A-E26D-429B-BDCD-7A15409A14A7}" destId="{B97ACDD1-B3E4-441C-899A-A2E55D045059}" srcOrd="1" destOrd="0" presId="urn:microsoft.com/office/officeart/2005/8/layout/vList3"/>
    <dgm:cxn modelId="{6471B810-E13A-4BEC-87D0-8BEBEB09CA12}" type="presParOf" srcId="{089F6025-A562-4BE7-8847-B6E9D27B24AD}" destId="{743D6858-E1C8-4DF7-A56B-172F7B8F9D78}" srcOrd="1" destOrd="0" presId="urn:microsoft.com/office/officeart/2005/8/layout/vList3"/>
    <dgm:cxn modelId="{AB5B3A0A-A245-4C4F-8F89-E2125AF5A750}" type="presParOf" srcId="{089F6025-A562-4BE7-8847-B6E9D27B24AD}" destId="{0F0A616B-9F25-425E-A353-D4E1572489D8}" srcOrd="2" destOrd="0" presId="urn:microsoft.com/office/officeart/2005/8/layout/vList3"/>
    <dgm:cxn modelId="{2F6AAC9A-3AC4-4A1C-A0BE-882D513CE2D6}" type="presParOf" srcId="{0F0A616B-9F25-425E-A353-D4E1572489D8}" destId="{8481B47C-A0A5-4EC0-B604-2338FB41608B}" srcOrd="0" destOrd="0" presId="urn:microsoft.com/office/officeart/2005/8/layout/vList3"/>
    <dgm:cxn modelId="{BABF65A4-00C6-4F26-9884-4E0EFEE743E6}" type="presParOf" srcId="{0F0A616B-9F25-425E-A353-D4E1572489D8}" destId="{970A78A9-08CC-4CCB-9A69-D744AC5A1099}" srcOrd="1" destOrd="0" presId="urn:microsoft.com/office/officeart/2005/8/layout/vList3"/>
    <dgm:cxn modelId="{278E5E5B-C349-4FD4-84A9-AE79969FB2A1}" type="presParOf" srcId="{089F6025-A562-4BE7-8847-B6E9D27B24AD}" destId="{388045F5-D16C-4FF3-8980-DE29FFEC8250}" srcOrd="3" destOrd="0" presId="urn:microsoft.com/office/officeart/2005/8/layout/vList3"/>
    <dgm:cxn modelId="{BD78D90A-E1E0-4E5D-ADB7-F885657A5A00}" type="presParOf" srcId="{089F6025-A562-4BE7-8847-B6E9D27B24AD}" destId="{9E31710E-27D1-45DC-A44E-1BDB565932F3}" srcOrd="4" destOrd="0" presId="urn:microsoft.com/office/officeart/2005/8/layout/vList3"/>
    <dgm:cxn modelId="{945A67E4-E29D-4349-8DF8-DD223037172A}" type="presParOf" srcId="{9E31710E-27D1-45DC-A44E-1BDB565932F3}" destId="{7B227DF1-C013-47FA-B081-B914565A5DE7}" srcOrd="0" destOrd="0" presId="urn:microsoft.com/office/officeart/2005/8/layout/vList3"/>
    <dgm:cxn modelId="{7A942E38-87E9-407A-B509-6C3D36B1012D}" type="presParOf" srcId="{9E31710E-27D1-45DC-A44E-1BDB565932F3}" destId="{6F941CC6-1109-43FE-B007-5E661722D6DF}" srcOrd="1" destOrd="0" presId="urn:microsoft.com/office/officeart/2005/8/layout/vList3"/>
    <dgm:cxn modelId="{6C198590-3001-488A-8856-793D667F05D0}" type="presParOf" srcId="{089F6025-A562-4BE7-8847-B6E9D27B24AD}" destId="{0AE82484-8B4C-4A0D-85F2-0B5D36794A5E}" srcOrd="5" destOrd="0" presId="urn:microsoft.com/office/officeart/2005/8/layout/vList3"/>
    <dgm:cxn modelId="{5A7D50F0-80DD-45BE-832B-3E59940851E6}" type="presParOf" srcId="{089F6025-A562-4BE7-8847-B6E9D27B24AD}" destId="{A19C64A3-8EF9-443E-87F8-0FD3DB274524}" srcOrd="6" destOrd="0" presId="urn:microsoft.com/office/officeart/2005/8/layout/vList3"/>
    <dgm:cxn modelId="{4729190C-B792-48C7-8E19-B395B91063D0}" type="presParOf" srcId="{A19C64A3-8EF9-443E-87F8-0FD3DB274524}" destId="{0605B203-EA8E-40F2-8932-CF3A7CC883A9}" srcOrd="0" destOrd="0" presId="urn:microsoft.com/office/officeart/2005/8/layout/vList3"/>
    <dgm:cxn modelId="{450E50D8-D53B-45B7-9443-0F4DC28C0D7D}" type="presParOf" srcId="{A19C64A3-8EF9-443E-87F8-0FD3DB274524}" destId="{80CFA38E-4500-434A-A112-5DA0E944D0A7}" srcOrd="1" destOrd="0" presId="urn:microsoft.com/office/officeart/2005/8/layout/vList3"/>
    <dgm:cxn modelId="{5EF25C15-232F-449D-8447-6B9E0C310C43}" type="presParOf" srcId="{089F6025-A562-4BE7-8847-B6E9D27B24AD}" destId="{0BAA9B14-D5A4-4995-BDDC-50C21FFBEE20}" srcOrd="7" destOrd="0" presId="urn:microsoft.com/office/officeart/2005/8/layout/vList3"/>
    <dgm:cxn modelId="{742CB603-7E42-4E33-BB3B-2DE5C15F1F6E}" type="presParOf" srcId="{089F6025-A562-4BE7-8847-B6E9D27B24AD}" destId="{E5E12ABA-7DEF-414A-A024-56694B6FF08B}" srcOrd="8" destOrd="0" presId="urn:microsoft.com/office/officeart/2005/8/layout/vList3"/>
    <dgm:cxn modelId="{BB21FB99-1FC4-4760-84E8-0F51BF149D77}" type="presParOf" srcId="{E5E12ABA-7DEF-414A-A024-56694B6FF08B}" destId="{125F1D1D-F0A9-461D-82F0-AE957D35AF3A}" srcOrd="0" destOrd="0" presId="urn:microsoft.com/office/officeart/2005/8/layout/vList3"/>
    <dgm:cxn modelId="{75EE77A2-E2D4-45F2-BC7B-6E6FBBED0199}" type="presParOf" srcId="{E5E12ABA-7DEF-414A-A024-56694B6FF08B}" destId="{C5186B7C-0280-4F13-B05A-6B82A446A87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ACDD1-B3E4-441C-899A-A2E55D045059}">
      <dsp:nvSpPr>
        <dsp:cNvPr id="0" name=""/>
        <dsp:cNvSpPr/>
      </dsp:nvSpPr>
      <dsp:spPr>
        <a:xfrm rot="10800000">
          <a:off x="1088883" y="833"/>
          <a:ext cx="3967985" cy="357715"/>
        </a:xfrm>
        <a:prstGeom prst="homePlat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742" tIns="91440" rIns="170688" bIns="91440" numCol="1" spcCol="1270" anchor="ctr" anchorCtr="0">
          <a:noAutofit/>
        </a:bodyPr>
        <a:lstStyle/>
        <a:p>
          <a:pPr lvl="0" algn="l" defTabSz="1066800">
            <a:lnSpc>
              <a:spcPct val="90000"/>
            </a:lnSpc>
            <a:spcBef>
              <a:spcPct val="0"/>
            </a:spcBef>
            <a:spcAft>
              <a:spcPct val="35000"/>
            </a:spcAft>
          </a:pPr>
          <a:r>
            <a:rPr lang="is-IS" sz="2400" kern="1200" noProof="0" dirty="0" smtClean="0"/>
            <a:t>   Ritið í heild</a:t>
          </a:r>
          <a:endParaRPr lang="is-IS" sz="2400" kern="1200" noProof="0" dirty="0"/>
        </a:p>
      </dsp:txBody>
      <dsp:txXfrm rot="10800000">
        <a:off x="1178312" y="833"/>
        <a:ext cx="3878556" cy="357715"/>
      </dsp:txXfrm>
    </dsp:sp>
    <dsp:sp modelId="{BA19E389-E85F-4F79-8290-3239448855DB}">
      <dsp:nvSpPr>
        <dsp:cNvPr id="0" name=""/>
        <dsp:cNvSpPr/>
      </dsp:nvSpPr>
      <dsp:spPr>
        <a:xfrm>
          <a:off x="910026" y="833"/>
          <a:ext cx="357715" cy="3577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70A78A9-08CC-4CCB-9A69-D744AC5A1099}">
      <dsp:nvSpPr>
        <dsp:cNvPr id="0" name=""/>
        <dsp:cNvSpPr/>
      </dsp:nvSpPr>
      <dsp:spPr>
        <a:xfrm rot="10800000">
          <a:off x="1088883" y="456098"/>
          <a:ext cx="3967985" cy="357715"/>
        </a:xfrm>
        <a:prstGeom prst="homePlat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742" tIns="91440" rIns="170688" bIns="91440" numCol="1" spcCol="1270" anchor="ctr" anchorCtr="0">
          <a:noAutofit/>
        </a:bodyPr>
        <a:lstStyle/>
        <a:p>
          <a:pPr lvl="0" algn="l" defTabSz="1066800">
            <a:lnSpc>
              <a:spcPct val="90000"/>
            </a:lnSpc>
            <a:spcBef>
              <a:spcPct val="0"/>
            </a:spcBef>
            <a:spcAft>
              <a:spcPct val="35000"/>
            </a:spcAft>
          </a:pPr>
          <a:r>
            <a:rPr lang="is-IS" sz="2400" kern="1200" noProof="0" dirty="0" smtClean="0"/>
            <a:t>   Kynning aðalhagfræðings</a:t>
          </a:r>
          <a:endParaRPr lang="is-IS" sz="2400" kern="1200" noProof="0" dirty="0"/>
        </a:p>
      </dsp:txBody>
      <dsp:txXfrm rot="10800000">
        <a:off x="1178312" y="456098"/>
        <a:ext cx="3878556" cy="357715"/>
      </dsp:txXfrm>
    </dsp:sp>
    <dsp:sp modelId="{8481B47C-A0A5-4EC0-B604-2338FB41608B}">
      <dsp:nvSpPr>
        <dsp:cNvPr id="0" name=""/>
        <dsp:cNvSpPr/>
      </dsp:nvSpPr>
      <dsp:spPr>
        <a:xfrm>
          <a:off x="910026" y="456098"/>
          <a:ext cx="357715" cy="3577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F941CC6-1109-43FE-B007-5E661722D6DF}">
      <dsp:nvSpPr>
        <dsp:cNvPr id="0" name=""/>
        <dsp:cNvSpPr/>
      </dsp:nvSpPr>
      <dsp:spPr>
        <a:xfrm rot="10800000">
          <a:off x="1088883" y="911363"/>
          <a:ext cx="3967985" cy="357715"/>
        </a:xfrm>
        <a:prstGeom prst="homePlat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742" tIns="91440" rIns="170688" bIns="91440" numCol="1" spcCol="1270" anchor="ctr" anchorCtr="0">
          <a:noAutofit/>
        </a:bodyPr>
        <a:lstStyle/>
        <a:p>
          <a:pPr lvl="0" algn="l" defTabSz="1066800">
            <a:lnSpc>
              <a:spcPct val="90000"/>
            </a:lnSpc>
            <a:spcBef>
              <a:spcPct val="0"/>
            </a:spcBef>
            <a:spcAft>
              <a:spcPct val="35000"/>
            </a:spcAft>
          </a:pPr>
          <a:r>
            <a:rPr lang="en-GB" sz="2400" kern="1200" noProof="0" dirty="0" smtClean="0"/>
            <a:t>   Power Point</a:t>
          </a:r>
          <a:r>
            <a:rPr lang="is-IS" sz="2400" kern="1200" noProof="0" dirty="0" smtClean="0"/>
            <a:t> myndir</a:t>
          </a:r>
          <a:endParaRPr lang="is-IS" sz="2400" kern="1200" noProof="0" dirty="0"/>
        </a:p>
      </dsp:txBody>
      <dsp:txXfrm rot="10800000">
        <a:off x="1178312" y="911363"/>
        <a:ext cx="3878556" cy="357715"/>
      </dsp:txXfrm>
    </dsp:sp>
    <dsp:sp modelId="{7B227DF1-C013-47FA-B081-B914565A5DE7}">
      <dsp:nvSpPr>
        <dsp:cNvPr id="0" name=""/>
        <dsp:cNvSpPr/>
      </dsp:nvSpPr>
      <dsp:spPr>
        <a:xfrm>
          <a:off x="910026" y="911363"/>
          <a:ext cx="357715" cy="3577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0CFA38E-4500-434A-A112-5DA0E944D0A7}">
      <dsp:nvSpPr>
        <dsp:cNvPr id="0" name=""/>
        <dsp:cNvSpPr/>
      </dsp:nvSpPr>
      <dsp:spPr>
        <a:xfrm rot="10800000">
          <a:off x="1088883" y="1366629"/>
          <a:ext cx="3967985" cy="357715"/>
        </a:xfrm>
        <a:prstGeom prst="homePlat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742" tIns="91440" rIns="170688" bIns="91440" numCol="1" spcCol="1270" anchor="ctr" anchorCtr="0">
          <a:noAutofit/>
        </a:bodyPr>
        <a:lstStyle/>
        <a:p>
          <a:pPr lvl="0" algn="l" defTabSz="1066800">
            <a:lnSpc>
              <a:spcPct val="90000"/>
            </a:lnSpc>
            <a:spcBef>
              <a:spcPct val="0"/>
            </a:spcBef>
            <a:spcAft>
              <a:spcPct val="35000"/>
            </a:spcAft>
          </a:pPr>
          <a:r>
            <a:rPr lang="is-IS" sz="2400" kern="1200" noProof="0" dirty="0" smtClean="0"/>
            <a:t>   Myndagögn</a:t>
          </a:r>
          <a:endParaRPr lang="is-IS" sz="2400" kern="1200" noProof="0" dirty="0"/>
        </a:p>
      </dsp:txBody>
      <dsp:txXfrm rot="10800000">
        <a:off x="1178312" y="1366629"/>
        <a:ext cx="3878556" cy="357715"/>
      </dsp:txXfrm>
    </dsp:sp>
    <dsp:sp modelId="{0605B203-EA8E-40F2-8932-CF3A7CC883A9}">
      <dsp:nvSpPr>
        <dsp:cNvPr id="0" name=""/>
        <dsp:cNvSpPr/>
      </dsp:nvSpPr>
      <dsp:spPr>
        <a:xfrm>
          <a:off x="910026" y="1366629"/>
          <a:ext cx="357715" cy="3577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5186B7C-0280-4F13-B05A-6B82A446A871}">
      <dsp:nvSpPr>
        <dsp:cNvPr id="0" name=""/>
        <dsp:cNvSpPr/>
      </dsp:nvSpPr>
      <dsp:spPr>
        <a:xfrm rot="10800000">
          <a:off x="1088883" y="1821894"/>
          <a:ext cx="3967985" cy="357715"/>
        </a:xfrm>
        <a:prstGeom prst="homePlat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742" tIns="91440" rIns="170688" bIns="91440" numCol="1" spcCol="1270" anchor="ctr" anchorCtr="0">
          <a:noAutofit/>
        </a:bodyPr>
        <a:lstStyle/>
        <a:p>
          <a:pPr lvl="0" algn="l" defTabSz="1066800">
            <a:lnSpc>
              <a:spcPct val="90000"/>
            </a:lnSpc>
            <a:spcBef>
              <a:spcPct val="0"/>
            </a:spcBef>
            <a:spcAft>
              <a:spcPct val="35000"/>
            </a:spcAft>
          </a:pPr>
          <a:r>
            <a:rPr lang="is-IS" sz="2400" kern="1200" noProof="0" dirty="0" smtClean="0"/>
            <a:t>   Tíst</a:t>
          </a:r>
          <a:endParaRPr lang="is-IS" sz="2400" kern="1200" noProof="0" dirty="0"/>
        </a:p>
      </dsp:txBody>
      <dsp:txXfrm rot="10800000">
        <a:off x="1178312" y="1821894"/>
        <a:ext cx="3878556" cy="357715"/>
      </dsp:txXfrm>
    </dsp:sp>
    <dsp:sp modelId="{125F1D1D-F0A9-461D-82F0-AE957D35AF3A}">
      <dsp:nvSpPr>
        <dsp:cNvPr id="0" name=""/>
        <dsp:cNvSpPr/>
      </dsp:nvSpPr>
      <dsp:spPr>
        <a:xfrm>
          <a:off x="910026" y="1821894"/>
          <a:ext cx="357715" cy="35771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587" cy="498499"/>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915" y="1"/>
            <a:ext cx="2946674" cy="498499"/>
          </a:xfrm>
          <a:prstGeom prst="rect">
            <a:avLst/>
          </a:prstGeom>
        </p:spPr>
        <p:txBody>
          <a:bodyPr vert="horz" lIns="91440" tIns="45720" rIns="91440" bIns="45720" rtlCol="0"/>
          <a:lstStyle>
            <a:lvl1pPr algn="r">
              <a:defRPr sz="1200"/>
            </a:lvl1pPr>
          </a:lstStyle>
          <a:p>
            <a:fld id="{9D0418B7-B189-4925-8CAA-399CF16DEDC2}" type="datetimeFigureOut">
              <a:rPr lang="is-IS" smtClean="0"/>
              <a:t>16.5.2018</a:t>
            </a:fld>
            <a:endParaRPr lang="is-IS"/>
          </a:p>
        </p:txBody>
      </p:sp>
      <p:sp>
        <p:nvSpPr>
          <p:cNvPr id="4" name="Footer Placeholder 3"/>
          <p:cNvSpPr>
            <a:spLocks noGrp="1"/>
          </p:cNvSpPr>
          <p:nvPr>
            <p:ph type="ftr" sz="quarter" idx="2"/>
          </p:nvPr>
        </p:nvSpPr>
        <p:spPr>
          <a:xfrm>
            <a:off x="0" y="9429728"/>
            <a:ext cx="2945587" cy="49849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915" y="9429728"/>
            <a:ext cx="2946674" cy="498497"/>
          </a:xfrm>
          <a:prstGeom prst="rect">
            <a:avLst/>
          </a:prstGeom>
        </p:spPr>
        <p:txBody>
          <a:bodyPr vert="horz" lIns="91440" tIns="45720" rIns="91440" bIns="45720" rtlCol="0" anchor="b"/>
          <a:lstStyle>
            <a:lvl1pPr algn="r">
              <a:defRPr sz="1200"/>
            </a:lvl1pPr>
          </a:lstStyle>
          <a:p>
            <a:fld id="{642DEB4B-235F-4E2E-AC53-DE5FD93D0D03}" type="slidenum">
              <a:rPr lang="is-IS" smtClean="0"/>
              <a:t>‹#›</a:t>
            </a:fld>
            <a:endParaRPr lang="is-IS"/>
          </a:p>
        </p:txBody>
      </p:sp>
    </p:spTree>
    <p:extLst>
      <p:ext uri="{BB962C8B-B14F-4D97-AF65-F5344CB8AC3E}">
        <p14:creationId xmlns:p14="http://schemas.microsoft.com/office/powerpoint/2010/main" val="381028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38" cy="498135"/>
          </a:xfrm>
          <a:prstGeom prst="rect">
            <a:avLst/>
          </a:prstGeom>
        </p:spPr>
        <p:txBody>
          <a:bodyPr vert="horz" lIns="60213" tIns="30107" rIns="60213" bIns="30107" rtlCol="0"/>
          <a:lstStyle>
            <a:lvl1pPr algn="l">
              <a:defRPr sz="800"/>
            </a:lvl1pPr>
          </a:lstStyle>
          <a:p>
            <a:endParaRPr lang="en-US"/>
          </a:p>
        </p:txBody>
      </p:sp>
      <p:sp>
        <p:nvSpPr>
          <p:cNvPr id="3" name="Date Placeholder 2"/>
          <p:cNvSpPr>
            <a:spLocks noGrp="1"/>
          </p:cNvSpPr>
          <p:nvPr>
            <p:ph type="dt" idx="1"/>
          </p:nvPr>
        </p:nvSpPr>
        <p:spPr>
          <a:xfrm>
            <a:off x="3850246" y="0"/>
            <a:ext cx="2946102" cy="498135"/>
          </a:xfrm>
          <a:prstGeom prst="rect">
            <a:avLst/>
          </a:prstGeom>
        </p:spPr>
        <p:txBody>
          <a:bodyPr vert="horz" lIns="60213" tIns="30107" rIns="60213" bIns="30107" rtlCol="0"/>
          <a:lstStyle>
            <a:lvl1pPr algn="r">
              <a:defRPr sz="800"/>
            </a:lvl1pPr>
          </a:lstStyle>
          <a:p>
            <a:fld id="{A018983A-DE37-6548-8B7B-FA71F791DEB9}" type="datetimeFigureOut">
              <a:rPr lang="en-US" smtClean="0"/>
              <a:t>5/16/2018</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60213" tIns="30107" rIns="60213" bIns="30107"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60213" tIns="30107" rIns="60213" bIns="301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438" cy="498135"/>
          </a:xfrm>
          <a:prstGeom prst="rect">
            <a:avLst/>
          </a:prstGeom>
        </p:spPr>
        <p:txBody>
          <a:bodyPr vert="horz" lIns="60213" tIns="30107" rIns="60213" bIns="30107" rtlCol="0" anchor="b"/>
          <a:lstStyle>
            <a:lvl1pPr algn="l">
              <a:defRPr sz="800"/>
            </a:lvl1pPr>
          </a:lstStyle>
          <a:p>
            <a:endParaRPr lang="en-US"/>
          </a:p>
        </p:txBody>
      </p:sp>
      <p:sp>
        <p:nvSpPr>
          <p:cNvPr id="7" name="Slide Number Placeholder 6"/>
          <p:cNvSpPr>
            <a:spLocks noGrp="1"/>
          </p:cNvSpPr>
          <p:nvPr>
            <p:ph type="sldNum" sz="quarter" idx="5"/>
          </p:nvPr>
        </p:nvSpPr>
        <p:spPr>
          <a:xfrm>
            <a:off x="3850246" y="9430091"/>
            <a:ext cx="2946102" cy="498135"/>
          </a:xfrm>
          <a:prstGeom prst="rect">
            <a:avLst/>
          </a:prstGeom>
        </p:spPr>
        <p:txBody>
          <a:bodyPr vert="horz" lIns="60213" tIns="30107" rIns="60213" bIns="30107" rtlCol="0" anchor="b"/>
          <a:lstStyle>
            <a:lvl1pPr algn="r">
              <a:defRPr sz="800"/>
            </a:lvl1pPr>
          </a:lstStyle>
          <a:p>
            <a:fld id="{5B160DF1-44A9-254D-B319-9F503AACB0A0}" type="slidenum">
              <a:rPr lang="en-US" smtClean="0"/>
              <a:t>‹#›</a:t>
            </a:fld>
            <a:endParaRPr lang="en-US"/>
          </a:p>
        </p:txBody>
      </p:sp>
    </p:spTree>
    <p:extLst>
      <p:ext uri="{BB962C8B-B14F-4D97-AF65-F5344CB8AC3E}">
        <p14:creationId xmlns:p14="http://schemas.microsoft.com/office/powerpoint/2010/main" val="10675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íða">
    <p:spTree>
      <p:nvGrpSpPr>
        <p:cNvPr id="1" name=""/>
        <p:cNvGrpSpPr/>
        <p:nvPr/>
      </p:nvGrpSpPr>
      <p:grpSpPr>
        <a:xfrm>
          <a:off x="0" y="0"/>
          <a:ext cx="0" cy="0"/>
          <a:chOff x="0" y="0"/>
          <a:chExt cx="0" cy="0"/>
        </a:xfrm>
      </p:grpSpPr>
      <p:pic>
        <p:nvPicPr>
          <p:cNvPr id="1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 r="3"/>
          <a:stretch>
            <a:fillRect/>
          </a:stretch>
        </p:blipFill>
        <p:spPr>
          <a:xfrm>
            <a:off x="0" y="1316038"/>
            <a:ext cx="13157834" cy="6509941"/>
          </a:xfrm>
          <a:prstGeom prst="rect">
            <a:avLst/>
          </a:prstGeom>
        </p:spPr>
      </p:pic>
      <p:sp>
        <p:nvSpPr>
          <p:cNvPr id="16"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noProof="0"/>
          </a:p>
        </p:txBody>
      </p:sp>
      <p:sp>
        <p:nvSpPr>
          <p:cNvPr id="18" name="object 12"/>
          <p:cNvSpPr/>
          <p:nvPr userDrawn="1"/>
        </p:nvSpPr>
        <p:spPr>
          <a:xfrm>
            <a:off x="13158392" y="1316596"/>
            <a:ext cx="3097607"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noProof="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6500" y="3743127"/>
            <a:ext cx="1612900" cy="1651000"/>
          </a:xfrm>
          <a:prstGeom prst="rect">
            <a:avLst/>
          </a:prstGeom>
        </p:spPr>
      </p:pic>
      <p:sp>
        <p:nvSpPr>
          <p:cNvPr id="25"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26"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5/16/2018</a:t>
            </a:fld>
            <a:endParaRPr lang="en-US" noProof="0" dirty="0"/>
          </a:p>
        </p:txBody>
      </p:sp>
      <p:sp>
        <p:nvSpPr>
          <p:cNvPr id="27"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4087" y="460533"/>
            <a:ext cx="5763126" cy="457200"/>
          </a:xfrm>
          <a:prstGeom prst="rect">
            <a:avLst/>
          </a:prstGeom>
        </p:spPr>
      </p:pic>
      <p:sp>
        <p:nvSpPr>
          <p:cNvPr id="35" name="Text Placeholder 32"/>
          <p:cNvSpPr>
            <a:spLocks noGrp="1"/>
          </p:cNvSpPr>
          <p:nvPr>
            <p:ph type="body" sz="quarter" idx="16"/>
          </p:nvPr>
        </p:nvSpPr>
        <p:spPr>
          <a:xfrm>
            <a:off x="1651000" y="7950630"/>
            <a:ext cx="556260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36" name="Text Placeholder 32"/>
          <p:cNvSpPr>
            <a:spLocks noGrp="1"/>
          </p:cNvSpPr>
          <p:nvPr>
            <p:ph type="body" sz="quarter" idx="17"/>
          </p:nvPr>
        </p:nvSpPr>
        <p:spPr>
          <a:xfrm>
            <a:off x="1651000" y="8332029"/>
            <a:ext cx="556260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39" name="Text Placeholder 32"/>
          <p:cNvSpPr>
            <a:spLocks noGrp="1"/>
          </p:cNvSpPr>
          <p:nvPr>
            <p:ph type="body" sz="quarter" idx="18"/>
          </p:nvPr>
        </p:nvSpPr>
        <p:spPr>
          <a:xfrm>
            <a:off x="7617896" y="7950630"/>
            <a:ext cx="507524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40" name="Text Placeholder 32"/>
          <p:cNvSpPr>
            <a:spLocks noGrp="1"/>
          </p:cNvSpPr>
          <p:nvPr>
            <p:ph type="body" sz="quarter" idx="19"/>
          </p:nvPr>
        </p:nvSpPr>
        <p:spPr>
          <a:xfrm>
            <a:off x="7617896" y="8332029"/>
            <a:ext cx="507524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2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4"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agl_fyris 1 lína_3 myndir">
    <p:spTree>
      <p:nvGrpSpPr>
        <p:cNvPr id="1" name=""/>
        <p:cNvGrpSpPr/>
        <p:nvPr/>
      </p:nvGrpSpPr>
      <p:grpSpPr>
        <a:xfrm>
          <a:off x="0" y="0"/>
          <a:ext cx="0" cy="0"/>
          <a:chOff x="0" y="0"/>
          <a:chExt cx="0" cy="0"/>
        </a:xfrm>
      </p:grpSpPr>
      <p:sp>
        <p:nvSpPr>
          <p:cNvPr id="26" name="Content Placeholder 2"/>
          <p:cNvSpPr>
            <a:spLocks noGrp="1"/>
          </p:cNvSpPr>
          <p:nvPr>
            <p:ph idx="1"/>
          </p:nvPr>
        </p:nvSpPr>
        <p:spPr>
          <a:xfrm>
            <a:off x="817200" y="1219200"/>
            <a:ext cx="14630400" cy="1299600"/>
          </a:xfrm>
        </p:spPr>
        <p:txBody>
          <a:bodyPr>
            <a:noAutofit/>
          </a:bodyPr>
          <a:lstStyle>
            <a:lvl1pPr marL="288000" indent="-288000">
              <a:buClr>
                <a:srgbClr val="004562"/>
              </a:buClr>
              <a:buFont typeface="Arial" charset="0"/>
              <a:buChar char="•"/>
              <a:tabLst/>
              <a:defRPr sz="2200"/>
            </a:lvl1pPr>
            <a:lvl2pPr marL="7452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21" name="Content Placeholder 5"/>
          <p:cNvSpPr>
            <a:spLocks noGrp="1"/>
          </p:cNvSpPr>
          <p:nvPr>
            <p:ph sz="quarter" idx="17"/>
          </p:nvPr>
        </p:nvSpPr>
        <p:spPr>
          <a:xfrm>
            <a:off x="8172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3" name="Content Placeholder 5"/>
          <p:cNvSpPr>
            <a:spLocks noGrp="1"/>
          </p:cNvSpPr>
          <p:nvPr>
            <p:ph sz="quarter" idx="18"/>
          </p:nvPr>
        </p:nvSpPr>
        <p:spPr>
          <a:xfrm>
            <a:off x="5781358"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9"/>
          </p:nvPr>
        </p:nvSpPr>
        <p:spPr>
          <a:xfrm>
            <a:off x="107188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33"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4"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35"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extagl_fyrirsögn 2 línur_stærra let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extagl_2 myndir_stærra letu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20" name="Content Placeholder 2"/>
          <p:cNvSpPr>
            <a:spLocks noGrp="1"/>
          </p:cNvSpPr>
          <p:nvPr>
            <p:ph idx="1"/>
          </p:nvPr>
        </p:nvSpPr>
        <p:spPr>
          <a:xfrm>
            <a:off x="8172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1" name="Content Placeholder 2"/>
          <p:cNvSpPr>
            <a:spLocks noGrp="1"/>
          </p:cNvSpPr>
          <p:nvPr>
            <p:ph idx="10"/>
          </p:nvPr>
        </p:nvSpPr>
        <p:spPr>
          <a:xfrm>
            <a:off x="82804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extaglæra_meiri-texti-pos">
    <p:spTree>
      <p:nvGrpSpPr>
        <p:cNvPr id="1" name=""/>
        <p:cNvGrpSpPr/>
        <p:nvPr/>
      </p:nvGrpSpPr>
      <p:grpSpPr>
        <a:xfrm>
          <a:off x="0" y="0"/>
          <a:ext cx="0" cy="0"/>
          <a:chOff x="0" y="0"/>
          <a:chExt cx="0" cy="0"/>
        </a:xfrm>
      </p:grpSpPr>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 name="Holder 2"/>
          <p:cNvSpPr>
            <a:spLocks noGrp="1"/>
          </p:cNvSpPr>
          <p:nvPr>
            <p:ph type="ctrTitle"/>
          </p:nvPr>
        </p:nvSpPr>
        <p:spPr>
          <a:xfrm>
            <a:off x="818025" y="417983"/>
            <a:ext cx="12923375" cy="763410"/>
          </a:xfrm>
          <a:prstGeom prst="rect">
            <a:avLst/>
          </a:prstGeom>
        </p:spPr>
        <p:txBody>
          <a:bodyPr wrap="square" lIns="0" tIns="0" rIns="0" bIns="0">
            <a:normAutofit/>
          </a:bodyPr>
          <a:lstStyle>
            <a:lvl1pPr>
              <a:defRPr/>
            </a:lvl1pPr>
          </a:lstStyle>
          <a:p>
            <a:endParaRPr lang="is-IS" noProof="0" dirty="0"/>
          </a:p>
        </p:txBody>
      </p:sp>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2" name="Content Placeholder 2"/>
          <p:cNvSpPr>
            <a:spLocks noGrp="1"/>
          </p:cNvSpPr>
          <p:nvPr>
            <p:ph idx="1"/>
          </p:nvPr>
        </p:nvSpPr>
        <p:spPr>
          <a:xfrm>
            <a:off x="812800" y="1181393"/>
            <a:ext cx="14630400" cy="1230607"/>
          </a:xfrm>
        </p:spPr>
        <p:txBody>
          <a:bodyPr>
            <a:normAutofit/>
          </a:bodyPr>
          <a:lstStyle>
            <a:lvl1pPr marL="273050" indent="-273050">
              <a:buClr>
                <a:srgbClr val="004562"/>
              </a:buClr>
              <a:buFont typeface="Arial" charset="0"/>
              <a:buChar char="•"/>
              <a:tabLst/>
              <a:defRPr sz="1800"/>
            </a:lvl1pPr>
            <a:lvl2pPr marL="800100" indent="-342900">
              <a:buClr>
                <a:srgbClr val="004562"/>
              </a:buClr>
              <a:buFont typeface="Arial" charset="0"/>
              <a:buChar char="•"/>
              <a:defRPr sz="1800"/>
            </a:lvl2pPr>
            <a:lvl3pPr marL="1200150" indent="-285750">
              <a:buClr>
                <a:srgbClr val="004562"/>
              </a:buClr>
              <a:buFont typeface="Arial" charset="0"/>
              <a:buChar char="•"/>
              <a:defRPr sz="1800"/>
            </a:lvl3pPr>
            <a:lvl4pPr marL="1657350" indent="-285750">
              <a:buClr>
                <a:srgbClr val="004562"/>
              </a:buClr>
              <a:buFont typeface="Arial" charset="0"/>
              <a:buChar char="•"/>
              <a:defRPr sz="1800"/>
            </a:lvl4pPr>
            <a:lvl5pPr marL="2114550" indent="-285750">
              <a:buClr>
                <a:srgbClr val="004562"/>
              </a:buClr>
              <a:buFont typeface="Arial" charset="0"/>
              <a:buChar char="•"/>
              <a:defRPr sz="18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4" name="Text Placeholder 3"/>
          <p:cNvSpPr>
            <a:spLocks noGrp="1"/>
          </p:cNvSpPr>
          <p:nvPr>
            <p:ph type="body" sz="quarter" idx="16"/>
          </p:nvPr>
        </p:nvSpPr>
        <p:spPr>
          <a:xfrm>
            <a:off x="812800" y="8160603"/>
            <a:ext cx="14648961" cy="678597"/>
          </a:xfrm>
        </p:spPr>
        <p:txBody>
          <a:bodyPr>
            <a:normAutofit/>
          </a:bodyPr>
          <a:lstStyle>
            <a:lvl1pPr>
              <a:defRPr sz="1200"/>
            </a:lvl1pPr>
          </a:lstStyle>
          <a:p>
            <a:pPr>
              <a:defRPr/>
            </a:pPr>
            <a:endParaRPr lang="is-IS" sz="1200" noProof="0" dirty="0">
              <a:solidFill>
                <a:srgbClr val="000000"/>
              </a:solidFill>
              <a:cs typeface="Arial"/>
            </a:endParaRPr>
          </a:p>
        </p:txBody>
      </p:sp>
      <p:sp>
        <p:nvSpPr>
          <p:cNvPr id="21" name="Content Placeholder 5"/>
          <p:cNvSpPr>
            <a:spLocks noGrp="1"/>
          </p:cNvSpPr>
          <p:nvPr>
            <p:ph sz="quarter" idx="17"/>
          </p:nvPr>
        </p:nvSpPr>
        <p:spPr>
          <a:xfrm>
            <a:off x="812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8"/>
          </p:nvPr>
        </p:nvSpPr>
        <p:spPr>
          <a:xfrm>
            <a:off x="5781358"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5"/>
          <p:cNvSpPr>
            <a:spLocks noGrp="1"/>
          </p:cNvSpPr>
          <p:nvPr>
            <p:ph sz="quarter" idx="19"/>
          </p:nvPr>
        </p:nvSpPr>
        <p:spPr>
          <a:xfrm>
            <a:off x="10718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102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illiglæra-blá">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6" name="object 12"/>
          <p:cNvSpPr/>
          <p:nvPr userDrawn="1"/>
        </p:nvSpPr>
        <p:spPr>
          <a:xfrm>
            <a:off x="0" y="1317308"/>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a:p>
        </p:txBody>
      </p:sp>
      <p:sp>
        <p:nvSpPr>
          <p:cNvPr id="25"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8"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224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userDrawn="1">
          <p15:clr>
            <a:srgbClr val="FBAE40"/>
          </p15:clr>
        </p15:guide>
        <p15:guide id="2" orient="horz" pos="2736" userDrawn="1">
          <p15:clr>
            <a:srgbClr val="FBAE40"/>
          </p15:clr>
        </p15:guide>
        <p15:guide id="4"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Milliglæra-blá_mynd">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0" name="Picture Placeholder 28"/>
          <p:cNvSpPr>
            <a:spLocks noGrp="1"/>
          </p:cNvSpPr>
          <p:nvPr>
            <p:ph type="pic" sz="quarter" idx="15" hasCustomPrompt="1"/>
          </p:nvPr>
        </p:nvSpPr>
        <p:spPr>
          <a:xfrm>
            <a:off x="-1" y="1316038"/>
            <a:ext cx="16255999" cy="6509941"/>
          </a:xfrm>
          <a:solidFill>
            <a:schemeClr val="bg1">
              <a:lumMod val="75000"/>
            </a:schemeClr>
          </a:solidFill>
        </p:spPr>
        <p:txBody>
          <a:bodyPr/>
          <a:lstStyle>
            <a:lvl1pPr marL="0" indent="0">
              <a:buNone/>
              <a:defRPr baseline="0"/>
            </a:lvl1pPr>
          </a:lstStyle>
          <a:p>
            <a:r>
              <a:rPr lang="is-IS" dirty="0" smtClean="0"/>
              <a:t>Dragið </a:t>
            </a:r>
            <a:r>
              <a:rPr lang="is-IS" noProof="0" dirty="0" smtClean="0"/>
              <a:t>mynd</a:t>
            </a:r>
            <a:r>
              <a:rPr lang="is-IS" dirty="0" smtClean="0"/>
              <a:t> inn í myndflötinn eða veljið myndflöt og notið „insert picture“ hnapp frá valblaði</a:t>
            </a:r>
            <a:endParaRPr lang="is-I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15"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illiglæra-ljósgrá">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3"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Milliglæra-ljósgrá_mynd">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noProof="0"/>
          </a:p>
        </p:txBody>
      </p:sp>
      <p:sp>
        <p:nvSpPr>
          <p:cNvPr id="10" name="Picture Placeholder 28"/>
          <p:cNvSpPr>
            <a:spLocks noGrp="1"/>
          </p:cNvSpPr>
          <p:nvPr>
            <p:ph type="pic" sz="quarter" idx="15"/>
          </p:nvPr>
        </p:nvSpPr>
        <p:spPr>
          <a:xfrm>
            <a:off x="0" y="1316038"/>
            <a:ext cx="13157834" cy="6509941"/>
          </a:xfrm>
          <a:solidFill>
            <a:schemeClr val="bg1">
              <a:lumMod val="75000"/>
            </a:schemeClr>
          </a:solidFill>
        </p:spPr>
        <p:txBody>
          <a:bodyPr/>
          <a:lstStyle/>
          <a:p>
            <a:endParaRPr lang="en-US" noProof="0"/>
          </a:p>
        </p:txBody>
      </p:sp>
      <p:sp>
        <p:nvSpPr>
          <p:cNvPr id="11" name="Picture Placeholder 28"/>
          <p:cNvSpPr>
            <a:spLocks noGrp="1"/>
          </p:cNvSpPr>
          <p:nvPr>
            <p:ph type="pic" sz="quarter" idx="16" hasCustomPrompt="1"/>
          </p:nvPr>
        </p:nvSpPr>
        <p:spPr>
          <a:xfrm>
            <a:off x="-15570" y="1317029"/>
            <a:ext cx="16271569" cy="6509941"/>
          </a:xfrm>
          <a:solidFill>
            <a:schemeClr val="bg1">
              <a:lumMod val="75000"/>
            </a:schemeClr>
          </a:solidFill>
        </p:spPr>
        <p:txBody>
          <a:bodyPr/>
          <a:lstStyle>
            <a:lvl1pPr marL="0" marR="0" indent="0" defTabSz="914400" eaLnBrk="1" fontAlgn="auto" latinLnBrk="0" hangingPunct="1">
              <a:lnSpc>
                <a:spcPct val="100000"/>
              </a:lnSpc>
              <a:spcBef>
                <a:spcPts val="0"/>
              </a:spcBef>
              <a:spcAft>
                <a:spcPts val="0"/>
              </a:spcAft>
              <a:buClr>
                <a:srgbClr val="004562"/>
              </a:buClr>
              <a:buSzTx/>
              <a:buFont typeface="Arial" charset="0"/>
              <a:buNone/>
              <a:tabLst/>
              <a:defRPr/>
            </a:lvl1pPr>
          </a:lstStyle>
          <a:p>
            <a:r>
              <a:rPr lang="is-IS" noProof="0" dirty="0" smtClean="0"/>
              <a:t>Dragið mynd inn í myndflötinn eða veljið myndflöt og notið „insert picture“ hnapp frá valblaði</a:t>
            </a:r>
          </a:p>
          <a:p>
            <a:endParaRPr lang="is-IS" noProof="0" dirty="0"/>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5/16/2018</a:t>
            </a:fld>
            <a:endParaRPr lang="en-US" noProof="0"/>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
        <p:nvSpPr>
          <p:cNvPr id="16"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7"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aglæra_fyrirsögn 2 lín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marR="0" indent="-288000" defTabSz="914400" eaLnBrk="1" fontAlgn="auto" latinLnBrk="0" hangingPunct="1">
              <a:lnSpc>
                <a:spcPct val="100000"/>
              </a:lnSpc>
              <a:spcBef>
                <a:spcPts val="1000"/>
              </a:spcBef>
              <a:spcAft>
                <a:spcPts val="0"/>
              </a:spcAft>
              <a:buClr>
                <a:srgbClr val="004562"/>
              </a:buClr>
              <a:buSzTx/>
              <a:buFont typeface="Arial" charset="0"/>
              <a:buChar char="•"/>
              <a:tabLst/>
              <a:defRPr sz="4000"/>
            </a:lvl1pPr>
            <a:lvl2pPr marL="7429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600"/>
            </a:lvl2pPr>
            <a:lvl3pPr marL="12001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200"/>
            </a:lvl3pPr>
            <a:lvl4pPr marL="16573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800"/>
            </a:lvl4pPr>
            <a:lvl5pPr marL="21145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400"/>
            </a:lvl5pPr>
          </a:lstStyle>
          <a:p>
            <a:pPr marL="288000" marR="0" lvl="0" indent="-28800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3200" b="0" i="0" u="none" strike="noStrike" kern="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800" b="0" i="0" u="none" strike="noStrike" kern="0" cap="none" spc="0" normalizeH="0" baseline="0" noProof="0" dirty="0" smtClean="0">
                <a:ln>
                  <a:noFill/>
                </a:ln>
                <a:solidFill>
                  <a:sysClr val="windowText" lastClr="000000"/>
                </a:solidFill>
                <a:effectLst/>
                <a:uLnTx/>
                <a:uFillTx/>
                <a:latin typeface="+mn-lt"/>
                <a:ea typeface="+mn-ea"/>
                <a:cs typeface="+mn-cs"/>
              </a:rPr>
              <a:t>Second level</a:t>
            </a:r>
          </a:p>
          <a:p>
            <a:pPr marL="1200150" marR="0" lvl="2"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400" b="0" i="0" u="none" strike="noStrike" kern="0" cap="none" spc="0" normalizeH="0" baseline="0" noProof="0" dirty="0" smtClean="0">
                <a:ln>
                  <a:noFill/>
                </a:ln>
                <a:solidFill>
                  <a:sysClr val="windowText" lastClr="000000"/>
                </a:solidFill>
                <a:effectLst/>
                <a:uLnTx/>
                <a:uFillTx/>
                <a:latin typeface="+mn-lt"/>
                <a:ea typeface="+mn-ea"/>
                <a:cs typeface="+mn-cs"/>
              </a:rPr>
              <a:t>Third level</a:t>
            </a:r>
          </a:p>
          <a:p>
            <a:pPr marL="1657350" marR="0" lvl="3"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000" b="0" i="0" u="none" strike="noStrike" kern="0" cap="none" spc="0" normalizeH="0" baseline="0" noProof="0" dirty="0" smtClean="0">
                <a:ln>
                  <a:noFill/>
                </a:ln>
                <a:solidFill>
                  <a:sysClr val="windowText" lastClr="000000"/>
                </a:solidFill>
                <a:effectLst/>
                <a:uLnTx/>
                <a:uFillTx/>
                <a:latin typeface="+mn-lt"/>
                <a:ea typeface="+mn-ea"/>
                <a:cs typeface="+mn-cs"/>
              </a:rPr>
              <a:t>Fourth level</a:t>
            </a:r>
          </a:p>
          <a:p>
            <a:pPr marL="2114550" marR="0" lvl="4"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1800" b="0" i="0" u="none" strike="noStrike" kern="0" cap="none" spc="0" normalizeH="0" baseline="0" noProof="0" dirty="0" smtClean="0">
                <a:ln>
                  <a:noFill/>
                </a:ln>
                <a:solidFill>
                  <a:sysClr val="windowText" lastClr="000000"/>
                </a:solidFill>
                <a:effectLst/>
                <a:uLnTx/>
                <a:uFillTx/>
                <a:latin typeface="+mn-lt"/>
                <a:ea typeface="+mn-ea"/>
                <a:cs typeface="+mn-cs"/>
              </a:rPr>
              <a:t>Fifth level</a:t>
            </a:r>
            <a:endParaRPr kumimoji="0" lang="is-IS" sz="1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agl_fyrirs 2 línur_2 myndi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5" name="Content Placeholder 4"/>
          <p:cNvSpPr>
            <a:spLocks noGrp="1"/>
          </p:cNvSpPr>
          <p:nvPr>
            <p:ph sz="quarter" idx="17"/>
          </p:nvPr>
        </p:nvSpPr>
        <p:spPr>
          <a:xfrm>
            <a:off x="817200" y="2045914"/>
            <a:ext cx="7151687" cy="6323386"/>
          </a:xfrm>
        </p:spPr>
        <p:txBody>
          <a:bodyPr>
            <a:normAutofit/>
          </a:bodyPr>
          <a:lstStyle>
            <a:lvl1pPr marL="288000" indent="-288000">
              <a:spcBef>
                <a:spcPts val="600"/>
              </a:spcBef>
              <a:buClr>
                <a:srgbClr val="004562"/>
              </a:buClr>
              <a:tabLs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4"/>
          <p:cNvSpPr>
            <a:spLocks noGrp="1"/>
          </p:cNvSpPr>
          <p:nvPr>
            <p:ph sz="quarter" idx="18"/>
          </p:nvPr>
        </p:nvSpPr>
        <p:spPr>
          <a:xfrm>
            <a:off x="8291513" y="2045914"/>
            <a:ext cx="7151687" cy="6323386"/>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aglæra_fyrirsögn 1 lína">
    <p:spTree>
      <p:nvGrpSpPr>
        <p:cNvPr id="1" name=""/>
        <p:cNvGrpSpPr/>
        <p:nvPr/>
      </p:nvGrpSpPr>
      <p:grpSpPr>
        <a:xfrm>
          <a:off x="0" y="0"/>
          <a:ext cx="0" cy="0"/>
          <a:chOff x="0" y="0"/>
          <a:chExt cx="0" cy="0"/>
        </a:xfrm>
      </p:grpSpPr>
      <p:sp>
        <p:nvSpPr>
          <p:cNvPr id="17" name="Holder 2"/>
          <p:cNvSpPr txBox="1">
            <a:spLocks/>
          </p:cNvSpPr>
          <p:nvPr userDrawn="1"/>
        </p:nvSpPr>
        <p:spPr>
          <a:xfrm>
            <a:off x="825500" y="533401"/>
            <a:ext cx="12923375" cy="1143000"/>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514838"/>
            <a:ext cx="14630400" cy="5855162"/>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2" name="Content Placeholder 2"/>
          <p:cNvSpPr>
            <a:spLocks noGrp="1"/>
          </p:cNvSpPr>
          <p:nvPr>
            <p:ph idx="10"/>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p>
        </p:txBody>
      </p:sp>
    </p:spTree>
    <p:extLst>
      <p:ext uri="{BB962C8B-B14F-4D97-AF65-F5344CB8AC3E}">
        <p14:creationId xmlns:p14="http://schemas.microsoft.com/office/powerpoint/2010/main" val="3560476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agl_fyris 1 lína_2 myndir">
    <p:spTree>
      <p:nvGrpSpPr>
        <p:cNvPr id="1" name=""/>
        <p:cNvGrpSpPr/>
        <p:nvPr/>
      </p:nvGrpSpPr>
      <p:grpSpPr>
        <a:xfrm>
          <a:off x="0" y="0"/>
          <a:ext cx="0" cy="0"/>
          <a:chOff x="0" y="0"/>
          <a:chExt cx="0" cy="0"/>
        </a:xfrm>
      </p:grpSpPr>
      <p:sp>
        <p:nvSpPr>
          <p:cNvPr id="29" name="Content Placeholder 2"/>
          <p:cNvSpPr>
            <a:spLocks noGrp="1"/>
          </p:cNvSpPr>
          <p:nvPr>
            <p:ph idx="1"/>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17" name="Content Placeholder 4"/>
          <p:cNvSpPr>
            <a:spLocks noGrp="1"/>
          </p:cNvSpPr>
          <p:nvPr>
            <p:ph sz="quarter" idx="17"/>
          </p:nvPr>
        </p:nvSpPr>
        <p:spPr>
          <a:xfrm>
            <a:off x="817200"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0" name="Content Placeholder 4"/>
          <p:cNvSpPr>
            <a:spLocks noGrp="1"/>
          </p:cNvSpPr>
          <p:nvPr>
            <p:ph sz="quarter" idx="18"/>
          </p:nvPr>
        </p:nvSpPr>
        <p:spPr>
          <a:xfrm>
            <a:off x="8291513"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5/16/2018</a:t>
            </a:fld>
            <a:endParaRPr lang="en-US"/>
          </a:p>
        </p:txBody>
      </p:sp>
      <p:sp>
        <p:nvSpPr>
          <p:cNvPr id="24"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2" name="Holder 2"/>
          <p:cNvSpPr>
            <a:spLocks noGrp="1"/>
          </p:cNvSpPr>
          <p:nvPr>
            <p:ph type="ctrTitle"/>
          </p:nvPr>
        </p:nvSpPr>
        <p:spPr>
          <a:xfrm>
            <a:off x="818025" y="546817"/>
            <a:ext cx="12923375" cy="664460"/>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187" y="465292"/>
            <a:ext cx="14579625" cy="786130"/>
          </a:xfrm>
          <a:prstGeom prst="rect">
            <a:avLst/>
          </a:prstGeom>
        </p:spPr>
        <p:txBody>
          <a:bodyPr wrap="square" lIns="0" tIns="0" rIns="0" bIns="0">
            <a:normAutofit/>
          </a:bodyPr>
          <a:lstStyle>
            <a:lvl1pPr>
              <a:defRPr sz="4800" b="0" i="0">
                <a:solidFill>
                  <a:srgbClr val="004562"/>
                </a:solidFill>
                <a:latin typeface="Calibri"/>
                <a:cs typeface="Calibri"/>
              </a:defRPr>
            </a:lvl1pPr>
          </a:lstStyle>
          <a:p>
            <a:endParaRPr dirty="0"/>
          </a:p>
        </p:txBody>
      </p:sp>
      <p:sp>
        <p:nvSpPr>
          <p:cNvPr id="3" name="Holder 3"/>
          <p:cNvSpPr>
            <a:spLocks noGrp="1"/>
          </p:cNvSpPr>
          <p:nvPr>
            <p:ph type="body" idx="1"/>
          </p:nvPr>
        </p:nvSpPr>
        <p:spPr>
          <a:xfrm>
            <a:off x="838200" y="2019224"/>
            <a:ext cx="14579612" cy="6286576"/>
          </a:xfrm>
          <a:prstGeom prst="rect">
            <a:avLst/>
          </a:prstGeom>
        </p:spPr>
        <p:txBody>
          <a:bodyPr wrap="square" lIns="0" tIns="0" rIns="0" bIns="0">
            <a:normAutofit/>
          </a:bodyPr>
          <a:lstStyle>
            <a:lvl1pPr>
              <a:defRPr b="0" i="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Holder 4"/>
          <p:cNvSpPr>
            <a:spLocks noGrp="1"/>
          </p:cNvSpPr>
          <p:nvPr>
            <p:ph type="ftr" sz="quarter" idx="3"/>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8" name="Holder 5"/>
          <p:cNvSpPr>
            <a:spLocks noGrp="1"/>
          </p:cNvSpPr>
          <p:nvPr>
            <p:ph type="dt" sz="half" idx="2"/>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5/16/2018</a:t>
            </a:fld>
            <a:endParaRPr lang="en-US" noProof="0" dirty="0"/>
          </a:p>
        </p:txBody>
      </p:sp>
      <p:sp>
        <p:nvSpPr>
          <p:cNvPr id="9" name="Holder 6"/>
          <p:cNvSpPr>
            <a:spLocks noGrp="1"/>
          </p:cNvSpPr>
          <p:nvPr>
            <p:ph type="sldNum" sz="quarter" idx="4"/>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8" r:id="rId3"/>
    <p:sldLayoutId id="2147483672" r:id="rId4"/>
    <p:sldLayoutId id="2147483677" r:id="rId5"/>
    <p:sldLayoutId id="2147483682" r:id="rId6"/>
    <p:sldLayoutId id="2147483683" r:id="rId7"/>
    <p:sldLayoutId id="2147483684" r:id="rId8"/>
    <p:sldLayoutId id="2147483667" r:id="rId9"/>
    <p:sldLayoutId id="2147483670" r:id="rId10"/>
    <p:sldLayoutId id="2147483681" r:id="rId11"/>
    <p:sldLayoutId id="2147483668" r:id="rId12"/>
    <p:sldLayoutId id="2147483674" r:id="rId13"/>
  </p:sldLayoutIdLst>
  <p:timing>
    <p:tnLst>
      <p:par>
        <p:cTn id="1" dur="indefinite" restart="never" nodeType="tmRoot"/>
      </p:par>
    </p:tnLst>
  </p:timing>
  <p:txStyles>
    <p:titleStyle>
      <a:lvl1pPr>
        <a:defRPr>
          <a:latin typeface="+mj-lt"/>
          <a:ea typeface="+mj-ea"/>
          <a:cs typeface="+mj-cs"/>
        </a:defRPr>
      </a:lvl1pPr>
    </p:titleStyle>
    <p:bodyStyle>
      <a:lvl1pPr marL="288000" indent="-288000">
        <a:buClr>
          <a:srgbClr val="004562"/>
        </a:buClr>
        <a:buFont typeface="Arial" charset="0"/>
        <a:buChar char="•"/>
        <a:tabLst/>
        <a:defRPr sz="3200">
          <a:solidFill>
            <a:schemeClr val="tx1">
              <a:lumMod val="50000"/>
              <a:lumOff val="50000"/>
            </a:schemeClr>
          </a:solidFill>
          <a:latin typeface="+mn-lt"/>
          <a:ea typeface="+mn-ea"/>
          <a:cs typeface="+mn-cs"/>
        </a:defRPr>
      </a:lvl1pPr>
      <a:lvl2pPr marL="742950" indent="-285750">
        <a:buClr>
          <a:srgbClr val="004562"/>
        </a:buClr>
        <a:buFont typeface="Arial" charset="0"/>
        <a:buChar char="•"/>
        <a:defRPr sz="2800">
          <a:latin typeface="+mn-lt"/>
          <a:ea typeface="+mn-ea"/>
          <a:cs typeface="+mn-cs"/>
        </a:defRPr>
      </a:lvl2pPr>
      <a:lvl3pPr marL="1200150" indent="-285750">
        <a:buClr>
          <a:srgbClr val="004562"/>
        </a:buClr>
        <a:buFont typeface="Arial" charset="0"/>
        <a:buChar char="•"/>
        <a:defRPr sz="2400">
          <a:latin typeface="+mn-lt"/>
          <a:ea typeface="+mn-ea"/>
          <a:cs typeface="+mn-cs"/>
        </a:defRPr>
      </a:lvl3pPr>
      <a:lvl4pPr marL="1657350" indent="-285750">
        <a:buClr>
          <a:srgbClr val="004562"/>
        </a:buClr>
        <a:buFont typeface="Arial" charset="0"/>
        <a:buChar char="•"/>
        <a:defRPr sz="2000">
          <a:latin typeface="+mn-lt"/>
          <a:ea typeface="+mn-ea"/>
          <a:cs typeface="+mn-cs"/>
        </a:defRPr>
      </a:lvl4pPr>
      <a:lvl5pPr marL="2114550" indent="-285750">
        <a:buClr>
          <a:srgbClr val="004562"/>
        </a:buClr>
        <a:buFont typeface="Arial" charset="0"/>
        <a:buChar char="•"/>
        <a:defRPr sz="1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is-IS" dirty="0" smtClean="0"/>
              <a:t>Kynningarfundur</a:t>
            </a:r>
            <a:endParaRPr lang="is-IS" dirty="0"/>
          </a:p>
        </p:txBody>
      </p:sp>
      <p:sp>
        <p:nvSpPr>
          <p:cNvPr id="7" name="Text Placeholder 6"/>
          <p:cNvSpPr>
            <a:spLocks noGrp="1"/>
          </p:cNvSpPr>
          <p:nvPr>
            <p:ph type="body" sz="quarter" idx="17"/>
          </p:nvPr>
        </p:nvSpPr>
        <p:spPr/>
        <p:txBody>
          <a:bodyPr/>
          <a:lstStyle/>
          <a:p>
            <a:r>
              <a:rPr lang="is-IS" dirty="0" smtClean="0"/>
              <a:t>16. maí 2018</a:t>
            </a:r>
            <a:endParaRPr lang="is-IS" dirty="0"/>
          </a:p>
        </p:txBody>
      </p:sp>
      <p:sp>
        <p:nvSpPr>
          <p:cNvPr id="8" name="Text Placeholder 7"/>
          <p:cNvSpPr>
            <a:spLocks noGrp="1"/>
          </p:cNvSpPr>
          <p:nvPr>
            <p:ph type="body" sz="quarter" idx="18"/>
          </p:nvPr>
        </p:nvSpPr>
        <p:spPr/>
        <p:txBody>
          <a:bodyPr>
            <a:normAutofit lnSpcReduction="10000"/>
          </a:bodyPr>
          <a:lstStyle/>
          <a:p>
            <a:endParaRPr lang="is-IS" dirty="0"/>
          </a:p>
        </p:txBody>
      </p:sp>
      <p:sp>
        <p:nvSpPr>
          <p:cNvPr id="9" name="Text Placeholder 8"/>
          <p:cNvSpPr>
            <a:spLocks noGrp="1"/>
          </p:cNvSpPr>
          <p:nvPr>
            <p:ph type="body" sz="quarter" idx="19"/>
          </p:nvPr>
        </p:nvSpPr>
        <p:spPr/>
        <p:txBody>
          <a:bodyPr/>
          <a:lstStyle/>
          <a:p>
            <a:endParaRPr lang="is-IS" dirty="0"/>
          </a:p>
        </p:txBody>
      </p:sp>
      <p:sp>
        <p:nvSpPr>
          <p:cNvPr id="4" name="Text Placeholder 3"/>
          <p:cNvSpPr>
            <a:spLocks noGrp="1"/>
          </p:cNvSpPr>
          <p:nvPr>
            <p:ph type="body" sz="quarter" idx="13"/>
          </p:nvPr>
        </p:nvSpPr>
        <p:spPr/>
        <p:txBody>
          <a:bodyPr/>
          <a:lstStyle/>
          <a:p>
            <a:r>
              <a:rPr lang="is-IS" dirty="0" smtClean="0"/>
              <a:t>Vaxtaákvörðun</a:t>
            </a:r>
            <a:endParaRPr lang="is-IS" dirty="0"/>
          </a:p>
        </p:txBody>
      </p:sp>
      <p:sp>
        <p:nvSpPr>
          <p:cNvPr id="5" name="Text Placeholder 4"/>
          <p:cNvSpPr>
            <a:spLocks noGrp="1"/>
          </p:cNvSpPr>
          <p:nvPr>
            <p:ph type="body" sz="quarter" idx="14"/>
          </p:nvPr>
        </p:nvSpPr>
        <p:spPr/>
        <p:txBody>
          <a:bodyPr>
            <a:normAutofit/>
          </a:bodyPr>
          <a:lstStyle/>
          <a:p>
            <a:r>
              <a:rPr lang="is-IS" dirty="0" smtClean="0"/>
              <a:t>Stefnuyfirlýsing peningastefnunefndar</a:t>
            </a:r>
            <a:endParaRPr lang="is-IS" dirty="0"/>
          </a:p>
        </p:txBody>
      </p:sp>
    </p:spTree>
    <p:extLst>
      <p:ext uri="{BB962C8B-B14F-4D97-AF65-F5344CB8AC3E}">
        <p14:creationId xmlns:p14="http://schemas.microsoft.com/office/powerpoint/2010/main" val="261174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Eftir að hafa lækkað samfellt frá 2014 tók útflutningsverð viðskiptalanda að hækka í erlendum gjaldmiðlum seint árið 2016 …</a:t>
            </a:r>
          </a:p>
          <a:p>
            <a:r>
              <a:rPr lang="is-IS" dirty="0" smtClean="0"/>
              <a:t>… og innflutningsverð í krónum tók að hækka seint árið 2017 þegar áhrif gengishækkunar tóku að fjara út</a:t>
            </a:r>
          </a:p>
          <a:p>
            <a:r>
              <a:rPr lang="is-IS" dirty="0" smtClean="0"/>
              <a:t>Við bætist hækkandi verð innlendrar vöru og þjónustu en á móti vegur hægari hækkun húsnæðisverðs</a:t>
            </a:r>
            <a:endParaRPr lang="is-IS" dirty="0"/>
          </a:p>
        </p:txBody>
      </p:sp>
      <p:sp>
        <p:nvSpPr>
          <p:cNvPr id="4" name="Title 3"/>
          <p:cNvSpPr>
            <a:spLocks noGrp="1"/>
          </p:cNvSpPr>
          <p:nvPr>
            <p:ph type="ctrTitle"/>
          </p:nvPr>
        </p:nvSpPr>
        <p:spPr/>
        <p:txBody>
          <a:bodyPr>
            <a:normAutofit/>
          </a:bodyPr>
          <a:lstStyle/>
          <a:p>
            <a:r>
              <a:rPr lang="is-IS" dirty="0" smtClean="0"/>
              <a:t>Innflutt verð hækkar en hægir á hækkun húsnæðis</a:t>
            </a:r>
            <a:endParaRPr lang="is-IS" dirty="0"/>
          </a:p>
        </p:txBody>
      </p:sp>
      <p:sp>
        <p:nvSpPr>
          <p:cNvPr id="11" name="TextBox 10"/>
          <p:cNvSpPr txBox="1"/>
          <p:nvPr/>
        </p:nvSpPr>
        <p:spPr>
          <a:xfrm>
            <a:off x="819400" y="8458200"/>
            <a:ext cx="14626000" cy="493931"/>
          </a:xfrm>
          <a:prstGeom prst="rect">
            <a:avLst/>
          </a:prstGeom>
          <a:noFill/>
        </p:spPr>
        <p:txBody>
          <a:bodyPr wrap="square" rtlCol="0" anchor="b" anchorCtr="0">
            <a:noAutofit/>
          </a:bodyPr>
          <a:lstStyle/>
          <a:p>
            <a:r>
              <a:rPr lang="is-IS" sz="1200" dirty="0" smtClean="0"/>
              <a:t>1. </a:t>
            </a:r>
            <a:r>
              <a:rPr lang="is-IS" sz="1200" dirty="0" smtClean="0">
                <a:solidFill>
                  <a:srgbClr val="000000"/>
                </a:solidFill>
                <a:cs typeface="Arial"/>
              </a:rPr>
              <a:t>Grunnspá Seðlabankans 1. </a:t>
            </a:r>
            <a:r>
              <a:rPr lang="is-IS" sz="1200" dirty="0" err="1" smtClean="0">
                <a:solidFill>
                  <a:srgbClr val="000000"/>
                </a:solidFill>
                <a:cs typeface="Arial"/>
              </a:rPr>
              <a:t>ársfj</a:t>
            </a:r>
            <a:r>
              <a:rPr lang="is-IS" sz="1200" dirty="0" smtClean="0">
                <a:solidFill>
                  <a:srgbClr val="000000"/>
                </a:solidFill>
                <a:cs typeface="Arial"/>
              </a:rPr>
              <a:t>. 2018. 2. </a:t>
            </a:r>
            <a:r>
              <a:rPr lang="is-IS" sz="1200" dirty="0"/>
              <a:t>Innflutt verðbólga er nálguð með verði innfluttrar mat- og drykkjarvöru, nýrra bíla og varahluta, bensíns og annarrar innfluttrar vöru. Tölur í svigum sýna núverandi vægi viðkomandi liða í </a:t>
            </a:r>
            <a:r>
              <a:rPr lang="is-IS" sz="1200" dirty="0" smtClean="0"/>
              <a:t>VNV.</a:t>
            </a:r>
          </a:p>
          <a:p>
            <a:r>
              <a:rPr lang="is-IS" sz="1200" i="1" dirty="0" smtClean="0"/>
              <a:t>Heimildir:</a:t>
            </a:r>
            <a:r>
              <a:rPr lang="is-IS" sz="1200" dirty="0" smtClean="0"/>
              <a:t> Hagstofa Íslands, </a:t>
            </a:r>
            <a:r>
              <a:rPr lang="is-IS" sz="1200" dirty="0" err="1" smtClean="0"/>
              <a:t>Thomson</a:t>
            </a:r>
            <a:r>
              <a:rPr lang="is-IS" sz="1200" dirty="0" smtClean="0"/>
              <a:t> </a:t>
            </a:r>
            <a:r>
              <a:rPr lang="is-IS" sz="1200" dirty="0" err="1" smtClean="0"/>
              <a:t>Reuters</a:t>
            </a:r>
            <a:r>
              <a:rPr lang="is-IS" sz="1200" dirty="0" smtClean="0"/>
              <a:t>, Seðlabanki Íslands.</a:t>
            </a:r>
            <a:endParaRPr lang="is-IS" sz="1200" dirty="0"/>
          </a:p>
        </p:txBody>
      </p:sp>
      <p:pic>
        <p:nvPicPr>
          <p:cNvPr id="6" name="Content Placeholder 5"/>
          <p:cNvPicPr>
            <a:picLocks noGrp="1" noChangeAspect="1"/>
          </p:cNvPicPr>
          <p:nvPr>
            <p:ph sz="quarter" idx="18"/>
          </p:nvPr>
        </p:nvPicPr>
        <p:blipFill>
          <a:blip r:embed="rId2"/>
          <a:stretch>
            <a:fillRect/>
          </a:stretch>
        </p:blipFill>
        <p:spPr>
          <a:xfrm>
            <a:off x="8460000" y="2412000"/>
            <a:ext cx="5971599" cy="6660000"/>
          </a:xfrm>
          <a:prstGeom prst="rect">
            <a:avLst/>
          </a:prstGeom>
        </p:spPr>
      </p:pic>
      <p:pic>
        <p:nvPicPr>
          <p:cNvPr id="9" name="Content Placeholder 8"/>
          <p:cNvPicPr>
            <a:picLocks noGrp="1" noChangeAspect="1"/>
          </p:cNvPicPr>
          <p:nvPr>
            <p:ph sz="quarter" idx="17"/>
          </p:nvPr>
        </p:nvPicPr>
        <p:blipFill>
          <a:blip r:embed="rId3"/>
          <a:stretch>
            <a:fillRect/>
          </a:stretch>
        </p:blipFill>
        <p:spPr>
          <a:xfrm>
            <a:off x="1080000" y="2412000"/>
            <a:ext cx="5971599" cy="6660000"/>
          </a:xfrm>
          <a:prstGeom prst="rect">
            <a:avLst/>
          </a:prstGeom>
        </p:spPr>
      </p:pic>
    </p:spTree>
    <p:extLst>
      <p:ext uri="{BB962C8B-B14F-4D97-AF65-F5344CB8AC3E}">
        <p14:creationId xmlns:p14="http://schemas.microsoft.com/office/powerpoint/2010/main" val="3256853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quarter" idx="18"/>
          </p:nvPr>
        </p:nvPicPr>
        <p:blipFill>
          <a:blip r:embed="rId2"/>
          <a:stretch>
            <a:fillRect/>
          </a:stretch>
        </p:blipFill>
        <p:spPr>
          <a:xfrm>
            <a:off x="5760000" y="2412000"/>
            <a:ext cx="4896000" cy="6660000"/>
          </a:xfrm>
          <a:prstGeom prst="rect">
            <a:avLst/>
          </a:prstGeom>
        </p:spPr>
      </p:pic>
      <p:sp>
        <p:nvSpPr>
          <p:cNvPr id="5" name="Content Placeholder 4"/>
          <p:cNvSpPr>
            <a:spLocks noGrp="1"/>
          </p:cNvSpPr>
          <p:nvPr>
            <p:ph idx="1"/>
          </p:nvPr>
        </p:nvSpPr>
        <p:spPr/>
        <p:txBody>
          <a:bodyPr/>
          <a:lstStyle/>
          <a:p>
            <a:r>
              <a:rPr lang="is-IS" dirty="0" smtClean="0"/>
              <a:t>Launakostnaður á framleidda einingu talinn hafa hækkað um 5,2% í fyrra – 1 prósentu meira en gert var ráð fyrir í febrúar …</a:t>
            </a:r>
          </a:p>
          <a:p>
            <a:r>
              <a:rPr lang="is-IS" dirty="0" smtClean="0"/>
              <a:t>… litar einnig meðalhækkun í ár: fer úr 5,5% í 6,7%: talsverður kostnaðarþrýstingur því áfram af vinnumarkaði og vísbendingar um vaxandi innlendan verðbólguþrýsting – sem birtist m.a. í væntingum stjórnenda um hækkun aðfanga- og afurðaverðs</a:t>
            </a:r>
            <a:endParaRPr lang="is-IS" dirty="0"/>
          </a:p>
        </p:txBody>
      </p:sp>
      <p:sp>
        <p:nvSpPr>
          <p:cNvPr id="4" name="Title 3"/>
          <p:cNvSpPr>
            <a:spLocks noGrp="1"/>
          </p:cNvSpPr>
          <p:nvPr>
            <p:ph type="ctrTitle"/>
          </p:nvPr>
        </p:nvSpPr>
        <p:spPr>
          <a:xfrm>
            <a:off x="818025" y="546817"/>
            <a:ext cx="13177375" cy="668422"/>
          </a:xfrm>
        </p:spPr>
        <p:txBody>
          <a:bodyPr>
            <a:normAutofit/>
          </a:bodyPr>
          <a:lstStyle/>
          <a:p>
            <a:r>
              <a:rPr lang="is-IS" dirty="0" smtClean="0"/>
              <a:t>Vísbending um aukinn innlendan verðbólguþrýsting</a:t>
            </a:r>
            <a:endParaRPr lang="is-IS" dirty="0"/>
          </a:p>
        </p:txBody>
      </p:sp>
      <p:pic>
        <p:nvPicPr>
          <p:cNvPr id="11" name="Content Placeholder 10"/>
          <p:cNvPicPr>
            <a:picLocks noGrp="1"/>
          </p:cNvPicPr>
          <p:nvPr>
            <p:ph sz="quarter" idx="19"/>
          </p:nvPr>
        </p:nvPicPr>
        <p:blipFill>
          <a:blip r:embed="rId3"/>
          <a:stretch>
            <a:fillRect/>
          </a:stretch>
        </p:blipFill>
        <p:spPr>
          <a:xfrm>
            <a:off x="10800000" y="2412000"/>
            <a:ext cx="4896000" cy="6660000"/>
          </a:xfrm>
          <a:prstGeom prst="rect">
            <a:avLst/>
          </a:prstGeom>
        </p:spPr>
      </p:pic>
      <p:sp>
        <p:nvSpPr>
          <p:cNvPr id="12" name="TextBox 11"/>
          <p:cNvSpPr txBox="1"/>
          <p:nvPr/>
        </p:nvSpPr>
        <p:spPr>
          <a:xfrm>
            <a:off x="819400" y="8077200"/>
            <a:ext cx="14626000" cy="874931"/>
          </a:xfrm>
          <a:prstGeom prst="rect">
            <a:avLst/>
          </a:prstGeom>
          <a:noFill/>
        </p:spPr>
        <p:txBody>
          <a:bodyPr wrap="square" rtlCol="0" anchor="b" anchorCtr="0">
            <a:noAutofit/>
          </a:bodyPr>
          <a:lstStyle/>
          <a:p>
            <a:r>
              <a:rPr lang="is-IS" sz="1200" dirty="0" smtClean="0"/>
              <a:t>1. Framleiðniaukning kemur fram sem neikvætt framlag til hækkunar á launakostnaði á framleidda einingu. Grunnspá Seðlabankans 2017-2020. Brotalína sýnir spá frá PM 2018/1. 2. </a:t>
            </a:r>
            <a:r>
              <a:rPr lang="is-IS" sz="1200" dirty="0" smtClean="0">
                <a:solidFill>
                  <a:srgbClr val="000000"/>
                </a:solidFill>
                <a:cs typeface="Arial"/>
              </a:rPr>
              <a:t>Skyggða svæðið inniheldur fimm vísbendingar um innlendan verðbólguþrýsting. Vísbendingarnar eru launakostnaður á framleidda einingu (hreyfanlegt meðaltal), verðvísitala VLF, verð almennrar þjónustu, verð innlendrar vöru og framleiðsluverð afurða sem eru seldar innanlands.</a:t>
            </a:r>
            <a:r>
              <a:rPr lang="is-IS" sz="1200" dirty="0" smtClean="0"/>
              <a:t> Grunnspá Seðlabankans 1. </a:t>
            </a:r>
            <a:r>
              <a:rPr lang="is-IS" sz="1200" dirty="0" err="1" smtClean="0"/>
              <a:t>ársfj</a:t>
            </a:r>
            <a:r>
              <a:rPr lang="is-IS" sz="1200" dirty="0" smtClean="0"/>
              <a:t>. 2018 fyrir verðvísitölu VLF og launakostnað á framleidda einingu. 3. Brotalínur sýna meðaltöl frá 2002.</a:t>
            </a:r>
          </a:p>
          <a:p>
            <a:r>
              <a:rPr lang="is-IS" sz="1200" i="1" dirty="0" smtClean="0"/>
              <a:t>Heimildir:</a:t>
            </a:r>
            <a:r>
              <a:rPr lang="is-IS" sz="1200" dirty="0" smtClean="0"/>
              <a:t> Gallup, Hagstofa Íslands, Seðlabanki Íslands.</a:t>
            </a:r>
            <a:endParaRPr lang="is-IS" sz="1200" dirty="0"/>
          </a:p>
        </p:txBody>
      </p:sp>
      <p:pic>
        <p:nvPicPr>
          <p:cNvPr id="6" name="Content Placeholder 5"/>
          <p:cNvPicPr>
            <a:picLocks noGrp="1"/>
          </p:cNvPicPr>
          <p:nvPr>
            <p:ph sz="quarter" idx="17"/>
          </p:nvPr>
        </p:nvPicPr>
        <p:blipFill>
          <a:blip r:embed="rId4"/>
          <a:stretch>
            <a:fillRect/>
          </a:stretch>
        </p:blipFill>
        <p:spPr>
          <a:xfrm>
            <a:off x="432000" y="2412000"/>
            <a:ext cx="4896000" cy="6660000"/>
          </a:xfrm>
          <a:prstGeom prst="rect">
            <a:avLst/>
          </a:prstGeom>
        </p:spPr>
      </p:pic>
    </p:spTree>
    <p:extLst>
      <p:ext uri="{BB962C8B-B14F-4D97-AF65-F5344CB8AC3E}">
        <p14:creationId xmlns:p14="http://schemas.microsoft.com/office/powerpoint/2010/main" val="3348327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7"/>
          </p:nvPr>
        </p:nvPicPr>
        <p:blipFill>
          <a:blip r:embed="rId2"/>
          <a:stretch>
            <a:fillRect/>
          </a:stretch>
        </p:blipFill>
        <p:spPr>
          <a:xfrm>
            <a:off x="432000" y="2412000"/>
            <a:ext cx="4896000" cy="6660000"/>
          </a:xfrm>
          <a:prstGeom prst="rect">
            <a:avLst/>
          </a:prstGeom>
        </p:spPr>
      </p:pic>
      <p:sp>
        <p:nvSpPr>
          <p:cNvPr id="4" name="Title 3"/>
          <p:cNvSpPr>
            <a:spLocks noGrp="1"/>
          </p:cNvSpPr>
          <p:nvPr>
            <p:ph type="ctrTitle"/>
          </p:nvPr>
        </p:nvSpPr>
        <p:spPr/>
        <p:txBody>
          <a:bodyPr>
            <a:normAutofit/>
          </a:bodyPr>
          <a:lstStyle/>
          <a:p>
            <a:r>
              <a:rPr lang="is-IS" dirty="0" smtClean="0"/>
              <a:t>Hversu vel mun kjölfesta verðbólguvæntinga halda?</a:t>
            </a:r>
            <a:endParaRPr lang="is-IS" dirty="0"/>
          </a:p>
        </p:txBody>
      </p:sp>
      <p:sp>
        <p:nvSpPr>
          <p:cNvPr id="23" name="TextBox 22"/>
          <p:cNvSpPr txBox="1"/>
          <p:nvPr/>
        </p:nvSpPr>
        <p:spPr>
          <a:xfrm>
            <a:off x="819400" y="8305800"/>
            <a:ext cx="14626000" cy="646331"/>
          </a:xfrm>
          <a:prstGeom prst="rect">
            <a:avLst/>
          </a:prstGeom>
          <a:noFill/>
        </p:spPr>
        <p:txBody>
          <a:bodyPr wrap="square" rtlCol="0" anchor="b" anchorCtr="0">
            <a:noAutofit/>
          </a:bodyPr>
          <a:lstStyle/>
          <a:p>
            <a:r>
              <a:rPr lang="is-IS" sz="1200" dirty="0">
                <a:solidFill>
                  <a:srgbClr val="000000"/>
                </a:solidFill>
                <a:cs typeface="Arial"/>
              </a:rPr>
              <a:t>1. </a:t>
            </a:r>
            <a:r>
              <a:rPr lang="is-IS" sz="1200" kern="0" dirty="0" smtClean="0">
                <a:solidFill>
                  <a:sysClr val="windowText" lastClr="000000"/>
                </a:solidFill>
              </a:rPr>
              <a:t>Talan </a:t>
            </a:r>
            <a:r>
              <a:rPr lang="is-IS" sz="1200" kern="0" dirty="0">
                <a:solidFill>
                  <a:sysClr val="windowText" lastClr="000000"/>
                </a:solidFill>
              </a:rPr>
              <a:t>fyrir </a:t>
            </a:r>
            <a:r>
              <a:rPr lang="is-IS" sz="1200" kern="0" dirty="0" smtClean="0">
                <a:solidFill>
                  <a:sysClr val="windowText" lastClr="000000"/>
                </a:solidFill>
              </a:rPr>
              <a:t>2. </a:t>
            </a:r>
            <a:r>
              <a:rPr lang="is-IS" sz="1200" kern="0" dirty="0">
                <a:solidFill>
                  <a:sysClr val="windowText" lastClr="000000"/>
                </a:solidFill>
              </a:rPr>
              <a:t>ársfjórðung </a:t>
            </a:r>
            <a:r>
              <a:rPr lang="is-IS" sz="1200" kern="0" dirty="0" smtClean="0">
                <a:solidFill>
                  <a:sysClr val="windowText" lastClr="000000"/>
                </a:solidFill>
              </a:rPr>
              <a:t>2018 </a:t>
            </a:r>
            <a:r>
              <a:rPr lang="is-IS" sz="1200" kern="0" dirty="0">
                <a:solidFill>
                  <a:sysClr val="windowText" lastClr="000000"/>
                </a:solidFill>
              </a:rPr>
              <a:t>er meðaltal það sem af er fjórðungnum. </a:t>
            </a:r>
            <a:r>
              <a:rPr lang="is-IS" sz="1200" dirty="0"/>
              <a:t>2. Myndin sýnir stílfærð áhrif 1% varanlegrar hækkunar innflutningsverðlags á innlenda verðbólgu. Sýnd eru tvö dæmi. Í því fyrra hefur hækkunin áhrif á langtímaverðbólguvæntingar en í því </a:t>
            </a:r>
            <a:r>
              <a:rPr lang="is-IS" sz="1200" dirty="0" smtClean="0"/>
              <a:t>síðara </a:t>
            </a:r>
            <a:r>
              <a:rPr lang="is-IS" sz="1200" dirty="0"/>
              <a:t>haldast þær óbreyttar í verðbólgumarkmiði Seðlabankans.</a:t>
            </a:r>
          </a:p>
          <a:p>
            <a:r>
              <a:rPr lang="is-IS" sz="1200" i="1" dirty="0" smtClean="0"/>
              <a:t>Heimildir:</a:t>
            </a:r>
            <a:r>
              <a:rPr lang="is-IS" sz="1200" dirty="0" smtClean="0"/>
              <a:t> Hagstofa Íslands, Seðlabanki Íslands.</a:t>
            </a:r>
            <a:endParaRPr lang="is-IS" sz="1200" dirty="0"/>
          </a:p>
        </p:txBody>
      </p:sp>
      <p:pic>
        <p:nvPicPr>
          <p:cNvPr id="9" name="Content Placeholder 8"/>
          <p:cNvPicPr>
            <a:picLocks noGrp="1"/>
          </p:cNvPicPr>
          <p:nvPr>
            <p:ph sz="quarter" idx="19"/>
          </p:nvPr>
        </p:nvPicPr>
        <p:blipFill>
          <a:blip r:embed="rId3"/>
          <a:stretch>
            <a:fillRect/>
          </a:stretch>
        </p:blipFill>
        <p:spPr>
          <a:xfrm>
            <a:off x="10800000" y="2412000"/>
            <a:ext cx="4896000" cy="6660000"/>
          </a:xfrm>
          <a:prstGeom prst="rect">
            <a:avLst/>
          </a:prstGeom>
        </p:spPr>
      </p:pic>
      <p:sp>
        <p:nvSpPr>
          <p:cNvPr id="10" name="Content Placeholder 4"/>
          <p:cNvSpPr>
            <a:spLocks noGrp="1"/>
          </p:cNvSpPr>
          <p:nvPr>
            <p:ph idx="1"/>
          </p:nvPr>
        </p:nvSpPr>
        <p:spPr>
          <a:xfrm>
            <a:off x="817200" y="1215238"/>
            <a:ext cx="14878800" cy="1299600"/>
          </a:xfrm>
        </p:spPr>
        <p:txBody>
          <a:bodyPr/>
          <a:lstStyle/>
          <a:p>
            <a:r>
              <a:rPr lang="is-IS" dirty="0"/>
              <a:t>Skammtímaverðbólguvæntingar heimila og fyrirtækja hafa hækkað frá PM 18/1 en væntingar markaðsaðila hafa lítið breyst</a:t>
            </a:r>
          </a:p>
          <a:p>
            <a:r>
              <a:rPr lang="is-IS" dirty="0" smtClean="0"/>
              <a:t>Langtímaverðbólguálag </a:t>
            </a:r>
            <a:r>
              <a:rPr lang="is-IS" dirty="0"/>
              <a:t>hefur einnig hækkað en langtímaverðbólguvæntingar markaðsaðila enn </a:t>
            </a:r>
            <a:r>
              <a:rPr lang="is-IS" dirty="0" smtClean="0"/>
              <a:t>í samræmi við markmiðið</a:t>
            </a:r>
            <a:endParaRPr lang="is-IS" dirty="0"/>
          </a:p>
          <a:p>
            <a:r>
              <a:rPr lang="is-IS" dirty="0"/>
              <a:t>Kjölfesta væntinga í markmiði virðist </a:t>
            </a:r>
            <a:r>
              <a:rPr lang="is-IS" dirty="0" smtClean="0"/>
              <a:t>í meginatriðum </a:t>
            </a:r>
            <a:r>
              <a:rPr lang="is-IS" dirty="0"/>
              <a:t>enn halda – en hvort svo verður áfram mun ráða </a:t>
            </a:r>
            <a:r>
              <a:rPr lang="is-IS" dirty="0" smtClean="0"/>
              <a:t>miklu um verðbólguhorfur</a:t>
            </a:r>
            <a:endParaRPr lang="is-IS" dirty="0"/>
          </a:p>
        </p:txBody>
      </p:sp>
      <p:pic>
        <p:nvPicPr>
          <p:cNvPr id="3" name="Content Placeholder 2"/>
          <p:cNvPicPr>
            <a:picLocks noGrp="1"/>
          </p:cNvPicPr>
          <p:nvPr>
            <p:ph sz="quarter" idx="18"/>
          </p:nvPr>
        </p:nvPicPr>
        <p:blipFill>
          <a:blip r:embed="rId4"/>
          <a:stretch>
            <a:fillRect/>
          </a:stretch>
        </p:blipFill>
        <p:spPr>
          <a:xfrm>
            <a:off x="5760000" y="2412000"/>
            <a:ext cx="4896000" cy="6660000"/>
          </a:xfrm>
          <a:prstGeom prst="rect">
            <a:avLst/>
          </a:prstGeom>
        </p:spPr>
      </p:pic>
    </p:spTree>
    <p:extLst>
      <p:ext uri="{BB962C8B-B14F-4D97-AF65-F5344CB8AC3E}">
        <p14:creationId xmlns:p14="http://schemas.microsoft.com/office/powerpoint/2010/main" val="209205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Verðbólguþróun undanfarið í takt við spár bankans: talið að hún verði við markmið á fyrri hluta ársins en aukist í 2,9% á Q4</a:t>
            </a:r>
          </a:p>
          <a:p>
            <a:r>
              <a:rPr lang="is-IS" dirty="0" smtClean="0"/>
              <a:t>Ekki lengur gert ráð fyrir lækkun efra þreps VSK og því er mæld verðbólga heldur meiri 2019 en áður var spáð</a:t>
            </a:r>
          </a:p>
          <a:p>
            <a:r>
              <a:rPr lang="is-IS" dirty="0" smtClean="0"/>
              <a:t>Þegar leiðrétt er fyrir skattaáhrifum eru horfur hins vegar lítið breyttar … en hættan á vanmati til skemmri tíma er talin meiri</a:t>
            </a:r>
          </a:p>
        </p:txBody>
      </p:sp>
      <p:sp>
        <p:nvSpPr>
          <p:cNvPr id="4" name="Title 3"/>
          <p:cNvSpPr>
            <a:spLocks noGrp="1"/>
          </p:cNvSpPr>
          <p:nvPr>
            <p:ph type="ctrTitle"/>
          </p:nvPr>
        </p:nvSpPr>
        <p:spPr/>
        <p:txBody>
          <a:bodyPr>
            <a:normAutofit/>
          </a:bodyPr>
          <a:lstStyle/>
          <a:p>
            <a:r>
              <a:rPr lang="is-IS" dirty="0" smtClean="0"/>
              <a:t>Verðbólga við markmið á spátíma en horfur </a:t>
            </a:r>
            <a:r>
              <a:rPr lang="is-IS" dirty="0" err="1" smtClean="0"/>
              <a:t>óvissar</a:t>
            </a:r>
            <a:endParaRPr lang="is-IS" dirty="0">
              <a:solidFill>
                <a:srgbClr val="FF0000"/>
              </a:solidFill>
            </a:endParaRPr>
          </a:p>
        </p:txBody>
      </p:sp>
      <p:sp>
        <p:nvSpPr>
          <p:cNvPr id="14" name="TextBox 13"/>
          <p:cNvSpPr txBox="1"/>
          <p:nvPr/>
        </p:nvSpPr>
        <p:spPr>
          <a:xfrm>
            <a:off x="819400" y="8458200"/>
            <a:ext cx="14626000" cy="493931"/>
          </a:xfrm>
          <a:prstGeom prst="rect">
            <a:avLst/>
          </a:prstGeom>
          <a:noFill/>
        </p:spPr>
        <p:txBody>
          <a:bodyPr wrap="square" rtlCol="0" anchor="b" anchorCtr="0">
            <a:noAutofit/>
          </a:bodyPr>
          <a:lstStyle/>
          <a:p>
            <a:r>
              <a:rPr lang="is-IS" sz="1200" dirty="0" smtClean="0"/>
              <a:t>1. Grunnspá Seðlabankans 2. </a:t>
            </a:r>
            <a:r>
              <a:rPr lang="is-IS" sz="1200" dirty="0" err="1" smtClean="0"/>
              <a:t>ársfj</a:t>
            </a:r>
            <a:r>
              <a:rPr lang="is-IS" sz="1200" dirty="0" smtClean="0"/>
              <a:t>. 2018 - 2. </a:t>
            </a:r>
            <a:r>
              <a:rPr lang="is-IS" sz="1200" dirty="0" err="1" smtClean="0"/>
              <a:t>ársfj</a:t>
            </a:r>
            <a:r>
              <a:rPr lang="is-IS" sz="1200" dirty="0" smtClean="0"/>
              <a:t>. 2021. Brotalínur sýna </a:t>
            </a:r>
            <a:r>
              <a:rPr lang="is-IS" sz="1200" dirty="0"/>
              <a:t>spá frá PM 2018/1.</a:t>
            </a:r>
            <a:r>
              <a:rPr lang="is-IS" sz="1200" dirty="0" smtClean="0"/>
              <a:t> </a:t>
            </a:r>
          </a:p>
          <a:p>
            <a:r>
              <a:rPr lang="is-IS" sz="1200" i="1" dirty="0" smtClean="0"/>
              <a:t>Heimildir:</a:t>
            </a:r>
            <a:r>
              <a:rPr lang="is-IS" sz="1200" dirty="0" smtClean="0"/>
              <a:t> Hagstofa Íslands, Seðlabanki Íslands.</a:t>
            </a:r>
            <a:endParaRPr lang="is-IS" sz="1200" dirty="0"/>
          </a:p>
        </p:txBody>
      </p:sp>
      <p:pic>
        <p:nvPicPr>
          <p:cNvPr id="3" name="Content Placeholder 2"/>
          <p:cNvPicPr>
            <a:picLocks noGrp="1"/>
          </p:cNvPicPr>
          <p:nvPr>
            <p:ph sz="quarter" idx="19"/>
          </p:nvPr>
        </p:nvPicPr>
        <p:blipFill>
          <a:blip r:embed="rId2"/>
          <a:stretch>
            <a:fillRect/>
          </a:stretch>
        </p:blipFill>
        <p:spPr>
          <a:xfrm>
            <a:off x="10800000" y="2412000"/>
            <a:ext cx="4896000" cy="6660000"/>
          </a:xfrm>
          <a:prstGeom prst="rect">
            <a:avLst/>
          </a:prstGeom>
        </p:spPr>
      </p:pic>
      <p:pic>
        <p:nvPicPr>
          <p:cNvPr id="6" name="Content Placeholder 5"/>
          <p:cNvPicPr>
            <a:picLocks noGrp="1"/>
          </p:cNvPicPr>
          <p:nvPr>
            <p:ph sz="quarter" idx="17"/>
          </p:nvPr>
        </p:nvPicPr>
        <p:blipFill>
          <a:blip r:embed="rId3"/>
          <a:stretch>
            <a:fillRect/>
          </a:stretch>
        </p:blipFill>
        <p:spPr>
          <a:xfrm>
            <a:off x="432000" y="2412000"/>
            <a:ext cx="4896000" cy="6660000"/>
          </a:xfrm>
          <a:prstGeom prst="rect">
            <a:avLst/>
          </a:prstGeom>
        </p:spPr>
      </p:pic>
      <p:pic>
        <p:nvPicPr>
          <p:cNvPr id="9" name="Content Placeholder 8"/>
          <p:cNvPicPr>
            <a:picLocks noGrp="1"/>
          </p:cNvPicPr>
          <p:nvPr>
            <p:ph sz="quarter" idx="18"/>
          </p:nvPr>
        </p:nvPicPr>
        <p:blipFill>
          <a:blip r:embed="rId4"/>
          <a:stretch>
            <a:fillRect/>
          </a:stretch>
        </p:blipFill>
        <p:spPr>
          <a:xfrm>
            <a:off x="5760000" y="2412000"/>
            <a:ext cx="4896000" cy="6660000"/>
          </a:xfrm>
          <a:prstGeom prst="rect">
            <a:avLst/>
          </a:prstGeom>
        </p:spPr>
      </p:pic>
    </p:spTree>
    <p:extLst>
      <p:ext uri="{BB962C8B-B14F-4D97-AF65-F5344CB8AC3E}">
        <p14:creationId xmlns:p14="http://schemas.microsoft.com/office/powerpoint/2010/main" val="1817048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360000" y="2268000"/>
            <a:ext cx="15480000" cy="6480000"/>
          </a:xfrm>
          <a:prstGeom prst="rect">
            <a:avLst/>
          </a:prstGeom>
        </p:spPr>
      </p:pic>
      <p:sp>
        <p:nvSpPr>
          <p:cNvPr id="5" name="Title 4"/>
          <p:cNvSpPr>
            <a:spLocks noGrp="1"/>
          </p:cNvSpPr>
          <p:nvPr>
            <p:ph type="ctrTitle"/>
          </p:nvPr>
        </p:nvSpPr>
        <p:spPr/>
        <p:txBody>
          <a:bodyPr/>
          <a:lstStyle/>
          <a:p>
            <a:r>
              <a:rPr lang="is-IS" dirty="0" smtClean="0"/>
              <a:t>Fráviksdæmi: ólíkir fjárfestingarferlar</a:t>
            </a:r>
            <a:endParaRPr lang="is-IS" dirty="0"/>
          </a:p>
        </p:txBody>
      </p:sp>
      <p:sp>
        <p:nvSpPr>
          <p:cNvPr id="7" name="Content Placeholder 6"/>
          <p:cNvSpPr>
            <a:spLocks noGrp="1"/>
          </p:cNvSpPr>
          <p:nvPr>
            <p:ph idx="10"/>
          </p:nvPr>
        </p:nvSpPr>
        <p:spPr/>
        <p:txBody>
          <a:bodyPr/>
          <a:lstStyle/>
          <a:p>
            <a:r>
              <a:rPr lang="is-IS" dirty="0" smtClean="0"/>
              <a:t>Vöxtur atvinnuvegafjárfestingar gæti verið vanmetinn í grunnspá: eiginfjárhlutfall fyrirtækja hækkað hratt og er sögulega hátt</a:t>
            </a:r>
          </a:p>
          <a:p>
            <a:r>
              <a:rPr lang="is-IS" dirty="0" smtClean="0"/>
              <a:t>Gæti einnig verið ofmetinn: hækkun raungengis gæti t.d. dregið úr fjárfestingargetu fyrirtækja í útflutnings- og samkeppnisgreinum</a:t>
            </a:r>
            <a:endParaRPr lang="is-IS" dirty="0"/>
          </a:p>
        </p:txBody>
      </p:sp>
      <p:sp>
        <p:nvSpPr>
          <p:cNvPr id="6" name="TextBox 5"/>
          <p:cNvSpPr txBox="1"/>
          <p:nvPr/>
        </p:nvSpPr>
        <p:spPr>
          <a:xfrm>
            <a:off x="819400" y="8458200"/>
            <a:ext cx="14626000" cy="493931"/>
          </a:xfrm>
          <a:prstGeom prst="rect">
            <a:avLst/>
          </a:prstGeom>
          <a:noFill/>
        </p:spPr>
        <p:txBody>
          <a:bodyPr wrap="square" rtlCol="0" anchor="b" anchorCtr="0">
            <a:noAutofit/>
          </a:bodyPr>
          <a:lstStyle/>
          <a:p>
            <a:r>
              <a:rPr lang="is-IS" sz="1200" dirty="0">
                <a:solidFill>
                  <a:sysClr val="windowText" lastClr="000000"/>
                </a:solidFill>
              </a:rPr>
              <a:t>1. </a:t>
            </a:r>
            <a:r>
              <a:rPr lang="is-IS" sz="1200" dirty="0" smtClean="0">
                <a:solidFill>
                  <a:sysClr val="windowText" lastClr="000000"/>
                </a:solidFill>
              </a:rPr>
              <a:t>Almenn </a:t>
            </a:r>
            <a:r>
              <a:rPr lang="is-IS" sz="1200" dirty="0">
                <a:solidFill>
                  <a:sysClr val="windowText" lastClr="000000"/>
                </a:solidFill>
              </a:rPr>
              <a:t>atvinnuvegafjárfesting er atvinnuvegafjárfesting utan fjárfestingar í orkufrekum iðnaði og í skipum og flugvélum.</a:t>
            </a:r>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3356266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endParaRPr lang="is-IS" dirty="0"/>
          </a:p>
        </p:txBody>
      </p:sp>
      <p:sp>
        <p:nvSpPr>
          <p:cNvPr id="7" name="Text Placeholder 6"/>
          <p:cNvSpPr>
            <a:spLocks noGrp="1"/>
          </p:cNvSpPr>
          <p:nvPr>
            <p:ph type="body" sz="quarter" idx="17"/>
          </p:nvPr>
        </p:nvSpPr>
        <p:spPr/>
        <p:txBody>
          <a:bodyPr/>
          <a:lstStyle/>
          <a:p>
            <a:endParaRPr lang="is-IS" dirty="0"/>
          </a:p>
        </p:txBody>
      </p:sp>
      <p:sp>
        <p:nvSpPr>
          <p:cNvPr id="8" name="Text Placeholder 7"/>
          <p:cNvSpPr>
            <a:spLocks noGrp="1"/>
          </p:cNvSpPr>
          <p:nvPr>
            <p:ph type="body" sz="quarter" idx="18"/>
          </p:nvPr>
        </p:nvSpPr>
        <p:spPr/>
        <p:txBody>
          <a:bodyPr>
            <a:normAutofit lnSpcReduction="10000"/>
          </a:bodyPr>
          <a:lstStyle/>
          <a:p>
            <a:endParaRPr lang="is-IS" dirty="0"/>
          </a:p>
        </p:txBody>
      </p:sp>
      <p:sp>
        <p:nvSpPr>
          <p:cNvPr id="9" name="Text Placeholder 8"/>
          <p:cNvSpPr>
            <a:spLocks noGrp="1"/>
          </p:cNvSpPr>
          <p:nvPr>
            <p:ph type="body" sz="quarter" idx="19"/>
          </p:nvPr>
        </p:nvSpPr>
        <p:spPr/>
        <p:txBody>
          <a:bodyPr/>
          <a:lstStyle/>
          <a:p>
            <a:endParaRPr lang="is-IS" dirty="0"/>
          </a:p>
        </p:txBody>
      </p:sp>
      <p:sp>
        <p:nvSpPr>
          <p:cNvPr id="4" name="Text Placeholder 3"/>
          <p:cNvSpPr>
            <a:spLocks noGrp="1"/>
          </p:cNvSpPr>
          <p:nvPr>
            <p:ph type="body" sz="quarter" idx="13"/>
          </p:nvPr>
        </p:nvSpPr>
        <p:spPr/>
        <p:txBody>
          <a:bodyPr/>
          <a:lstStyle/>
          <a:p>
            <a:r>
              <a:rPr lang="is-IS" dirty="0" smtClean="0"/>
              <a:t>Peningamál 2018/2</a:t>
            </a:r>
            <a:endParaRPr lang="is-IS" dirty="0"/>
          </a:p>
        </p:txBody>
      </p:sp>
      <p:graphicFrame>
        <p:nvGraphicFramePr>
          <p:cNvPr id="2" name="Diagram 1"/>
          <p:cNvGraphicFramePr/>
          <p:nvPr>
            <p:extLst>
              <p:ext uri="{D42A27DB-BD31-4B8C-83A1-F6EECF244321}">
                <p14:modId xmlns:p14="http://schemas.microsoft.com/office/powerpoint/2010/main" val="1903841016"/>
              </p:ext>
            </p:extLst>
          </p:nvPr>
        </p:nvGraphicFramePr>
        <p:xfrm>
          <a:off x="1651000" y="4829957"/>
          <a:ext cx="5966896" cy="2180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464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is-IS" dirty="0" smtClean="0"/>
              <a:t>Peningamál 2018/2</a:t>
            </a:r>
            <a:endParaRPr lang="is-IS" dirty="0"/>
          </a:p>
        </p:txBody>
      </p:sp>
    </p:spTree>
    <p:extLst>
      <p:ext uri="{BB962C8B-B14F-4D97-AF65-F5344CB8AC3E}">
        <p14:creationId xmlns:p14="http://schemas.microsoft.com/office/powerpoint/2010/main" val="1802497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7"/>
          </p:nvPr>
        </p:nvPicPr>
        <p:blipFill>
          <a:blip r:embed="rId2"/>
          <a:stretch>
            <a:fillRect/>
          </a:stretch>
        </p:blipFill>
        <p:spPr>
          <a:xfrm>
            <a:off x="432000" y="2412000"/>
            <a:ext cx="4896000" cy="6660000"/>
          </a:xfrm>
          <a:prstGeom prst="rect">
            <a:avLst/>
          </a:prstGeom>
        </p:spPr>
      </p:pic>
      <p:sp>
        <p:nvSpPr>
          <p:cNvPr id="5" name="Content Placeholder 4"/>
          <p:cNvSpPr>
            <a:spLocks noGrp="1"/>
          </p:cNvSpPr>
          <p:nvPr>
            <p:ph idx="1"/>
          </p:nvPr>
        </p:nvSpPr>
        <p:spPr/>
        <p:txBody>
          <a:bodyPr/>
          <a:lstStyle/>
          <a:p>
            <a:r>
              <a:rPr lang="is-IS" dirty="0" smtClean="0"/>
              <a:t>Viðskiptakjör bötnuðu um 1,7% 2017 en rýrna um 0,4% í ár – mikil hækkun olíuverðs vegur þyngra en hækkun útflutningsverðs</a:t>
            </a:r>
          </a:p>
          <a:p>
            <a:r>
              <a:rPr lang="is-IS" dirty="0" smtClean="0"/>
              <a:t>Viðsnúningur í útflutningi hugverka í lyfjaiðnaði skýrir meiri útflutningsvöxt 2017 en sem fyrr eru horfur á áframhaldandi hægari útflutningsvexti … og að viðskiptaafgangur haldi áfram að minnka</a:t>
            </a:r>
            <a:endParaRPr lang="is-IS" dirty="0"/>
          </a:p>
        </p:txBody>
      </p:sp>
      <p:sp>
        <p:nvSpPr>
          <p:cNvPr id="4" name="Title 3"/>
          <p:cNvSpPr>
            <a:spLocks noGrp="1"/>
          </p:cNvSpPr>
          <p:nvPr>
            <p:ph type="ctrTitle"/>
          </p:nvPr>
        </p:nvSpPr>
        <p:spPr/>
        <p:txBody>
          <a:bodyPr>
            <a:normAutofit/>
          </a:bodyPr>
          <a:lstStyle/>
          <a:p>
            <a:r>
              <a:rPr lang="is-IS" dirty="0" smtClean="0"/>
              <a:t>Hægir á útflutningsvexti og minni viðskiptaafgangur</a:t>
            </a:r>
            <a:endParaRPr lang="is-IS" dirty="0"/>
          </a:p>
        </p:txBody>
      </p:sp>
      <p:pic>
        <p:nvPicPr>
          <p:cNvPr id="10" name="Content Placeholder 9"/>
          <p:cNvPicPr>
            <a:picLocks noGrp="1"/>
          </p:cNvPicPr>
          <p:nvPr>
            <p:ph sz="quarter" idx="19"/>
          </p:nvPr>
        </p:nvPicPr>
        <p:blipFill>
          <a:blip r:embed="rId3"/>
          <a:stretch>
            <a:fillRect/>
          </a:stretch>
        </p:blipFill>
        <p:spPr>
          <a:xfrm>
            <a:off x="10800000" y="2412000"/>
            <a:ext cx="4896000" cy="6660000"/>
          </a:xfrm>
          <a:prstGeom prst="rect">
            <a:avLst/>
          </a:prstGeom>
        </p:spPr>
      </p:pic>
      <p:pic>
        <p:nvPicPr>
          <p:cNvPr id="3" name="Content Placeholder 2"/>
          <p:cNvPicPr>
            <a:picLocks noGrp="1"/>
          </p:cNvPicPr>
          <p:nvPr>
            <p:ph sz="quarter" idx="18"/>
          </p:nvPr>
        </p:nvPicPr>
        <p:blipFill>
          <a:blip r:embed="rId4"/>
          <a:stretch>
            <a:fillRect/>
          </a:stretch>
        </p:blipFill>
        <p:spPr>
          <a:xfrm>
            <a:off x="5760000" y="2412000"/>
            <a:ext cx="4896000" cy="6660000"/>
          </a:xfrm>
          <a:prstGeom prst="rect">
            <a:avLst/>
          </a:prstGeom>
        </p:spPr>
      </p:pic>
      <p:sp>
        <p:nvSpPr>
          <p:cNvPr id="11" name="TextBox 10"/>
          <p:cNvSpPr txBox="1"/>
          <p:nvPr/>
        </p:nvSpPr>
        <p:spPr>
          <a:xfrm>
            <a:off x="819400" y="8153400"/>
            <a:ext cx="14626000" cy="798731"/>
          </a:xfrm>
          <a:prstGeom prst="rect">
            <a:avLst/>
          </a:prstGeom>
          <a:noFill/>
        </p:spPr>
        <p:txBody>
          <a:bodyPr wrap="square" rtlCol="0" anchor="b" anchorCtr="0">
            <a:noAutofit/>
          </a:bodyPr>
          <a:lstStyle/>
          <a:p>
            <a:r>
              <a:rPr lang="is-IS" sz="1200" dirty="0" smtClean="0"/>
              <a:t>1. Grunnspá Seðlabankans 2018-2020. Brotalínur sýna spá frá PM 2018/1. 2. Álútflutningur </a:t>
            </a:r>
            <a:r>
              <a:rPr lang="is-IS" sz="1200" dirty="0"/>
              <a:t>skv. skilgreiningu þjóðhagsreikninga. Ferðaþjónusta er samtala á „ferðalögum“ og „farþegaflutningum með flugi“. Grunnspá Seðlabankans </a:t>
            </a:r>
            <a:r>
              <a:rPr lang="is-IS" sz="1200" dirty="0" smtClean="0"/>
              <a:t>2018-2020. Brotalína </a:t>
            </a:r>
            <a:r>
              <a:rPr lang="is-IS" sz="1200" dirty="0"/>
              <a:t>sýnir spá frá PM </a:t>
            </a:r>
            <a:r>
              <a:rPr lang="is-IS" sz="1200" dirty="0" smtClean="0"/>
              <a:t>2018/1. 3. </a:t>
            </a:r>
            <a:r>
              <a:rPr lang="is-IS" sz="1200" dirty="0"/>
              <a:t>Rekstrarframlög talin með frumþáttatekjum. </a:t>
            </a:r>
            <a:r>
              <a:rPr lang="is-IS" sz="1200" dirty="0" smtClean="0"/>
              <a:t>Viðskiptajöfnuður án </a:t>
            </a:r>
            <a:r>
              <a:rPr lang="is-IS" sz="1200" dirty="0"/>
              <a:t>áhrifa fallinna fjármálafyrirtækja 2008-2015 og lyfjafyrirtækisins </a:t>
            </a:r>
            <a:r>
              <a:rPr lang="is-IS" sz="1200" dirty="0" err="1"/>
              <a:t>Actavis</a:t>
            </a:r>
            <a:r>
              <a:rPr lang="is-IS" sz="1200" dirty="0"/>
              <a:t> 2009-2012 á jöfnuð frumþáttatekna. Einnig hefur verið leiðrétt fyrir óbeint mældri fjármálaþjónustu (FISIM) fallinna fjármálafyrirtækja</a:t>
            </a:r>
            <a:r>
              <a:rPr lang="is-IS" sz="1200" dirty="0" smtClean="0"/>
              <a:t>. </a:t>
            </a:r>
            <a:r>
              <a:rPr lang="is-IS" sz="1200" dirty="0"/>
              <a:t>Grunnspá Seðlabankans </a:t>
            </a:r>
            <a:r>
              <a:rPr lang="is-IS" sz="1200" dirty="0" smtClean="0"/>
              <a:t>2018-2020</a:t>
            </a:r>
            <a:r>
              <a:rPr lang="is-IS" sz="1200" dirty="0"/>
              <a:t>. </a:t>
            </a:r>
            <a:r>
              <a:rPr lang="is-IS" sz="1200" dirty="0" smtClean="0"/>
              <a:t>Brotalína </a:t>
            </a:r>
            <a:r>
              <a:rPr lang="is-IS" sz="1200" dirty="0"/>
              <a:t>sýnir spá frá PM </a:t>
            </a:r>
            <a:r>
              <a:rPr lang="is-IS" sz="1200" dirty="0" smtClean="0"/>
              <a:t>2018/1.</a:t>
            </a:r>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534973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Verulega hefur dregið úr gengissveiflum og þær </a:t>
            </a:r>
            <a:r>
              <a:rPr lang="is-IS" dirty="0" smtClean="0"/>
              <a:t>eru orðnar </a:t>
            </a:r>
            <a:r>
              <a:rPr lang="is-IS" dirty="0" smtClean="0"/>
              <a:t>svipaðar og í árslok 2016</a:t>
            </a:r>
          </a:p>
          <a:p>
            <a:r>
              <a:rPr lang="is-IS" dirty="0" smtClean="0"/>
              <a:t>Viðskiptavegið gengi ISK hefur hækkað um 1½% frá PM 18/1 og er liðlega 1% hærra á Q1 en spáð var í PM 18/1</a:t>
            </a:r>
          </a:p>
          <a:p>
            <a:r>
              <a:rPr lang="is-IS" dirty="0" smtClean="0"/>
              <a:t>Gert ráð fyrir að gengið hækki lítillega til viðbótar inn á næsta ár en horfur taldar mjög áþekkar því sem spáð var í PM 18/1 </a:t>
            </a:r>
            <a:endParaRPr lang="is-IS" dirty="0"/>
          </a:p>
        </p:txBody>
      </p:sp>
      <p:sp>
        <p:nvSpPr>
          <p:cNvPr id="4" name="Title 3"/>
          <p:cNvSpPr>
            <a:spLocks noGrp="1"/>
          </p:cNvSpPr>
          <p:nvPr>
            <p:ph type="ctrTitle"/>
          </p:nvPr>
        </p:nvSpPr>
        <p:spPr/>
        <p:txBody>
          <a:bodyPr>
            <a:normAutofit/>
          </a:bodyPr>
          <a:lstStyle/>
          <a:p>
            <a:r>
              <a:rPr lang="is-IS" dirty="0" smtClean="0"/>
              <a:t>Minni gengissveiflur og gengishorfur lítið breyttar</a:t>
            </a:r>
            <a:endParaRPr lang="is-IS" dirty="0"/>
          </a:p>
        </p:txBody>
      </p:sp>
      <p:sp>
        <p:nvSpPr>
          <p:cNvPr id="10" name="TextBox 9"/>
          <p:cNvSpPr txBox="1"/>
          <p:nvPr/>
        </p:nvSpPr>
        <p:spPr>
          <a:xfrm>
            <a:off x="819400" y="8458200"/>
            <a:ext cx="14626000" cy="493931"/>
          </a:xfrm>
          <a:prstGeom prst="rect">
            <a:avLst/>
          </a:prstGeom>
          <a:noFill/>
        </p:spPr>
        <p:txBody>
          <a:bodyPr wrap="square" rtlCol="0" anchor="b" anchorCtr="0">
            <a:noAutofit/>
          </a:bodyPr>
          <a:lstStyle/>
          <a:p>
            <a:r>
              <a:rPr lang="is-IS" sz="1200" dirty="0" smtClean="0"/>
              <a:t>1. </a:t>
            </a:r>
            <a:r>
              <a:rPr lang="is-IS" sz="1200" dirty="0"/>
              <a:t>Verð erlendra gjaldmiðla í krónum. 2. 30 daga staðalfrávik daglegra breytinga í viðskiptaveginni gengisvísitölu</a:t>
            </a:r>
            <a:r>
              <a:rPr lang="is-IS" sz="1200" dirty="0" smtClean="0"/>
              <a:t>. 3. Þröng viðskiptavog. Grunnspá Seðlabankans 2018-2020. </a:t>
            </a:r>
            <a:r>
              <a:rPr lang="is-IS" sz="1200" dirty="0"/>
              <a:t>Brotalína sýnir spá frá PM 2018/1.</a:t>
            </a:r>
            <a:r>
              <a:rPr lang="is-IS" sz="1200" dirty="0" smtClean="0"/>
              <a:t> </a:t>
            </a:r>
          </a:p>
          <a:p>
            <a:r>
              <a:rPr lang="is-IS" sz="1200" i="1" dirty="0" smtClean="0"/>
              <a:t>Heimild:</a:t>
            </a:r>
            <a:r>
              <a:rPr lang="is-IS" sz="1200" dirty="0" smtClean="0"/>
              <a:t> Seðlabanki Íslands.</a:t>
            </a:r>
            <a:endParaRPr lang="is-IS" sz="1200" dirty="0"/>
          </a:p>
        </p:txBody>
      </p:sp>
      <p:pic>
        <p:nvPicPr>
          <p:cNvPr id="3" name="Content Placeholder 2"/>
          <p:cNvPicPr>
            <a:picLocks noGrp="1"/>
          </p:cNvPicPr>
          <p:nvPr>
            <p:ph sz="quarter" idx="18"/>
          </p:nvPr>
        </p:nvPicPr>
        <p:blipFill>
          <a:blip r:embed="rId2"/>
          <a:stretch>
            <a:fillRect/>
          </a:stretch>
        </p:blipFill>
        <p:spPr>
          <a:xfrm>
            <a:off x="8460000" y="2412000"/>
            <a:ext cx="5976000" cy="6660000"/>
          </a:xfrm>
          <a:prstGeom prst="rect">
            <a:avLst/>
          </a:prstGeom>
        </p:spPr>
      </p:pic>
      <p:pic>
        <p:nvPicPr>
          <p:cNvPr id="7" name="Content Placeholder 6"/>
          <p:cNvPicPr>
            <a:picLocks noGrp="1" noChangeAspect="1"/>
          </p:cNvPicPr>
          <p:nvPr>
            <p:ph sz="quarter" idx="17"/>
          </p:nvPr>
        </p:nvPicPr>
        <p:blipFill>
          <a:blip r:embed="rId3"/>
          <a:stretch>
            <a:fillRect/>
          </a:stretch>
        </p:blipFill>
        <p:spPr>
          <a:xfrm>
            <a:off x="1080000" y="2412000"/>
            <a:ext cx="5971599" cy="6660000"/>
          </a:xfrm>
          <a:prstGeom prst="rect">
            <a:avLst/>
          </a:prstGeom>
        </p:spPr>
      </p:pic>
    </p:spTree>
    <p:extLst>
      <p:ext uri="{BB962C8B-B14F-4D97-AF65-F5344CB8AC3E}">
        <p14:creationId xmlns:p14="http://schemas.microsoft.com/office/powerpoint/2010/main" val="1860175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s-IS" dirty="0" smtClean="0"/>
              <a:t>Hagvöxtur ágætur og á breiðum grunni</a:t>
            </a:r>
            <a:endParaRPr lang="is-IS" dirty="0"/>
          </a:p>
        </p:txBody>
      </p:sp>
      <p:sp>
        <p:nvSpPr>
          <p:cNvPr id="2" name="Content Placeholder 1"/>
          <p:cNvSpPr>
            <a:spLocks noGrp="1"/>
          </p:cNvSpPr>
          <p:nvPr>
            <p:ph idx="1"/>
          </p:nvPr>
        </p:nvSpPr>
        <p:spPr/>
        <p:txBody>
          <a:bodyPr/>
          <a:lstStyle/>
          <a:p>
            <a:r>
              <a:rPr lang="is-IS" dirty="0"/>
              <a:t>Hagvöxtur fór minnkandi er leið á síðasta ár: var 1,5% á Q4 en 3,6% á árinu í heild – þróun í takt við spá PM 18/1</a:t>
            </a:r>
          </a:p>
          <a:p>
            <a:r>
              <a:rPr lang="is-IS" dirty="0" smtClean="0"/>
              <a:t>Hagvöxtur </a:t>
            </a:r>
            <a:r>
              <a:rPr lang="is-IS" dirty="0"/>
              <a:t>í fyrra á breiðum grunni þar sem flestir geirar þjóðarbúsins lögðu til vaxtarins</a:t>
            </a:r>
            <a:endParaRPr lang="is-IS" dirty="0" smtClean="0"/>
          </a:p>
          <a:p>
            <a:r>
              <a:rPr lang="is-IS" dirty="0" smtClean="0"/>
              <a:t>Horfur á ágætum hagvexti þótt hann verði minni en hann hefur verið: leitar í langtímaleitni á sama tíma og spenna hverfur</a:t>
            </a:r>
            <a:endParaRPr lang="is-IS" dirty="0"/>
          </a:p>
        </p:txBody>
      </p:sp>
      <p:pic>
        <p:nvPicPr>
          <p:cNvPr id="14" name="Content Placeholder 13"/>
          <p:cNvPicPr>
            <a:picLocks noGrp="1"/>
          </p:cNvPicPr>
          <p:nvPr>
            <p:ph sz="quarter" idx="19"/>
          </p:nvPr>
        </p:nvPicPr>
        <p:blipFill>
          <a:blip r:embed="rId2"/>
          <a:stretch>
            <a:fillRect/>
          </a:stretch>
        </p:blipFill>
        <p:spPr>
          <a:xfrm>
            <a:off x="10800000" y="2412000"/>
            <a:ext cx="4896000" cy="6660000"/>
          </a:xfrm>
          <a:prstGeom prst="rect">
            <a:avLst/>
          </a:prstGeom>
        </p:spPr>
      </p:pic>
      <p:sp>
        <p:nvSpPr>
          <p:cNvPr id="16" name="TextBox 15"/>
          <p:cNvSpPr txBox="1"/>
          <p:nvPr/>
        </p:nvSpPr>
        <p:spPr>
          <a:xfrm>
            <a:off x="819400" y="8305800"/>
            <a:ext cx="14626000" cy="646331"/>
          </a:xfrm>
          <a:prstGeom prst="rect">
            <a:avLst/>
          </a:prstGeom>
          <a:noFill/>
        </p:spPr>
        <p:txBody>
          <a:bodyPr wrap="square" rtlCol="0" anchor="b" anchorCtr="0">
            <a:noAutofit/>
          </a:bodyPr>
          <a:lstStyle/>
          <a:p>
            <a:r>
              <a:rPr lang="is-IS" sz="1200" dirty="0"/>
              <a:t>1. VÞT mæla tekjur allra aðila sem koma að framleiðslunni og eru jafnar VLF leiðréttri fyrir óbeinum sköttum og framleiðslustyrkjum. Til samkeppnisgeirans teljast sjávarútvegur, vinnsla sjávarafurða, framleiðsla málma og lyfja, ferðaþjónusta og 75% rafmagns-, gas-, hita- og vatnsveitna. Aðrir atvinnuvegir eru flokkaðir sem innlendir og þeim skipt í bygginga-, fjármála-, þjónustu- (án fjármálaþjónustu) og framleiðslugeira. </a:t>
            </a:r>
            <a:r>
              <a:rPr lang="is-IS" sz="1200" dirty="0" smtClean="0"/>
              <a:t>2. </a:t>
            </a:r>
            <a:r>
              <a:rPr lang="is-IS" sz="1200" dirty="0"/>
              <a:t>Grunnspá Seðlabankans 2018-2020. </a:t>
            </a:r>
            <a:r>
              <a:rPr lang="is-IS" sz="1200" dirty="0" smtClean="0"/>
              <a:t>Brotalína </a:t>
            </a:r>
            <a:r>
              <a:rPr lang="is-IS" sz="1200" dirty="0"/>
              <a:t>sýnir spá frá PM 2018/1.</a:t>
            </a:r>
            <a:endParaRPr lang="is-IS" sz="1200" dirty="0" smtClean="0"/>
          </a:p>
          <a:p>
            <a:r>
              <a:rPr lang="is-IS" sz="1200" i="1" dirty="0" smtClean="0"/>
              <a:t>Heimildir:</a:t>
            </a:r>
            <a:r>
              <a:rPr lang="is-IS" sz="1200" dirty="0" smtClean="0"/>
              <a:t> Hagstofa Íslands, Seðlabanki Íslands.</a:t>
            </a:r>
            <a:endParaRPr lang="is-IS" sz="1200" dirty="0"/>
          </a:p>
        </p:txBody>
      </p:sp>
      <p:pic>
        <p:nvPicPr>
          <p:cNvPr id="22" name="Content Placeholder 21"/>
          <p:cNvPicPr>
            <a:picLocks noGrp="1"/>
          </p:cNvPicPr>
          <p:nvPr>
            <p:ph sz="quarter" idx="17"/>
          </p:nvPr>
        </p:nvPicPr>
        <p:blipFill>
          <a:blip r:embed="rId3"/>
          <a:stretch>
            <a:fillRect/>
          </a:stretch>
        </p:blipFill>
        <p:spPr>
          <a:xfrm>
            <a:off x="432000" y="2412000"/>
            <a:ext cx="4896000" cy="6660000"/>
          </a:xfrm>
          <a:prstGeom prst="rect">
            <a:avLst/>
          </a:prstGeom>
        </p:spPr>
      </p:pic>
      <p:pic>
        <p:nvPicPr>
          <p:cNvPr id="24" name="Content Placeholder 23"/>
          <p:cNvPicPr>
            <a:picLocks noGrp="1"/>
          </p:cNvPicPr>
          <p:nvPr>
            <p:ph sz="quarter" idx="18"/>
          </p:nvPr>
        </p:nvPicPr>
        <p:blipFill>
          <a:blip r:embed="rId4"/>
          <a:stretch>
            <a:fillRect/>
          </a:stretch>
        </p:blipFill>
        <p:spPr>
          <a:xfrm>
            <a:off x="5760000" y="2412000"/>
            <a:ext cx="4896000" cy="6660000"/>
          </a:xfrm>
          <a:prstGeom prst="rect">
            <a:avLst/>
          </a:prstGeom>
        </p:spPr>
      </p:pic>
    </p:spTree>
    <p:extLst>
      <p:ext uri="{BB962C8B-B14F-4D97-AF65-F5344CB8AC3E}">
        <p14:creationId xmlns:p14="http://schemas.microsoft.com/office/powerpoint/2010/main" val="497091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is-IS" dirty="0" smtClean="0"/>
              <a:t>Minna aðhald ríkisfjármála en áður gert ráð fyrir</a:t>
            </a:r>
            <a:endParaRPr lang="is-IS" dirty="0"/>
          </a:p>
        </p:txBody>
      </p:sp>
      <p:sp>
        <p:nvSpPr>
          <p:cNvPr id="2" name="Content Placeholder 1"/>
          <p:cNvSpPr>
            <a:spLocks noGrp="1"/>
          </p:cNvSpPr>
          <p:nvPr>
            <p:ph idx="1"/>
          </p:nvPr>
        </p:nvSpPr>
        <p:spPr/>
        <p:txBody>
          <a:bodyPr/>
          <a:lstStyle/>
          <a:p>
            <a:r>
              <a:rPr lang="is-IS" dirty="0" smtClean="0"/>
              <a:t>Afgangur á ríkissjóði var 1,5% af VLF í fyrra en undirliggjandi afgangur einungis 0,5% og hefur afgangur á </a:t>
            </a:r>
            <a:r>
              <a:rPr lang="is-IS" smtClean="0"/>
              <a:t>frumjöfnuði minnkað </a:t>
            </a:r>
            <a:r>
              <a:rPr lang="is-IS" dirty="0" smtClean="0"/>
              <a:t>mikið frá 2014 – aðhald ríkisfjármála minnkaði því um 3% af VLF 2015-2017</a:t>
            </a:r>
          </a:p>
          <a:p>
            <a:r>
              <a:rPr lang="is-IS" dirty="0" smtClean="0"/>
              <a:t>Horfur á auknu aðhaldi í ár en minna en áður spáð … slaknar á ný frá næsta ári og fyrri reynsla gæti bent til vanmats á slökun</a:t>
            </a:r>
            <a:endParaRPr lang="is-IS" dirty="0"/>
          </a:p>
        </p:txBody>
      </p:sp>
      <p:pic>
        <p:nvPicPr>
          <p:cNvPr id="14" name="Content Placeholder 13"/>
          <p:cNvPicPr>
            <a:picLocks noGrp="1"/>
          </p:cNvPicPr>
          <p:nvPr>
            <p:ph sz="quarter" idx="17"/>
          </p:nvPr>
        </p:nvPicPr>
        <p:blipFill>
          <a:blip r:embed="rId2"/>
          <a:stretch>
            <a:fillRect/>
          </a:stretch>
        </p:blipFill>
        <p:spPr>
          <a:xfrm>
            <a:off x="432000" y="2412000"/>
            <a:ext cx="4896000" cy="6660000"/>
          </a:xfrm>
          <a:prstGeom prst="rect">
            <a:avLst/>
          </a:prstGeom>
        </p:spPr>
      </p:pic>
      <p:pic>
        <p:nvPicPr>
          <p:cNvPr id="7" name="Content Placeholder 6"/>
          <p:cNvPicPr>
            <a:picLocks noGrp="1"/>
          </p:cNvPicPr>
          <p:nvPr>
            <p:ph sz="quarter" idx="19"/>
          </p:nvPr>
        </p:nvPicPr>
        <p:blipFill>
          <a:blip r:embed="rId3"/>
          <a:stretch>
            <a:fillRect/>
          </a:stretch>
        </p:blipFill>
        <p:spPr>
          <a:xfrm>
            <a:off x="10800000" y="2412000"/>
            <a:ext cx="4896000" cy="6660000"/>
          </a:xfrm>
          <a:prstGeom prst="rect">
            <a:avLst/>
          </a:prstGeom>
        </p:spPr>
      </p:pic>
      <p:sp>
        <p:nvSpPr>
          <p:cNvPr id="8" name="TextBox 7"/>
          <p:cNvSpPr txBox="1"/>
          <p:nvPr/>
        </p:nvSpPr>
        <p:spPr>
          <a:xfrm>
            <a:off x="819400" y="8153400"/>
            <a:ext cx="14626000" cy="798731"/>
          </a:xfrm>
          <a:prstGeom prst="rect">
            <a:avLst/>
          </a:prstGeom>
          <a:noFill/>
        </p:spPr>
        <p:txBody>
          <a:bodyPr wrap="square" rtlCol="0" anchor="b" anchorCtr="0">
            <a:noAutofit/>
          </a:bodyPr>
          <a:lstStyle/>
          <a:p>
            <a:r>
              <a:rPr lang="is-IS" sz="1200" dirty="0" smtClean="0"/>
              <a:t>1. </a:t>
            </a:r>
            <a:r>
              <a:rPr lang="is-IS" sz="1200" dirty="0"/>
              <a:t>Frumjöfnuður er leiðréttur fyrir einskiptisliðum. Árin 2016-2018 eru bæði frum- og heildarjöfnuður leiðréttur fyrir stöðugleikaframlögum, flýtingu niðurfærslu verðtryggðra </a:t>
            </a:r>
            <a:r>
              <a:rPr lang="is-IS" sz="1200" dirty="0" err="1"/>
              <a:t>húsnæðislána</a:t>
            </a:r>
            <a:r>
              <a:rPr lang="is-IS" sz="1200" dirty="0"/>
              <a:t>, sérstakri innborgun í </a:t>
            </a:r>
            <a:r>
              <a:rPr lang="is-IS" sz="1200" dirty="0" err="1"/>
              <a:t>A-deild</a:t>
            </a:r>
            <a:r>
              <a:rPr lang="is-IS" sz="1200" dirty="0"/>
              <a:t> LSR og arðgreiðslum umfram fjárlög. Grunnspá Seðlabankans 2018</a:t>
            </a:r>
            <a:r>
              <a:rPr lang="is-IS" sz="1200" dirty="0" smtClean="0"/>
              <a:t>. 2. </a:t>
            </a:r>
            <a:r>
              <a:rPr lang="is-IS" sz="1200" dirty="0"/>
              <a:t>Frumjöfnuður er leiðréttur fyrir einskiptisliðum (stöðugleikaframlögum, flýtingu niðurfærslu verðtryggðra </a:t>
            </a:r>
            <a:r>
              <a:rPr lang="is-IS" sz="1200" dirty="0" err="1"/>
              <a:t>húsnæðislána</a:t>
            </a:r>
            <a:r>
              <a:rPr lang="is-IS" sz="1200" dirty="0"/>
              <a:t>, sérstakri innborgun í </a:t>
            </a:r>
            <a:r>
              <a:rPr lang="is-IS" sz="1200" dirty="0" err="1"/>
              <a:t>A-deild</a:t>
            </a:r>
            <a:r>
              <a:rPr lang="is-IS" sz="1200" dirty="0"/>
              <a:t> LSR og arðgreiðslum umfram fjárlög). Grunnspá Seðlabankans 2018-2020</a:t>
            </a:r>
            <a:r>
              <a:rPr lang="is-IS" sz="1200" dirty="0" smtClean="0"/>
              <a:t>. 3. Áætluð breyting á hagsveifluleiðréttum frumjöfnuði (leiðréttum fyrir einskiptis tekjum og gjöldum) árin 2015-2017 í mismunandi útgáfum </a:t>
            </a:r>
            <a:r>
              <a:rPr lang="is-IS" sz="1200" i="1" dirty="0" smtClean="0"/>
              <a:t>Peningamála</a:t>
            </a:r>
            <a:r>
              <a:rPr lang="is-IS" sz="1200" dirty="0" smtClean="0"/>
              <a:t> frá árinu 2015.</a:t>
            </a:r>
          </a:p>
          <a:p>
            <a:r>
              <a:rPr lang="is-IS" sz="1200" i="1" dirty="0" smtClean="0"/>
              <a:t>Heimildir:</a:t>
            </a:r>
            <a:r>
              <a:rPr lang="is-IS" sz="1200" dirty="0" smtClean="0"/>
              <a:t> Fjármála- og efnahagsráðuneytið, Hagstofa Íslands, Seðlabanki Íslands.</a:t>
            </a:r>
            <a:endParaRPr lang="is-IS" sz="1200" dirty="0"/>
          </a:p>
        </p:txBody>
      </p:sp>
      <p:pic>
        <p:nvPicPr>
          <p:cNvPr id="13" name="Content Placeholder 12"/>
          <p:cNvPicPr>
            <a:picLocks noGrp="1"/>
          </p:cNvPicPr>
          <p:nvPr>
            <p:ph sz="quarter" idx="18"/>
          </p:nvPr>
        </p:nvPicPr>
        <p:blipFill>
          <a:blip r:embed="rId4"/>
          <a:stretch>
            <a:fillRect/>
          </a:stretch>
        </p:blipFill>
        <p:spPr>
          <a:xfrm>
            <a:off x="5760000" y="2412000"/>
            <a:ext cx="4896000" cy="6660000"/>
          </a:xfrm>
          <a:prstGeom prst="rect">
            <a:avLst/>
          </a:prstGeom>
        </p:spPr>
      </p:pic>
    </p:spTree>
    <p:extLst>
      <p:ext uri="{BB962C8B-B14F-4D97-AF65-F5344CB8AC3E}">
        <p14:creationId xmlns:p14="http://schemas.microsoft.com/office/powerpoint/2010/main" val="3605560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s-IS" dirty="0" smtClean="0"/>
              <a:t>Áfram fjölgun starfa og minnkandi atvinnuleysi …</a:t>
            </a:r>
            <a:endParaRPr lang="is-IS" dirty="0"/>
          </a:p>
        </p:txBody>
      </p:sp>
      <p:sp>
        <p:nvSpPr>
          <p:cNvPr id="18" name="TextBox 17"/>
          <p:cNvSpPr txBox="1"/>
          <p:nvPr/>
        </p:nvSpPr>
        <p:spPr>
          <a:xfrm>
            <a:off x="819400" y="8229600"/>
            <a:ext cx="14626000" cy="722531"/>
          </a:xfrm>
          <a:prstGeom prst="rect">
            <a:avLst/>
          </a:prstGeom>
          <a:noFill/>
        </p:spPr>
        <p:txBody>
          <a:bodyPr wrap="square" rtlCol="0" anchor="b" anchorCtr="0">
            <a:noAutofit/>
          </a:bodyPr>
          <a:lstStyle/>
          <a:p>
            <a:r>
              <a:rPr lang="is-IS" sz="1200" dirty="0" smtClean="0"/>
              <a:t>1. Ársfjórðungsleg meðaltöl mánaðarlegra gagna. </a:t>
            </a:r>
            <a:r>
              <a:rPr lang="is-IS" sz="1200" dirty="0"/>
              <a:t>2. 16-74 ára einstaklingar sem höfðu einhverjar tekjur af atvinnu sem gert er grein fyrir í uppgjöri ríkisskattstjóra um staðgreidda skatta, þar á meðal þeir sem voru í fæðingarorlofi frá vinnu og þeir sem eru með reiknað endurgjald</a:t>
            </a:r>
            <a:r>
              <a:rPr lang="is-IS" sz="1200" dirty="0" smtClean="0"/>
              <a:t>. 3. </a:t>
            </a:r>
            <a:r>
              <a:rPr lang="is-IS" sz="1200" dirty="0"/>
              <a:t>Vinnulitlir </a:t>
            </a:r>
            <a:r>
              <a:rPr lang="is-IS" sz="1200" dirty="0" smtClean="0"/>
              <a:t>er starfsfólk </a:t>
            </a:r>
            <a:r>
              <a:rPr lang="is-IS" sz="1200" dirty="0"/>
              <a:t>í hlutastarfi sem </a:t>
            </a:r>
            <a:r>
              <a:rPr lang="is-IS" sz="1200" dirty="0" smtClean="0"/>
              <a:t>vill </a:t>
            </a:r>
            <a:r>
              <a:rPr lang="is-IS" sz="1200" dirty="0"/>
              <a:t>vinna meira. Árstíðarleiðréttar tölur.</a:t>
            </a:r>
            <a:endParaRPr lang="is-IS" sz="1200" dirty="0" smtClean="0"/>
          </a:p>
          <a:p>
            <a:r>
              <a:rPr lang="is-IS" sz="1200" i="1" dirty="0" smtClean="0"/>
              <a:t>Heimildir:</a:t>
            </a:r>
            <a:r>
              <a:rPr lang="is-IS" sz="1200" dirty="0" smtClean="0"/>
              <a:t> Hagstofa Íslands, Seðlabanki Íslands.</a:t>
            </a:r>
            <a:endParaRPr lang="is-IS" sz="1200" dirty="0"/>
          </a:p>
        </p:txBody>
      </p:sp>
      <p:sp>
        <p:nvSpPr>
          <p:cNvPr id="2" name="Content Placeholder 1"/>
          <p:cNvSpPr>
            <a:spLocks noGrp="1"/>
          </p:cNvSpPr>
          <p:nvPr>
            <p:ph idx="1"/>
          </p:nvPr>
        </p:nvSpPr>
        <p:spPr/>
        <p:txBody>
          <a:bodyPr/>
          <a:lstStyle/>
          <a:p>
            <a:r>
              <a:rPr lang="is-IS" dirty="0" smtClean="0"/>
              <a:t>Heildarvinnustundum fjölgaði um 2,3% á Q1 – svipað meðalvexti frá því að bati á vinnumarkaði hófst – og áhrif mikillar fjölgunar erlends starfsfólks á mælingar Vinnumarkaðskönnunar virðast tekin að dvína</a:t>
            </a:r>
          </a:p>
          <a:p>
            <a:r>
              <a:rPr lang="is-IS" dirty="0" smtClean="0"/>
              <a:t>Árstíðarleiðrétt atvinnuleysi heldur áfram að minnka: var 2,6% á Q1 og er nú svipað og árin 2003-7 – eins og hlutfall vinnulítilla</a:t>
            </a:r>
            <a:endParaRPr lang="is-IS" dirty="0"/>
          </a:p>
        </p:txBody>
      </p:sp>
      <p:pic>
        <p:nvPicPr>
          <p:cNvPr id="9" name="Content Placeholder 8"/>
          <p:cNvPicPr>
            <a:picLocks noGrp="1"/>
          </p:cNvPicPr>
          <p:nvPr>
            <p:ph sz="quarter" idx="19"/>
          </p:nvPr>
        </p:nvPicPr>
        <p:blipFill>
          <a:blip r:embed="rId2"/>
          <a:stretch>
            <a:fillRect/>
          </a:stretch>
        </p:blipFill>
        <p:spPr>
          <a:xfrm>
            <a:off x="10800000" y="2412000"/>
            <a:ext cx="4896000" cy="6660000"/>
          </a:xfrm>
          <a:prstGeom prst="rect">
            <a:avLst/>
          </a:prstGeom>
        </p:spPr>
      </p:pic>
      <p:pic>
        <p:nvPicPr>
          <p:cNvPr id="5" name="Content Placeholder 4"/>
          <p:cNvPicPr>
            <a:picLocks noGrp="1"/>
          </p:cNvPicPr>
          <p:nvPr>
            <p:ph sz="quarter" idx="17"/>
          </p:nvPr>
        </p:nvPicPr>
        <p:blipFill>
          <a:blip r:embed="rId3"/>
          <a:stretch>
            <a:fillRect/>
          </a:stretch>
        </p:blipFill>
        <p:spPr>
          <a:xfrm>
            <a:off x="432000" y="2412000"/>
            <a:ext cx="4896000" cy="6660000"/>
          </a:xfrm>
          <a:prstGeom prst="rect">
            <a:avLst/>
          </a:prstGeom>
        </p:spPr>
      </p:pic>
      <p:pic>
        <p:nvPicPr>
          <p:cNvPr id="7" name="Content Placeholder 6"/>
          <p:cNvPicPr>
            <a:picLocks noGrp="1"/>
          </p:cNvPicPr>
          <p:nvPr>
            <p:ph sz="quarter" idx="18"/>
          </p:nvPr>
        </p:nvPicPr>
        <p:blipFill>
          <a:blip r:embed="rId4"/>
          <a:stretch>
            <a:fillRect/>
          </a:stretch>
        </p:blipFill>
        <p:spPr>
          <a:xfrm>
            <a:off x="5760000" y="2412000"/>
            <a:ext cx="4896000" cy="6660000"/>
          </a:xfrm>
          <a:prstGeom prst="rect">
            <a:avLst/>
          </a:prstGeom>
        </p:spPr>
      </p:pic>
    </p:spTree>
    <p:extLst>
      <p:ext uri="{BB962C8B-B14F-4D97-AF65-F5344CB8AC3E}">
        <p14:creationId xmlns:p14="http://schemas.microsoft.com/office/powerpoint/2010/main" val="3988552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7"/>
          </p:nvPr>
        </p:nvPicPr>
        <p:blipFill>
          <a:blip r:embed="rId2"/>
          <a:stretch>
            <a:fillRect/>
          </a:stretch>
        </p:blipFill>
        <p:spPr>
          <a:xfrm>
            <a:off x="432000" y="2412000"/>
            <a:ext cx="4896000" cy="6660000"/>
          </a:xfrm>
          <a:prstGeom prst="rect">
            <a:avLst/>
          </a:prstGeom>
        </p:spPr>
      </p:pic>
      <p:sp>
        <p:nvSpPr>
          <p:cNvPr id="5" name="Content Placeholder 4"/>
          <p:cNvSpPr>
            <a:spLocks noGrp="1"/>
          </p:cNvSpPr>
          <p:nvPr>
            <p:ph idx="1"/>
          </p:nvPr>
        </p:nvSpPr>
        <p:spPr/>
        <p:txBody>
          <a:bodyPr/>
          <a:lstStyle/>
          <a:p>
            <a:r>
              <a:rPr lang="is-IS" dirty="0" smtClean="0"/>
              <a:t>Atvinnuþátttaka í langtímameðaltali en fjöldi fyrirtækja sem starfa við hámarksafköst eða skortir starfsfólk umfram meðaltal …</a:t>
            </a:r>
          </a:p>
          <a:p>
            <a:r>
              <a:rPr lang="is-IS" dirty="0" smtClean="0"/>
              <a:t>… nýting framleiðsluþátta talin umfram eðlilega nýtingu og atvinnuleysi undir jafnvægisatvinnuleysi</a:t>
            </a:r>
          </a:p>
          <a:p>
            <a:r>
              <a:rPr lang="is-IS" dirty="0" smtClean="0"/>
              <a:t>Framleiðsluspenna þó talin hafa náð hámarki í árslok 2016 og að hún sé tekin að minnka en þó hægar en spáð var í PM 18/1</a:t>
            </a:r>
          </a:p>
        </p:txBody>
      </p:sp>
      <p:sp>
        <p:nvSpPr>
          <p:cNvPr id="4" name="Title 3"/>
          <p:cNvSpPr>
            <a:spLocks noGrp="1"/>
          </p:cNvSpPr>
          <p:nvPr>
            <p:ph type="ctrTitle"/>
          </p:nvPr>
        </p:nvSpPr>
        <p:spPr>
          <a:xfrm>
            <a:off x="818025" y="546817"/>
            <a:ext cx="13024975" cy="668422"/>
          </a:xfrm>
        </p:spPr>
        <p:txBody>
          <a:bodyPr>
            <a:normAutofit/>
          </a:bodyPr>
          <a:lstStyle/>
          <a:p>
            <a:r>
              <a:rPr lang="is-IS" dirty="0" smtClean="0"/>
              <a:t>… og nokkur </a:t>
            </a:r>
            <a:r>
              <a:rPr lang="is-IS" dirty="0"/>
              <a:t>spenna enn til staðar í þjóðarbúinu</a:t>
            </a:r>
          </a:p>
        </p:txBody>
      </p:sp>
      <p:pic>
        <p:nvPicPr>
          <p:cNvPr id="8" name="Content Placeholder 7"/>
          <p:cNvPicPr>
            <a:picLocks noGrp="1"/>
          </p:cNvPicPr>
          <p:nvPr>
            <p:ph sz="quarter" idx="19"/>
          </p:nvPr>
        </p:nvPicPr>
        <p:blipFill>
          <a:blip r:embed="rId3"/>
          <a:stretch>
            <a:fillRect/>
          </a:stretch>
        </p:blipFill>
        <p:spPr>
          <a:xfrm>
            <a:off x="10800000" y="2412000"/>
            <a:ext cx="4896000" cy="6660000"/>
          </a:xfrm>
          <a:prstGeom prst="rect">
            <a:avLst/>
          </a:prstGeom>
        </p:spPr>
      </p:pic>
      <p:pic>
        <p:nvPicPr>
          <p:cNvPr id="7" name="Content Placeholder 6"/>
          <p:cNvPicPr>
            <a:picLocks noGrp="1"/>
          </p:cNvPicPr>
          <p:nvPr>
            <p:ph sz="quarter" idx="18"/>
          </p:nvPr>
        </p:nvPicPr>
        <p:blipFill>
          <a:blip r:embed="rId4"/>
          <a:stretch>
            <a:fillRect/>
          </a:stretch>
        </p:blipFill>
        <p:spPr>
          <a:xfrm>
            <a:off x="5760000" y="2412000"/>
            <a:ext cx="4896000" cy="6660000"/>
          </a:xfrm>
          <a:prstGeom prst="rect">
            <a:avLst/>
          </a:prstGeom>
        </p:spPr>
      </p:pic>
      <p:sp>
        <p:nvSpPr>
          <p:cNvPr id="13" name="TextBox 12"/>
          <p:cNvSpPr txBox="1"/>
          <p:nvPr/>
        </p:nvSpPr>
        <p:spPr>
          <a:xfrm>
            <a:off x="819400" y="8077200"/>
            <a:ext cx="14626000" cy="874931"/>
          </a:xfrm>
          <a:prstGeom prst="rect">
            <a:avLst/>
          </a:prstGeom>
          <a:noFill/>
        </p:spPr>
        <p:txBody>
          <a:bodyPr wrap="square" rtlCol="0" anchor="b" anchorCtr="0">
            <a:noAutofit/>
          </a:bodyPr>
          <a:lstStyle/>
          <a:p>
            <a:r>
              <a:rPr lang="is-IS" sz="1200" dirty="0" smtClean="0"/>
              <a:t>1. Mælikvarðar </a:t>
            </a:r>
            <a:r>
              <a:rPr lang="is-IS" sz="1200" dirty="0"/>
              <a:t>á nýtingu framleiðsluþátta eru úr viðhorfskönnun Gallup meðal 400 stærstu fyrirtækja landsins en atvinnuþátttaka samkvæmt vinnumarkaðskönnun Hagstofunnar. Árstíðarleiðréttar </a:t>
            </a:r>
            <a:r>
              <a:rPr lang="is-IS" sz="1200" dirty="0" smtClean="0"/>
              <a:t>tölur. </a:t>
            </a:r>
            <a:r>
              <a:rPr lang="is-IS" sz="1200" dirty="0"/>
              <a:t>Brotalínur sýna meðalhlutföll tímabilsins. </a:t>
            </a:r>
            <a:r>
              <a:rPr lang="is-IS" sz="1200" dirty="0" smtClean="0"/>
              <a:t>2. </a:t>
            </a:r>
            <a:r>
              <a:rPr lang="is-IS" sz="1200" dirty="0"/>
              <a:t>Vísitala nýtingar framleiðsluþátta (</a:t>
            </a:r>
            <a:r>
              <a:rPr lang="is-IS" sz="1200" dirty="0" err="1"/>
              <a:t>NF-vísitalan</a:t>
            </a:r>
            <a:r>
              <a:rPr lang="is-IS" sz="1200" dirty="0"/>
              <a:t>) er fyrsti frumþáttur valinna vísbendinga um nýtingu framleiðsluþátta sem er </a:t>
            </a:r>
            <a:r>
              <a:rPr lang="is-IS" sz="1200" dirty="0" err="1"/>
              <a:t>skalaður</a:t>
            </a:r>
            <a:r>
              <a:rPr lang="is-IS" sz="1200" dirty="0"/>
              <a:t> til svo meðaltal hans er 0 og staðalfrávik 1. Ítarlegri lýsingu má finna í </a:t>
            </a:r>
            <a:r>
              <a:rPr lang="is-IS" sz="1200" dirty="0" smtClean="0"/>
              <a:t>rammagrein </a:t>
            </a:r>
            <a:r>
              <a:rPr lang="is-IS" sz="1200" dirty="0"/>
              <a:t>3 í </a:t>
            </a:r>
            <a:r>
              <a:rPr lang="is-IS" sz="1200" i="1" dirty="0"/>
              <a:t>Peningamálum</a:t>
            </a:r>
            <a:r>
              <a:rPr lang="is-IS" sz="1200" dirty="0"/>
              <a:t> 2018/2</a:t>
            </a:r>
            <a:r>
              <a:rPr lang="is-IS" sz="1200" dirty="0" smtClean="0"/>
              <a:t>. Atvinnuleysi er árstíðarleiðrétt. 3. </a:t>
            </a:r>
            <a:r>
              <a:rPr lang="is-IS" sz="1200" dirty="0"/>
              <a:t>Grunnspá Seðlabankans </a:t>
            </a:r>
            <a:r>
              <a:rPr lang="is-IS" sz="1200" dirty="0" smtClean="0"/>
              <a:t>2018-2020. </a:t>
            </a:r>
            <a:r>
              <a:rPr lang="is-IS" sz="1200" dirty="0"/>
              <a:t>Brotalínur sýna spá frá PM </a:t>
            </a:r>
            <a:r>
              <a:rPr lang="is-IS" sz="1200" dirty="0" smtClean="0"/>
              <a:t>2018/1. </a:t>
            </a:r>
          </a:p>
          <a:p>
            <a:r>
              <a:rPr lang="is-IS" sz="1200" i="1" dirty="0" smtClean="0"/>
              <a:t>Heimildir:</a:t>
            </a:r>
            <a:r>
              <a:rPr lang="is-IS" sz="1200" dirty="0" smtClean="0"/>
              <a:t> Gallup, Hagstofa Íslands, Seðlabanki Íslands.</a:t>
            </a:r>
            <a:endParaRPr lang="is-IS" sz="1200" dirty="0"/>
          </a:p>
        </p:txBody>
      </p:sp>
    </p:spTree>
    <p:extLst>
      <p:ext uri="{BB962C8B-B14F-4D97-AF65-F5344CB8AC3E}">
        <p14:creationId xmlns:p14="http://schemas.microsoft.com/office/powerpoint/2010/main" val="4163159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Verðbólga jókst úr 1,8% 2017Q4 í 2,5% á Q1 – fór í 2,8% í mars (fyrsta sinn í 4 ár yfir markmið) en minnkaði aftur í 2,3% í apríl</a:t>
            </a:r>
          </a:p>
          <a:p>
            <a:r>
              <a:rPr lang="is-IS" dirty="0" smtClean="0"/>
              <a:t>Munurinn á verðbólgu með og án húsnæðis hefur farið minnkandi eftir því sem </a:t>
            </a:r>
            <a:r>
              <a:rPr lang="is-IS" dirty="0" err="1" smtClean="0"/>
              <a:t>húsnæðisverðbólga</a:t>
            </a:r>
            <a:r>
              <a:rPr lang="is-IS" dirty="0" smtClean="0"/>
              <a:t> hefur minnkað</a:t>
            </a:r>
          </a:p>
          <a:p>
            <a:r>
              <a:rPr lang="is-IS" dirty="0" smtClean="0"/>
              <a:t>Undirliggjandi verðbólga hefur einnig aukist og mælist að meðaltali 2,3% í apríl – eins og mæld verðbólga</a:t>
            </a:r>
            <a:endParaRPr lang="is-IS" dirty="0"/>
          </a:p>
        </p:txBody>
      </p:sp>
      <p:sp>
        <p:nvSpPr>
          <p:cNvPr id="4" name="Title 3"/>
          <p:cNvSpPr>
            <a:spLocks noGrp="1"/>
          </p:cNvSpPr>
          <p:nvPr>
            <p:ph type="ctrTitle"/>
          </p:nvPr>
        </p:nvSpPr>
        <p:spPr/>
        <p:txBody>
          <a:bodyPr/>
          <a:lstStyle/>
          <a:p>
            <a:r>
              <a:rPr lang="is-IS" dirty="0" smtClean="0"/>
              <a:t>Mæld og undirliggjandi verðbólga við markmið</a:t>
            </a:r>
            <a:endParaRPr lang="is-IS" dirty="0"/>
          </a:p>
        </p:txBody>
      </p:sp>
      <p:sp>
        <p:nvSpPr>
          <p:cNvPr id="11" name="TextBox 10"/>
          <p:cNvSpPr txBox="1"/>
          <p:nvPr/>
        </p:nvSpPr>
        <p:spPr>
          <a:xfrm>
            <a:off x="819400" y="8305800"/>
            <a:ext cx="14626000" cy="646331"/>
          </a:xfrm>
          <a:prstGeom prst="rect">
            <a:avLst/>
          </a:prstGeom>
          <a:noFill/>
        </p:spPr>
        <p:txBody>
          <a:bodyPr wrap="square" rtlCol="0" anchor="b" anchorCtr="0">
            <a:noAutofit/>
          </a:bodyPr>
          <a:lstStyle/>
          <a:p>
            <a:r>
              <a:rPr lang="is-IS" sz="1200" dirty="0" smtClean="0"/>
              <a:t>1. </a:t>
            </a:r>
            <a:r>
              <a:rPr lang="is-IS" sz="1200" dirty="0" smtClean="0">
                <a:solidFill>
                  <a:srgbClr val="000000"/>
                </a:solidFill>
                <a:cs typeface="Arial"/>
              </a:rPr>
              <a:t>Undirliggjandi verðbólga er mæld með kjarnavísitölu (áhrif óbeinna skatta, sveiflukenndra matvöruliða, bensíns, opinberrar þjónustu og raunvaxtakostnaðar </a:t>
            </a:r>
            <a:r>
              <a:rPr lang="is-IS" sz="1200" dirty="0" err="1" smtClean="0">
                <a:solidFill>
                  <a:srgbClr val="000000"/>
                </a:solidFill>
                <a:cs typeface="Arial"/>
              </a:rPr>
              <a:t>húsnæðislána</a:t>
            </a:r>
            <a:r>
              <a:rPr lang="is-IS" sz="1200" dirty="0" smtClean="0">
                <a:solidFill>
                  <a:srgbClr val="000000"/>
                </a:solidFill>
                <a:cs typeface="Arial"/>
              </a:rPr>
              <a:t> eru undanskilin) og </a:t>
            </a:r>
            <a:r>
              <a:rPr lang="is-IS" sz="1200" dirty="0" err="1" smtClean="0">
                <a:solidFill>
                  <a:srgbClr val="000000"/>
                </a:solidFill>
                <a:cs typeface="Arial"/>
              </a:rPr>
              <a:t>tölfræðilegum</a:t>
            </a:r>
            <a:r>
              <a:rPr lang="is-IS" sz="1200" dirty="0" smtClean="0">
                <a:solidFill>
                  <a:srgbClr val="000000"/>
                </a:solidFill>
                <a:cs typeface="Arial"/>
              </a:rPr>
              <a:t> mælikvörðum (vegið miðgildi, klippt meðaltal, kvikt þáttalíkan og sameiginlegur þáttur VNV).</a:t>
            </a:r>
            <a:endParaRPr lang="is-IS" sz="1200" dirty="0" smtClean="0"/>
          </a:p>
          <a:p>
            <a:r>
              <a:rPr lang="is-IS" sz="1200" i="1" dirty="0" smtClean="0"/>
              <a:t>Heimildir:</a:t>
            </a:r>
            <a:r>
              <a:rPr lang="is-IS" sz="1200" dirty="0" smtClean="0"/>
              <a:t> Hagstofa Íslands, Seðlabanki Íslands.</a:t>
            </a:r>
            <a:endParaRPr lang="is-IS" sz="1200" dirty="0"/>
          </a:p>
        </p:txBody>
      </p:sp>
      <p:pic>
        <p:nvPicPr>
          <p:cNvPr id="3" name="Content Placeholder 2"/>
          <p:cNvPicPr>
            <a:picLocks noGrp="1" noChangeAspect="1"/>
          </p:cNvPicPr>
          <p:nvPr>
            <p:ph sz="quarter" idx="17"/>
          </p:nvPr>
        </p:nvPicPr>
        <p:blipFill>
          <a:blip r:embed="rId2"/>
          <a:stretch>
            <a:fillRect/>
          </a:stretch>
        </p:blipFill>
        <p:spPr>
          <a:xfrm>
            <a:off x="1080000" y="2412000"/>
            <a:ext cx="5971599" cy="6660000"/>
          </a:xfrm>
          <a:prstGeom prst="rect">
            <a:avLst/>
          </a:prstGeom>
        </p:spPr>
      </p:pic>
      <p:pic>
        <p:nvPicPr>
          <p:cNvPr id="8" name="Content Placeholder 7"/>
          <p:cNvPicPr>
            <a:picLocks noGrp="1" noChangeAspect="1"/>
          </p:cNvPicPr>
          <p:nvPr>
            <p:ph sz="quarter" idx="18"/>
          </p:nvPr>
        </p:nvPicPr>
        <p:blipFill>
          <a:blip r:embed="rId3"/>
          <a:stretch>
            <a:fillRect/>
          </a:stretch>
        </p:blipFill>
        <p:spPr>
          <a:xfrm>
            <a:off x="8460000" y="2412000"/>
            <a:ext cx="5971599" cy="6660000"/>
          </a:xfrm>
          <a:prstGeom prst="rect">
            <a:avLst/>
          </a:prstGeom>
        </p:spPr>
      </p:pic>
    </p:spTree>
    <p:extLst>
      <p:ext uri="{BB962C8B-B14F-4D97-AF65-F5344CB8AC3E}">
        <p14:creationId xmlns:p14="http://schemas.microsoft.com/office/powerpoint/2010/main" val="3083469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18213</TotalTime>
  <Words>1613</Words>
  <Application>Microsoft Office PowerPoint</Application>
  <PresentationFormat>Custom</PresentationFormat>
  <Paragraphs>78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Hægir á útflutningsvexti og minni viðskiptaafgangur</vt:lpstr>
      <vt:lpstr>Minni gengissveiflur og gengishorfur lítið breyttar</vt:lpstr>
      <vt:lpstr>Hagvöxtur ágætur og á breiðum grunni</vt:lpstr>
      <vt:lpstr>Minna aðhald ríkisfjármála en áður gert ráð fyrir</vt:lpstr>
      <vt:lpstr>Áfram fjölgun starfa og minnkandi atvinnuleysi …</vt:lpstr>
      <vt:lpstr>… og nokkur spenna enn til staðar í þjóðarbúinu</vt:lpstr>
      <vt:lpstr>Mæld og undirliggjandi verðbólga við markmið</vt:lpstr>
      <vt:lpstr>Innflutt verð hækkar en hægir á hækkun húsnæðis</vt:lpstr>
      <vt:lpstr>Vísbending um aukinn innlendan verðbólguþrýsting</vt:lpstr>
      <vt:lpstr>Hversu vel mun kjölfesta verðbólguvæntinga halda?</vt:lpstr>
      <vt:lpstr>Verðbólga við markmið á spátíma en horfur óvissar</vt:lpstr>
      <vt:lpstr>Fráviksdæmi: ólíkir fjárfestingarferlar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Sedlabankinn_PPT_grunnur_1-10</dc:title>
  <dc:creator>SÍ Þórarinn Gunnar Pétursson</dc:creator>
  <cp:lastModifiedBy>SÍ Þórarinn Gunnar Pétursson</cp:lastModifiedBy>
  <cp:revision>827</cp:revision>
  <cp:lastPrinted>2017-05-10T14:21:10Z</cp:lastPrinted>
  <dcterms:created xsi:type="dcterms:W3CDTF">2017-01-22T13:40:49Z</dcterms:created>
  <dcterms:modified xsi:type="dcterms:W3CDTF">2018-05-16T08:34:00Z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2017-01-22T00:00:00Z</vt:filetime>
  </property>
  <property fmtid="{D5CDD505-2E9C-101B-9397-08002B2CF9AE}" pid="3" name="Creator">
    <vt:lpwstr>Adobe Illustrator CC 2017 (Macintosh)</vt:lpwstr>
  </property>
  <property fmtid="{D5CDD505-2E9C-101B-9397-08002B2CF9AE}" pid="4" name="LastSaved">
    <vt:filetime>2017-01-22T00:00:00Z</vt:filetime>
  </property>
</Properties>
</file>