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85" r:id="rId2"/>
    <p:sldId id="440" r:id="rId3"/>
    <p:sldId id="453" r:id="rId4"/>
    <p:sldId id="455" r:id="rId5"/>
    <p:sldId id="469" r:id="rId6"/>
    <p:sldId id="484" r:id="rId7"/>
    <p:sldId id="457" r:id="rId8"/>
    <p:sldId id="470" r:id="rId9"/>
    <p:sldId id="471" r:id="rId10"/>
    <p:sldId id="466" r:id="rId11"/>
    <p:sldId id="467" r:id="rId12"/>
    <p:sldId id="476" r:id="rId13"/>
    <p:sldId id="479" r:id="rId14"/>
    <p:sldId id="460" r:id="rId15"/>
    <p:sldId id="480" r:id="rId16"/>
    <p:sldId id="478" r:id="rId17"/>
    <p:sldId id="482" r:id="rId18"/>
    <p:sldId id="483" r:id="rId19"/>
  </p:sldIdLst>
  <p:sldSz cx="12192000" cy="6858000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7B94-6EA1-4603-94CD-70E142430566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02BC-8B68-410E-A798-9C2BAFED690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630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A569-9AD1-4A99-8572-1534B9533DBA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E5A0-1207-4D61-86AB-A3376ACAD1F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674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722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4723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7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91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0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0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13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111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2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08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84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94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D7B5-8538-458A-85CE-7F8AF5A29D1F}" type="datetimeFigureOut">
              <a:rPr lang="is-IS" smtClean="0"/>
              <a:t>16.11.2016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85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r>
              <a:rPr lang="is-IS" smtClean="0"/>
              <a:t/>
            </a:r>
            <a:br>
              <a:rPr lang="is-IS" smtClean="0"/>
            </a:br>
            <a:r>
              <a:rPr lang="is-IS" sz="4000" smtClean="0"/>
              <a:t>16. nóvember </a:t>
            </a:r>
            <a:r>
              <a:rPr lang="is-IS" sz="4000" dirty="0" smtClean="0"/>
              <a:t>2016</a:t>
            </a:r>
            <a:endParaRPr lang="is-I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39"/>
            <a:ext cx="10275522" cy="1714429"/>
          </a:xfrm>
        </p:spPr>
        <p:txBody>
          <a:bodyPr>
            <a:normAutofit/>
          </a:bodyPr>
          <a:lstStyle/>
          <a:p>
            <a:r>
              <a:rPr lang="is-IS" sz="4000" dirty="0" smtClean="0"/>
              <a:t>Stefnuyfirlýsing peningastefnunefndar</a:t>
            </a:r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2577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Mikil fjölgun starfa og minnkandi atvinnuleysi …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Störfum fjölgaði um </a:t>
            </a:r>
            <a:r>
              <a:rPr lang="is-IS" sz="1600" dirty="0" smtClean="0">
                <a:solidFill>
                  <a:schemeClr val="bg1"/>
                </a:solidFill>
              </a:rPr>
              <a:t>4,5% </a:t>
            </a:r>
            <a:r>
              <a:rPr lang="is-IS" sz="1600" dirty="0">
                <a:solidFill>
                  <a:schemeClr val="bg1"/>
                </a:solidFill>
              </a:rPr>
              <a:t>á </a:t>
            </a:r>
            <a:r>
              <a:rPr lang="is-IS" sz="1600" dirty="0" smtClean="0">
                <a:solidFill>
                  <a:schemeClr val="bg1"/>
                </a:solidFill>
              </a:rPr>
              <a:t>Q3 en vinnutími styttist þriðja fjórðunginn í röð – endurspeglar líklega hagræðingaraðgerðir fyrirtækja í kjölfar kostnaðarsamra kjarasamninga í fyrra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Heildarvinnustundum fjölgaði um 3,2% og atvinnuleysi mældist 3,1% (árstíðarleiðrétt) og hafði minnkað um 1pr frá fyrra ári – mikil aukning atvinnuþátttöku (sem er orðin áþekk því sem hún var mest fyrir kreppu) vegur á móti mikilli fjölgun starfa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</a:t>
            </a:r>
            <a:r>
              <a:rPr lang="is-IS" sz="900" dirty="0" smtClean="0"/>
              <a:t>Árstíðarleiðréttar tölur. </a:t>
            </a:r>
            <a:endParaRPr lang="is-IS" sz="900" dirty="0"/>
          </a:p>
          <a:p>
            <a:r>
              <a:rPr lang="is-IS" sz="900" i="1" dirty="0" smtClean="0"/>
              <a:t>Heimild:</a:t>
            </a:r>
            <a:r>
              <a:rPr lang="is-IS" sz="900" dirty="0" smtClean="0"/>
              <a:t> </a:t>
            </a:r>
            <a:r>
              <a:rPr lang="is-IS" sz="900" dirty="0"/>
              <a:t>Hagstofa </a:t>
            </a:r>
            <a:r>
              <a:rPr lang="is-IS" sz="900" dirty="0" smtClean="0"/>
              <a:t>Íslands.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40949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442096" cy="1512663"/>
          </a:xfrm>
        </p:spPr>
        <p:txBody>
          <a:bodyPr/>
          <a:lstStyle/>
          <a:p>
            <a:r>
              <a:rPr lang="is-IS" dirty="0" smtClean="0"/>
              <a:t>... og farið að reyna á þanþol innlendra framleiðsluþátta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Farið að gæta skorts á vinnuafli og hefur hlutfall fyrirtækja sem segjast búa við skort fjölgað hratt í flestum atvinnugreinum …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og er hlutfall fyrirtækja sem segjast búa við skort á vinnuafli og starfa við hámarksframleiðslugetu komið vel yfir sögulegt meðaltal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0837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21" y="6339890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</a:t>
            </a:r>
            <a:r>
              <a:rPr lang="is-IS" sz="900" dirty="0" smtClean="0"/>
              <a:t>Árstíðarleiðréttar tölur. 2. Samkvæmt </a:t>
            </a:r>
            <a:r>
              <a:rPr lang="is-IS" sz="900" dirty="0"/>
              <a:t>viðhorfskönnun Gallup meðal 400 stærstu fyrirtækja landsins. Árstíðarleiðrétt gögn. Spurt er um hvort starfsemi sé nærri eða umfram framleiðslugetu tvisvar á ári. Ársfjórðungsleg gögn eru fengin með línulegri </a:t>
            </a:r>
            <a:r>
              <a:rPr lang="is-IS" sz="900" dirty="0" err="1"/>
              <a:t>brúun</a:t>
            </a:r>
            <a:r>
              <a:rPr lang="is-IS" sz="900" dirty="0"/>
              <a:t> (e. </a:t>
            </a:r>
            <a:r>
              <a:rPr lang="is-IS" sz="900" dirty="0" err="1"/>
              <a:t>interpolation</a:t>
            </a:r>
            <a:r>
              <a:rPr lang="is-IS" sz="900" dirty="0"/>
              <a:t>). Brotalínur sýna meðalhlutföll </a:t>
            </a:r>
            <a:r>
              <a:rPr lang="is-IS" sz="900" dirty="0" smtClean="0"/>
              <a:t>tímabilsins.</a:t>
            </a:r>
            <a:endParaRPr lang="is-IS" sz="900" dirty="0"/>
          </a:p>
          <a:p>
            <a:r>
              <a:rPr lang="is-IS" sz="900" i="1" dirty="0" smtClean="0"/>
              <a:t>Heimildir</a:t>
            </a:r>
            <a:r>
              <a:rPr lang="is-IS" sz="900" i="1" dirty="0"/>
              <a:t>:</a:t>
            </a:r>
            <a:r>
              <a:rPr lang="is-IS" sz="900" dirty="0"/>
              <a:t> Gallup, </a:t>
            </a:r>
            <a:r>
              <a:rPr lang="is-IS" sz="900" dirty="0" smtClean="0"/>
              <a:t>Seðlabanki Íslands.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30245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830885" cy="1512663"/>
          </a:xfrm>
        </p:spPr>
        <p:txBody>
          <a:bodyPr/>
          <a:lstStyle/>
          <a:p>
            <a:r>
              <a:rPr lang="is-IS" dirty="0" smtClean="0"/>
              <a:t>Aukin framleiðsluspenna en innflutt vinnuafl vegur á móti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Framleiðsluspenna tók að myndast í fyrra og nær hámarki í ár – allt önnur staða en í öðrum iðnríkjum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Atvinnuleysi einnig talið vera undir því sem samrýmist langtímastöðugleika: verður um 3% í ár og á næsta ári en tekur síðan að minnka á ný á sama tíma og framleiðsluspenna lokast … spennan þó ekki eins mikil og í fyrri spám þar sem talið er að eftirspurn verði í meira mæli mætt með innflutningi vinnuafls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22628" cy="493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s-IS" sz="900" dirty="0"/>
              <a:t>1</a:t>
            </a:r>
            <a:r>
              <a:rPr lang="is-IS" sz="900"/>
              <a:t>. </a:t>
            </a:r>
            <a:r>
              <a:rPr lang="is-IS" sz="900" smtClean="0"/>
              <a:t>Mat </a:t>
            </a:r>
            <a:r>
              <a:rPr lang="is-IS" sz="900" dirty="0"/>
              <a:t>Fjárlagaskrifstofu Bandaríkjaþings fyrir Bandaríkin, breska fjármálaráðuneytisins fyrir Bretland, Framkvæmdastjórn Evrópusambandsins fyrir evrusvæðið og Finnland og seðlabanka Danmerkur, Íslands, Kanada, Noregs, Nýja-Sjálands og Svíþjóðar fyrir viðkomandi lönd. Fyrir önnur lönd er byggt á mati Alþjóðagjaldeyrissjóðsins (</a:t>
            </a:r>
            <a:r>
              <a:rPr lang="is-IS" sz="900" i="1" dirty="0" err="1"/>
              <a:t>World</a:t>
            </a:r>
            <a:r>
              <a:rPr lang="is-IS" sz="900" i="1" dirty="0"/>
              <a:t> </a:t>
            </a:r>
            <a:r>
              <a:rPr lang="is-IS" sz="900" i="1" dirty="0" err="1"/>
              <a:t>Economic</a:t>
            </a:r>
            <a:r>
              <a:rPr lang="is-IS" sz="900" i="1" dirty="0"/>
              <a:t> Outlook</a:t>
            </a:r>
            <a:r>
              <a:rPr lang="is-IS" sz="900" dirty="0"/>
              <a:t>, október 2016). </a:t>
            </a:r>
            <a:r>
              <a:rPr lang="is-IS" sz="900" dirty="0" smtClean="0"/>
              <a:t>2. </a:t>
            </a:r>
            <a:r>
              <a:rPr lang="is-IS" sz="900" dirty="0"/>
              <a:t>Grunnspá Seðlabankans 2016-2019. Brotalínur sýna spá frá PM 2016/3</a:t>
            </a:r>
            <a:r>
              <a:rPr lang="is-IS" sz="900" dirty="0" smtClean="0"/>
              <a:t>.</a:t>
            </a:r>
            <a:endParaRPr lang="is-IS" sz="900" dirty="0"/>
          </a:p>
          <a:p>
            <a:pPr>
              <a:defRPr/>
            </a:pPr>
            <a:r>
              <a:rPr lang="is-IS" sz="900" i="1" dirty="0"/>
              <a:t>Heimildir</a:t>
            </a:r>
            <a:r>
              <a:rPr lang="is-IS" sz="900" dirty="0"/>
              <a:t>: Alþjóðagjaldeyrissjóðurinn, breska fjármálaráðuneytið, Fjárlagaskrifstofa Bandaríkjaþings, Framkvæmdastjórn Evrópusambandsins, seðlabankar Danmerkur, Kanada, Noregs, Nýja-Sjálands og Svíþjóðar, Seðlabanki Íslands. </a:t>
            </a:r>
            <a:endParaRPr lang="is-IS" sz="9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Mæld og undirliggjandi verðbólga undir markmiði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mældist 1,8% í október og hefur verið samfellt undir markmiði í tæplega 3 ár – eins og undirliggjandi verðbólga sem mælist um 2% a flesta mælikvarða – en án húsnæðis er verðbólga talsvert minni eða -0,5%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hefur aukist nokkuð frá í sumar en aukningin er þó minni í raun vegna mistaka Hagstofunnar sem uppgötvuðust í september sl. – og í ljós hefur komið að bankinn hefði í raun ekki þurft að skrifa bréf til ríkisstjórnar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0" y="1872000"/>
            <a:ext cx="11104722" cy="48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>
                <a:solidFill>
                  <a:srgbClr val="000000"/>
                </a:solidFill>
                <a:cs typeface="Arial"/>
              </a:rPr>
              <a:t>1. Skyggða svæðið inniheldur bil 1. og 3. fjórðungs mats á undirliggjandi verðbólgu þar sem hún er mæld með kjarnavísitölum sem horfa fram hjá áhrifum sveiflukenndra matvöruliða, bensíns, opinberrar þjónustu og reiknaðrar húsaleigu og með </a:t>
            </a:r>
            <a:r>
              <a:rPr lang="is-IS" sz="9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900" dirty="0" smtClean="0">
                <a:solidFill>
                  <a:srgbClr val="000000"/>
                </a:solidFill>
                <a:cs typeface="Arial"/>
              </a:rPr>
              <a:t> mælikvörðum eins og vegnu miðgildi, klipptum meðaltölum og kviku þáttalíkani.</a:t>
            </a:r>
            <a:endParaRPr lang="is-IS" sz="900" dirty="0" smtClean="0"/>
          </a:p>
          <a:p>
            <a:r>
              <a:rPr lang="is-IS" sz="900" i="1" dirty="0" smtClean="0"/>
              <a:t>Heimildir</a:t>
            </a:r>
            <a:r>
              <a:rPr lang="is-IS" sz="900" i="1" dirty="0"/>
              <a:t>:</a:t>
            </a:r>
            <a:r>
              <a:rPr lang="is-IS" sz="900" dirty="0"/>
              <a:t> Hagstofa Íslands</a:t>
            </a:r>
            <a:r>
              <a:rPr lang="is-IS" sz="900" dirty="0" smtClean="0"/>
              <a:t>,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20822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Innflutt verðhjöðnun vegur á móti launahækkunum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Dregið hefur úr alþjóðlegri verðhjöðnun – t.d. hefur olíuverð hækkað um ríflega helming frá byrjun árs …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en hækkun ISK gerir það að verkum að mælti í krónum er útflutningsverð okkar helstu viðskiptalanda – eins og okkar innflutningsverð – enn að lækka verulega …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sem vegur á móti áhrifum hækkunar launakostnaðar á framleidda einingu um ríflega 7% í fyrra og í ár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</a:t>
            </a:r>
            <a:r>
              <a:rPr lang="is-IS" sz="900" dirty="0" smtClean="0"/>
              <a:t>Grunnspá Seðlabankans 3. </a:t>
            </a:r>
            <a:r>
              <a:rPr lang="is-IS" sz="900" dirty="0" err="1" smtClean="0"/>
              <a:t>ársfj</a:t>
            </a:r>
            <a:r>
              <a:rPr lang="is-IS" sz="900" dirty="0" smtClean="0"/>
              <a:t>. 2016. 2. Framleiðniaukning kemur fram sem neikvætt framlag til hækkunar á launakostnaði á framleidda einingu. Grunnspá Seðlabankans 2015-2016.</a:t>
            </a:r>
            <a:endParaRPr lang="is-IS" sz="900" dirty="0"/>
          </a:p>
          <a:p>
            <a:r>
              <a:rPr lang="is-IS" sz="900" i="1" dirty="0" smtClean="0"/>
              <a:t>Heimildir: </a:t>
            </a:r>
            <a:r>
              <a:rPr lang="is-IS" sz="900" dirty="0" smtClean="0"/>
              <a:t>Hagstofa Íslands, </a:t>
            </a:r>
            <a:r>
              <a:rPr lang="is-IS" sz="900" dirty="0" err="1" smtClean="0"/>
              <a:t>Macrobond</a:t>
            </a:r>
            <a:r>
              <a:rPr lang="is-IS" sz="900" dirty="0" smtClean="0"/>
              <a:t>, Seðlabanki Íslands.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11219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Verðbólguvæntingar við markmið á flesta mælikvarða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Færri fyrirtæki vænta hækkunar aðfangaverðs og eigin afurðaverðs og er hlutfallið komið undir sögulegt meðaltal … 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endurspeglar lækkandi verðbólguvæntingar fyrirtækja en væntingar þeirra, heimila og markaðsaðila til verðbólgu næstu 1 og 2 ár eru þær lægstu frá upphafi kannana (eða eru jafnar lægstu mælingum – fyrir utan fyrirtæki strax í kjölfar kreppu)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Þá hafa langtímaverðbólguvæntingar haldið áfram að lækka og eru nú nálægt eða við verðbólgumarkmiðið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0" y="1872000"/>
            <a:ext cx="11104722" cy="48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>
                <a:solidFill>
                  <a:srgbClr val="000000"/>
                </a:solidFill>
                <a:cs typeface="Arial"/>
              </a:rPr>
              <a:t>1. Brotalínur sýna meðaltöl frá 2002. 2. </a:t>
            </a:r>
            <a:r>
              <a:rPr lang="is-IS" sz="900" kern="0" dirty="0">
                <a:solidFill>
                  <a:sysClr val="windowText" lastClr="000000"/>
                </a:solidFill>
              </a:rPr>
              <a:t>Talan fyrir 4. ársfjórðung 2016 er meðaltal það sem af er fjórðungnum.</a:t>
            </a:r>
          </a:p>
          <a:p>
            <a:r>
              <a:rPr lang="is-IS" sz="900" i="1" dirty="0"/>
              <a:t>Heimildir:</a:t>
            </a:r>
            <a:r>
              <a:rPr lang="is-IS" sz="900" dirty="0"/>
              <a:t> Gallup, Hagstofa Íslands, Seðlabanki Íslands.</a:t>
            </a:r>
          </a:p>
        </p:txBody>
      </p:sp>
    </p:spTree>
    <p:extLst>
      <p:ext uri="{BB962C8B-B14F-4D97-AF65-F5344CB8AC3E}">
        <p14:creationId xmlns:p14="http://schemas.microsoft.com/office/powerpoint/2010/main" val="14784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968079" cy="1512663"/>
          </a:xfrm>
        </p:spPr>
        <p:txBody>
          <a:bodyPr/>
          <a:lstStyle/>
          <a:p>
            <a:r>
              <a:rPr lang="is-IS" dirty="0" smtClean="0"/>
              <a:t>Forsendan um hækkandi gengi breytir verðbólguspá mikið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var 1,3% á Q3 en líkt og í PM16/3 er hún talin aukast í 2,1% á Q4 (m.a. vegna óhagstæðra grunnáhrifa) …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en þegar frá líður víkur ný spá verulega frá fyrri spá vegna breyttrar forsendu um gengishorfur: nú helst verðbólga á bilinu 2½-3% út spátímann í stað þess að aukast í tæplega 4% í fyrri spá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Óvissuþættir eru fjölmargir en óvissan í spánni er talin svipuð og í síðustu spá og líkindadreifining samhverf eins og þá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</a:t>
            </a:r>
            <a:r>
              <a:rPr lang="is-IS" sz="900" dirty="0" smtClean="0"/>
              <a:t>Grunnspá Seðlabankans 4. </a:t>
            </a:r>
            <a:r>
              <a:rPr lang="is-IS" sz="900" dirty="0" err="1" smtClean="0"/>
              <a:t>ársfj</a:t>
            </a:r>
            <a:r>
              <a:rPr lang="is-IS" sz="900" dirty="0" smtClean="0"/>
              <a:t>. 2016 – 4. </a:t>
            </a:r>
            <a:r>
              <a:rPr lang="is-IS" sz="900" dirty="0" err="1" smtClean="0"/>
              <a:t>ársfj</a:t>
            </a:r>
            <a:r>
              <a:rPr lang="is-IS" sz="900" dirty="0" smtClean="0"/>
              <a:t>. 2019.</a:t>
            </a:r>
            <a:endParaRPr lang="is-IS" sz="900" dirty="0"/>
          </a:p>
          <a:p>
            <a:r>
              <a:rPr lang="is-IS" sz="900" i="1" dirty="0" smtClean="0"/>
              <a:t>Heimildir:</a:t>
            </a:r>
            <a:r>
              <a:rPr lang="is-IS" sz="900" dirty="0" smtClean="0"/>
              <a:t> </a:t>
            </a:r>
            <a:r>
              <a:rPr lang="is-IS" sz="900" dirty="0"/>
              <a:t>Hagstofa </a:t>
            </a:r>
            <a:r>
              <a:rPr lang="is-IS" sz="900" dirty="0" smtClean="0"/>
              <a:t>Íslands, Seðlabanki Íslands.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1505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9863" cy="1512663"/>
          </a:xfrm>
        </p:spPr>
        <p:txBody>
          <a:bodyPr/>
          <a:lstStyle/>
          <a:p>
            <a:r>
              <a:rPr lang="is-IS" dirty="0" smtClean="0"/>
              <a:t>Fráviksdæmi: óbreytt gengi krónu út spátíma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Lægra gengi ISK: einkaneysla vex heldur hægar þar sem kaupmáttur er minni og vextir eru hærri; þrátt fyrir þetta er hagvöxtur meiri en í grunnspá þar sem útflutningur er meiri og innflutningur minni – hagvöxtur um ¼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meiri 2017 og um 1pr meiri 2018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Lægra gengi og meiri framleiðsluspenna auka við verðbólgu en á móti vega hærri vextir bankans en í grunnspánni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" y="1872000"/>
            <a:ext cx="11660774" cy="48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21" y="6613581"/>
            <a:ext cx="12000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i="1" dirty="0" smtClean="0"/>
              <a:t>Heimild:</a:t>
            </a:r>
            <a:r>
              <a:rPr lang="is-IS" sz="900" dirty="0" smtClean="0"/>
              <a:t>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27009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9863" cy="1512663"/>
          </a:xfrm>
        </p:spPr>
        <p:txBody>
          <a:bodyPr/>
          <a:lstStyle/>
          <a:p>
            <a:r>
              <a:rPr lang="is-IS" dirty="0" smtClean="0"/>
              <a:t>Fráviksdæmi: viðskiptakjarabati gengur til baka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Stór hluti viðskiptakjarabata sl. 3 ára gengur til baka með lækkun sjávarafurðaverðs: verðmæti innlendrar framleiðslu lækkar í hlutfalli við erlenda framleiðslu og innlendar tekjur og auður lækka og innlend eftirspurn verður veikari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Vöxtur einkaneyslu er orðinn um 1pr minni en í grunnspá frá 2018 en áhrifin á hagvöxt eru minni þar sem hluti minni eftirspurnar beinist að innflutningi og lægra gengi og lægri vextir draga enn frekar úr áfallinu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" y="1872000"/>
            <a:ext cx="11660774" cy="48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21" y="6613581"/>
            <a:ext cx="12000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i="1" dirty="0" smtClean="0"/>
              <a:t>Heimild:</a:t>
            </a:r>
            <a:r>
              <a:rPr lang="is-IS" sz="900" dirty="0" smtClean="0"/>
              <a:t>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39528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>
              <a:buNone/>
            </a:pPr>
            <a:r>
              <a:rPr lang="is-IS" sz="4000" smtClean="0">
                <a:solidFill>
                  <a:schemeClr val="tx1"/>
                </a:solidFill>
              </a:rPr>
              <a:t>Horfur á að verðbólga verði við markmið út spátímann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Horfur á hægari alþjóðahagvexti en áður var spáð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Þótt hagvísar fyrir Bandaríkin hafi almennt valdið vonbrigðum hafa þeir heldur skánað undanfarið … og mikið bakslag í Bretlandi í kjölfar </a:t>
            </a:r>
            <a:r>
              <a:rPr lang="is-IS" sz="1600" dirty="0" err="1" smtClean="0">
                <a:solidFill>
                  <a:schemeClr val="bg1"/>
                </a:solidFill>
              </a:rPr>
              <a:t>Brexit</a:t>
            </a:r>
            <a:r>
              <a:rPr lang="is-IS" sz="1600" dirty="0" smtClean="0">
                <a:solidFill>
                  <a:schemeClr val="bg1"/>
                </a:solidFill>
              </a:rPr>
              <a:t> hefur gengið til baka … en óvissa er enn töluverð og hefur aukist í kjölfar forsetakosninga í Bandaríkjunum – heilt yfir hafa hagvaxtarhorfur versnað frá PM16/3 …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spáð er 1,6% hagvexti meðal viðskiptalanda í ár og að hann haldist nálægt því 2017-18 en verði orðinn 1,9% 2019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6800" cy="496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5680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</a:t>
            </a:r>
            <a:r>
              <a:rPr lang="is-IS" sz="900" dirty="0" smtClean="0"/>
              <a:t>Vísitala </a:t>
            </a:r>
            <a:r>
              <a:rPr lang="is-IS" sz="900" dirty="0" err="1"/>
              <a:t>Markit</a:t>
            </a:r>
            <a:r>
              <a:rPr lang="is-IS" sz="900" dirty="0"/>
              <a:t> fyrir framleiðslu og þjónustu (</a:t>
            </a:r>
            <a:r>
              <a:rPr lang="is-IS" sz="900" dirty="0" err="1"/>
              <a:t>Composite</a:t>
            </a:r>
            <a:r>
              <a:rPr lang="is-IS" sz="900" dirty="0"/>
              <a:t> </a:t>
            </a:r>
            <a:r>
              <a:rPr lang="is-IS" sz="900" dirty="0" err="1"/>
              <a:t>Purchasing</a:t>
            </a:r>
            <a:r>
              <a:rPr lang="is-IS" sz="900" dirty="0"/>
              <a:t> Managers' Index, PMI). Vísitalan er birt mánaðarlega og er árstíðarleiðrétt. Þegar gildi vísitölunnar er yfir 50 táknar það vöxt milli mánaða en ef hún er undir 50 táknar það samdrátt</a:t>
            </a:r>
            <a:r>
              <a:rPr lang="is-IS" sz="900" dirty="0" smtClean="0"/>
              <a:t>. 2. Grunnspá Seðlabankans 2016-2019. Brotalínur sýna spá frá PM 2016/3.</a:t>
            </a:r>
            <a:endParaRPr lang="is-IS" sz="900" dirty="0"/>
          </a:p>
          <a:p>
            <a:r>
              <a:rPr lang="is-IS" sz="900" i="1" dirty="0"/>
              <a:t>Heimildir:</a:t>
            </a:r>
            <a:r>
              <a:rPr lang="is-IS" sz="900" dirty="0"/>
              <a:t> </a:t>
            </a:r>
            <a:r>
              <a:rPr lang="is-IS" sz="900" dirty="0" err="1" smtClean="0"/>
              <a:t>Bloomberg</a:t>
            </a:r>
            <a:r>
              <a:rPr lang="is-IS" sz="900" dirty="0" smtClean="0"/>
              <a:t>, </a:t>
            </a:r>
            <a:r>
              <a:rPr lang="is-IS" sz="900" dirty="0" err="1" smtClean="0"/>
              <a:t>Macrobond</a:t>
            </a:r>
            <a:r>
              <a:rPr lang="is-IS" sz="900" dirty="0" smtClean="0"/>
              <a:t>, OECD,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34483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2" y="178025"/>
            <a:ext cx="10312624" cy="1512663"/>
          </a:xfrm>
        </p:spPr>
        <p:txBody>
          <a:bodyPr/>
          <a:lstStyle/>
          <a:p>
            <a:r>
              <a:rPr lang="is-IS" dirty="0" smtClean="0"/>
              <a:t>Mikill bati viðskiptakjara og kröftugur útflutningsvöxtur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Útflutningsverð Íslands hækkar um ríflega 16% 2014-16 í hlutfalli við útflutningsverð helstu viðskiptalanda … óvenjulegt í ljósi hægs hagvaxtar í viðskiptalöndum og reynslu annarra þróaðra hrávöruframleiðenda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Viðskiptakjör batna því um 13,2% 2014-16 … batinn er enn meiri ef álvörur eru undanskildar (20% bati vöru án áls) 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Bætist við um 8-9% útflutningsvöxt í fyrra og í ár – fyrst og fremst vegna verulegrar aukningar í ferðaþjónustu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0" y="1872000"/>
            <a:ext cx="11029288" cy="48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/>
              <a:t>1. Útflutningsverð </a:t>
            </a:r>
            <a:r>
              <a:rPr lang="is-IS" sz="900" dirty="0"/>
              <a:t>Íslands í hlutfalli við útflutningsverð helstu viðskiptalanda (fært í sama gjaldmiðli með vísitölu meðalgengis). Skyggða svæðið sýnir ár þar sem heimshagvöxtur er undir 25 ára meðaltali (1992-2016). </a:t>
            </a:r>
            <a:r>
              <a:rPr lang="is-IS" sz="900" dirty="0" smtClean="0"/>
              <a:t>Spáin fyrir heimshagvöxt </a:t>
            </a:r>
            <a:r>
              <a:rPr lang="is-IS" sz="900" dirty="0"/>
              <a:t>2016 er spá Alþjóðagjaldeyrissjóðsins (</a:t>
            </a:r>
            <a:r>
              <a:rPr lang="is-IS" sz="900" i="1" dirty="0" err="1"/>
              <a:t>World</a:t>
            </a:r>
            <a:r>
              <a:rPr lang="is-IS" sz="900" i="1" dirty="0"/>
              <a:t> </a:t>
            </a:r>
            <a:r>
              <a:rPr lang="is-IS" sz="900" i="1" dirty="0" err="1"/>
              <a:t>Economic</a:t>
            </a:r>
            <a:r>
              <a:rPr lang="is-IS" sz="900" i="1" dirty="0"/>
              <a:t> Outlook</a:t>
            </a:r>
            <a:r>
              <a:rPr lang="is-IS" sz="900" dirty="0"/>
              <a:t>, október 2016). 2. Brotalínur sýna 25 ára meðaltöl (1992-2016). 3. Grunnspá Seðlabankans 2016.</a:t>
            </a:r>
          </a:p>
          <a:p>
            <a:r>
              <a:rPr lang="is-IS" sz="900" i="1" dirty="0"/>
              <a:t>Heimildir:</a:t>
            </a:r>
            <a:r>
              <a:rPr lang="is-IS" sz="900" dirty="0"/>
              <a:t> </a:t>
            </a:r>
            <a:r>
              <a:rPr lang="is-IS" sz="900" dirty="0" smtClean="0"/>
              <a:t>Alþjóðagjaldeyrissjóðurinn, Hagstofa Íslands, </a:t>
            </a:r>
            <a:r>
              <a:rPr lang="is-IS" sz="900" dirty="0" err="1" smtClean="0"/>
              <a:t>Macrobond</a:t>
            </a:r>
            <a:r>
              <a:rPr lang="is-IS" sz="900" dirty="0" smtClean="0"/>
              <a:t>,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30579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Gert ráð fyrir áframhaldandi hækkun gengis ISK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Innflæði á skuldabréfamarkað hefur í meginatriðum stöðvast eftir að nýtt fjárstreymistæki var tekið í notkun … og hækkun ISK undanfarið má því að stærstu leyti rekja til efnahagslegra grunnþátta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Ólíkt fyrri spám bankans gerir núverandi grunnspá ráð fyrir að ISK muni halda áfram að hækka á spátímanum: gengisvísitalan hækkar um tæplega 5% út spátímann og er tæplega 14% hærri í lok hans en í PM16/3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</a:t>
            </a:r>
            <a:r>
              <a:rPr lang="is-IS" sz="900" dirty="0" smtClean="0"/>
              <a:t>Grunnspá Seðlabankans 2016-2019. Þröng viðskiptavog.</a:t>
            </a:r>
            <a:endParaRPr lang="is-IS" sz="900" dirty="0"/>
          </a:p>
          <a:p>
            <a:r>
              <a:rPr lang="is-IS" sz="900" i="1" dirty="0" smtClean="0"/>
              <a:t>Heimild:</a:t>
            </a:r>
            <a:r>
              <a:rPr lang="is-IS" sz="900" dirty="0" smtClean="0"/>
              <a:t> Seðlabanki Íslands.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7478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Mikill hagvöxtur en samsetning önnur en fyrir kreppu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Hagvöxtur var 4,2% 2015 og 4,1% á H1/2016 (spáð 3,6% í PM16/3) – borinn upp af miklum vexti þjóðarútgjalda sem jukust um 9,4% (8,4% í PM16/3) en á móti vó 4,6% neikvætt framlag utanríkisviðskipta þrátt fyrir að útflutningur ykist um 5,3%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VLF var um mitt ár orðin hátt í 6% hærri en hún var mest fyrir fjármálakreppuna en samsetning hennar hefur breyst: þótt innlend eftirspurn einkaaðila hafi aukist töluvert undanfarið er vægi hennar minna en í aðdraganda kreppunnar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Innlend eftirspurn einkaaðila samanstendur af einkaneyslu og fjárfestingu atvinnuveganna og í íbúðarhúsnæði. Hið opinbera samanstendur af samneyslu og fjárfestingu hins opinbera. Utanríkisviðskipti er útflutningur umfram innflutning. Grunnspá </a:t>
            </a:r>
            <a:r>
              <a:rPr lang="is-IS" sz="900" dirty="0" smtClean="0"/>
              <a:t>Seðlabankans 2016.</a:t>
            </a:r>
            <a:endParaRPr lang="is-IS" sz="900" dirty="0"/>
          </a:p>
          <a:p>
            <a:r>
              <a:rPr lang="is-IS" sz="900" i="1" dirty="0" smtClean="0"/>
              <a:t>Heimildir</a:t>
            </a:r>
            <a:r>
              <a:rPr lang="is-IS" sz="900" i="1" dirty="0"/>
              <a:t>:</a:t>
            </a:r>
            <a:r>
              <a:rPr lang="is-IS" sz="900" dirty="0"/>
              <a:t> Hagstofa Íslands, Seðlabanki Íslands.</a:t>
            </a:r>
          </a:p>
        </p:txBody>
      </p:sp>
    </p:spTree>
    <p:extLst>
      <p:ext uri="{BB962C8B-B14F-4D97-AF65-F5344CB8AC3E}">
        <p14:creationId xmlns:p14="http://schemas.microsoft.com/office/powerpoint/2010/main" val="1179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411435" cy="1512663"/>
          </a:xfrm>
        </p:spPr>
        <p:txBody>
          <a:bodyPr/>
          <a:lstStyle/>
          <a:p>
            <a:r>
              <a:rPr lang="is-IS" dirty="0" smtClean="0"/>
              <a:t>Bættur fjárhagur einkageirans drifkraftur eftirspurnar …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Skuldir einkageirans hafa lækkað og eignaverð hækkað: eiginfjárhlutföll heimila og fyrirtækja eru orðin hærri en þau voru fyrir fjármálakreppuna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Mikil hækkun ráðstöfunartekna og hreins auðs hefur stutt við hraðan vöxt einkaneyslu …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og atvinnuvegafjárfesting hefur vaxið mjög hratt og er hlutfall hennar af VLF komið yfir sögulegt meðaltal </a:t>
            </a:r>
          </a:p>
          <a:p>
            <a:pPr marL="180000" indent="-180000"/>
            <a:endParaRPr lang="is-IS" sz="1600" dirty="0" smtClean="0">
              <a:solidFill>
                <a:schemeClr val="bg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0" y="1872000"/>
            <a:ext cx="11029288" cy="48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Samkvæmt upplýsingum úr skattframtölum utan </a:t>
            </a:r>
            <a:r>
              <a:rPr lang="is-IS" sz="900" dirty="0" err="1"/>
              <a:t>lífeyris</a:t>
            </a:r>
            <a:r>
              <a:rPr lang="is-IS" sz="900" dirty="0"/>
              <a:t>- og </a:t>
            </a:r>
            <a:r>
              <a:rPr lang="is-IS" sz="900" dirty="0" smtClean="0"/>
              <a:t>verðbréfaeignar </a:t>
            </a:r>
            <a:r>
              <a:rPr lang="is-IS" sz="900" dirty="0"/>
              <a:t>heimila sem er tekin úr fjármálareikningum Hagstofunnar. 2. Atvinnufyrirtæki utan lyfjaframleiðslu, fjármála- og vátryggingarstarfsemi. 3. Hreinn auður er samtala húsnæðis- og fjárhagslegs auðs heimila (utan lífeyrissjóðsréttinda) að frádregnum skuldum heimila (árslokatölur). </a:t>
            </a:r>
            <a:r>
              <a:rPr lang="is-IS" sz="900" dirty="0" smtClean="0"/>
              <a:t>4</a:t>
            </a:r>
            <a:r>
              <a:rPr lang="is-IS" sz="900" dirty="0"/>
              <a:t>. Brotalínur sýna 25 ára meðaltöl (1992-2016). Tölur fyrir 2016 eru grunnspá Seðlabankans. </a:t>
            </a:r>
          </a:p>
          <a:p>
            <a:r>
              <a:rPr lang="is-IS" sz="900" i="1" dirty="0"/>
              <a:t>Heimildir:</a:t>
            </a:r>
            <a:r>
              <a:rPr lang="is-IS" sz="900" dirty="0"/>
              <a:t> Hagstofa Íslands, Seðlabanki Íslands.</a:t>
            </a:r>
          </a:p>
        </p:txBody>
      </p:sp>
    </p:spTree>
    <p:extLst>
      <p:ext uri="{BB962C8B-B14F-4D97-AF65-F5344CB8AC3E}">
        <p14:creationId xmlns:p14="http://schemas.microsoft.com/office/powerpoint/2010/main" val="17790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og við bætist minnkandi aðhald í ríkisfjármálum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Vegna stöðugleikaframlagsins mælist verulegur afgangur á ríkissjóði í ár en horft fram hjá því er halli upp á 1% af VLF sem kæmi í kjölfar 0,3% halli í fyrra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Afgangur er á frumjöfnuði en minnkar hratt (og hraðar en áður spáð): þrátt fyrir lækkandi skuldahlutfall minnkar aðhald ríkisfjármála um samtals 2½% af VLF í fyrra og í ár og um næstum 1% til viðbótar á næsta ári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0" y="1872000"/>
            <a:ext cx="11029288" cy="486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Frumjöfnuður er leiðréttur fyrir einskiptis tekjum og gjöldum (t.d. stöðugleikaframlögum, arðgreiðslum og flýtingu niðurgreiðslu verðtryggðra húsnæðislána). </a:t>
            </a:r>
            <a:r>
              <a:rPr lang="is-IS" sz="900" dirty="0" smtClean="0"/>
              <a:t>2</a:t>
            </a:r>
            <a:r>
              <a:rPr lang="is-IS" sz="900" dirty="0"/>
              <a:t>. Grunnspá Seðlabankans 2016-2017. Brotalínan sýnir spá PM 2016/2</a:t>
            </a:r>
            <a:r>
              <a:rPr lang="is-IS" sz="900" dirty="0" smtClean="0"/>
              <a:t>.</a:t>
            </a:r>
            <a:endParaRPr lang="is-IS" sz="900" dirty="0"/>
          </a:p>
          <a:p>
            <a:r>
              <a:rPr lang="is-IS" sz="900" i="1" dirty="0"/>
              <a:t>Heimildir:</a:t>
            </a:r>
            <a:r>
              <a:rPr lang="is-IS" sz="900" dirty="0"/>
              <a:t> Alþjóðagjaldeyrissjóðurinn, Fjármála- og </a:t>
            </a:r>
            <a:r>
              <a:rPr lang="is-IS" sz="900" dirty="0" smtClean="0"/>
              <a:t>efnahagsráðuneytið, </a:t>
            </a:r>
            <a:r>
              <a:rPr lang="is-IS" sz="900" dirty="0"/>
              <a:t>Seðlabanki Íslands.</a:t>
            </a:r>
          </a:p>
        </p:txBody>
      </p:sp>
    </p:spTree>
    <p:extLst>
      <p:ext uri="{BB962C8B-B14F-4D97-AF65-F5344CB8AC3E}">
        <p14:creationId xmlns:p14="http://schemas.microsoft.com/office/powerpoint/2010/main" val="17376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9863" cy="1512663"/>
          </a:xfrm>
        </p:spPr>
        <p:txBody>
          <a:bodyPr/>
          <a:lstStyle/>
          <a:p>
            <a:r>
              <a:rPr lang="is-IS" dirty="0" smtClean="0"/>
              <a:t>Horfur á 5% hagvexti í ár og 4½% vexti á næsta ári 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Gert ráð fyrir 5% hagvexti í ár (4,9% í PM16/3) og 4½% vexti á næsta ári en að á seinni hluta spátíma hægi á vextinum og að hann verði rétt undir 3% og því meira í takt við langtíma hagvaxtargetu þjóðarbúsins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á meiri hagvexti en í PM16/3 þrátt fyrir ytri áföll (eins og </a:t>
            </a:r>
            <a:r>
              <a:rPr lang="is-IS" sz="1600" dirty="0" smtClean="0">
                <a:solidFill>
                  <a:schemeClr val="bg1"/>
                </a:solidFill>
              </a:rPr>
              <a:t>loðnubrest</a:t>
            </a:r>
            <a:r>
              <a:rPr lang="is-IS" sz="1600" dirty="0" smtClean="0">
                <a:solidFill>
                  <a:schemeClr val="bg1"/>
                </a:solidFill>
              </a:rPr>
              <a:t>), hægari vöxt í viðskiptalöndum og hærra gengi ISK á spátímanum – sem að öðru óbreyttu hægir á hagvexti og breytir samsetningu hans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/>
              <a:t>1. Grunnspá Seðlabankans 2016-2019. Brotalínur </a:t>
            </a:r>
            <a:r>
              <a:rPr lang="is-IS" sz="900" dirty="0"/>
              <a:t>sýna spá frá PM </a:t>
            </a:r>
            <a:r>
              <a:rPr lang="is-IS" sz="900" dirty="0" smtClean="0"/>
              <a:t>2016/3.</a:t>
            </a:r>
            <a:endParaRPr lang="is-IS" sz="900" dirty="0"/>
          </a:p>
          <a:p>
            <a:r>
              <a:rPr lang="is-IS" sz="900" i="1" dirty="0"/>
              <a:t>Heimildir:</a:t>
            </a:r>
            <a:r>
              <a:rPr lang="is-IS" sz="900" dirty="0"/>
              <a:t> Hagstofa Íslands, </a:t>
            </a:r>
            <a:r>
              <a:rPr lang="is-IS" sz="900" dirty="0" err="1"/>
              <a:t>Macrobond</a:t>
            </a:r>
            <a:r>
              <a:rPr lang="is-IS" sz="900" dirty="0"/>
              <a:t>, Seðlabanki Íslands</a:t>
            </a:r>
            <a:r>
              <a:rPr lang="is-IS" sz="900" dirty="0" smtClean="0"/>
              <a:t>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23195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36087</TotalTime>
  <Words>1948</Words>
  <Application>Microsoft Office PowerPoint</Application>
  <PresentationFormat>Widescreen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Vaxtaákvörðun 16. nóvember 2016</vt:lpstr>
      <vt:lpstr>PowerPoint Presentation</vt:lpstr>
      <vt:lpstr>Horfur á hægari alþjóðahagvexti en áður var spáð</vt:lpstr>
      <vt:lpstr>Mikill bati viðskiptakjara og kröftugur útflutningsvöxtur</vt:lpstr>
      <vt:lpstr>Gert ráð fyrir áframhaldandi hækkun gengis ISK</vt:lpstr>
      <vt:lpstr>Mikill hagvöxtur en samsetning önnur en fyrir kreppu</vt:lpstr>
      <vt:lpstr>Bættur fjárhagur einkageirans drifkraftur eftirspurnar …</vt:lpstr>
      <vt:lpstr>… og við bætist minnkandi aðhald í ríkisfjármálum</vt:lpstr>
      <vt:lpstr>Horfur á 5% hagvexti í ár og 4½% vexti á næsta ári </vt:lpstr>
      <vt:lpstr>Mikil fjölgun starfa og minnkandi atvinnuleysi …</vt:lpstr>
      <vt:lpstr>... og farið að reyna á þanþol innlendra framleiðsluþátta</vt:lpstr>
      <vt:lpstr>Aukin framleiðsluspenna en innflutt vinnuafl vegur á móti</vt:lpstr>
      <vt:lpstr>Mæld og undirliggjandi verðbólga undir markmiði</vt:lpstr>
      <vt:lpstr>Innflutt verðhjöðnun vegur á móti launahækkunum</vt:lpstr>
      <vt:lpstr>Verðbólguvæntingar við markmið á flesta mælikvarða</vt:lpstr>
      <vt:lpstr>Forsendan um hækkandi gengi breytir verðbólguspá mikið</vt:lpstr>
      <vt:lpstr>Fráviksdæmi: óbreytt gengi krónu út spátíma</vt:lpstr>
      <vt:lpstr>Fráviksdæmi: viðskiptakjarabati gengur til baka</vt:lpstr>
    </vt:vector>
  </TitlesOfParts>
  <Company>Sedlabankinn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Þórarinn Gunnar Pétursson</dc:creator>
  <cp:lastModifiedBy>SÍ Þórarinn Gunnar Pétursson</cp:lastModifiedBy>
  <cp:revision>1275</cp:revision>
  <cp:lastPrinted>2016-05-10T15:37:24Z</cp:lastPrinted>
  <dcterms:created xsi:type="dcterms:W3CDTF">2015-05-26T12:04:59Z</dcterms:created>
  <dcterms:modified xsi:type="dcterms:W3CDTF">2016-11-16T09:36:33Z</dcterms:modified>
</cp:coreProperties>
</file>