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82" r:id="rId2"/>
    <p:sldId id="383" r:id="rId3"/>
    <p:sldId id="394" r:id="rId4"/>
    <p:sldId id="368" r:id="rId5"/>
    <p:sldId id="375" r:id="rId6"/>
    <p:sldId id="399" r:id="rId7"/>
    <p:sldId id="339" r:id="rId8"/>
    <p:sldId id="362" r:id="rId9"/>
    <p:sldId id="403" r:id="rId10"/>
    <p:sldId id="361" r:id="rId11"/>
    <p:sldId id="398" r:id="rId12"/>
    <p:sldId id="349" r:id="rId13"/>
    <p:sldId id="356" r:id="rId14"/>
    <p:sldId id="387" r:id="rId15"/>
    <p:sldId id="385" r:id="rId16"/>
    <p:sldId id="402" r:id="rId17"/>
    <p:sldId id="401" r:id="rId18"/>
    <p:sldId id="340" r:id="rId19"/>
  </p:sldIdLst>
  <p:sldSz cx="12192000" cy="6858000"/>
  <p:notesSz cx="6797675" cy="9928225"/>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0" autoAdjust="0"/>
    <p:restoredTop sz="94660"/>
  </p:normalViewPr>
  <p:slideViewPr>
    <p:cSldViewPr snapToGrid="0">
      <p:cViewPr varScale="1">
        <p:scale>
          <a:sx n="118" d="100"/>
          <a:sy n="118" d="100"/>
        </p:scale>
        <p:origin x="252"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0BBB7B94-6EA1-4603-94CD-70E142430566}" type="datetimeFigureOut">
              <a:rPr lang="is-IS" smtClean="0"/>
              <a:t>11.5.2016</a:t>
            </a:fld>
            <a:endParaRPr lang="is-IS"/>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is-IS"/>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848102BC-8B68-410E-A798-9C2BAFED690E}" type="slidenum">
              <a:rPr lang="is-IS" smtClean="0"/>
              <a:t>‹#›</a:t>
            </a:fld>
            <a:endParaRPr lang="is-IS"/>
          </a:p>
        </p:txBody>
      </p:sp>
    </p:spTree>
    <p:extLst>
      <p:ext uri="{BB962C8B-B14F-4D97-AF65-F5344CB8AC3E}">
        <p14:creationId xmlns:p14="http://schemas.microsoft.com/office/powerpoint/2010/main" val="4256305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5A5A569-9AD1-4A99-8572-1534B9533DBA}" type="datetimeFigureOut">
              <a:rPr lang="is-IS" smtClean="0"/>
              <a:t>11.5.2016</a:t>
            </a:fld>
            <a:endParaRPr lang="is-I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0220E5A0-1207-4D61-86AB-A3376ACAD1FB}" type="slidenum">
              <a:rPr lang="is-IS" smtClean="0"/>
              <a:t>‹#›</a:t>
            </a:fld>
            <a:endParaRPr lang="is-IS"/>
          </a:p>
        </p:txBody>
      </p:sp>
    </p:spTree>
    <p:extLst>
      <p:ext uri="{BB962C8B-B14F-4D97-AF65-F5344CB8AC3E}">
        <p14:creationId xmlns:p14="http://schemas.microsoft.com/office/powerpoint/2010/main" val="1486747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A3698F-F5A5-4914-91DD-5408F89085A7}" type="slidenum">
              <a:rPr lang="is-IS"/>
              <a:pPr/>
              <a:t>2</a:t>
            </a:fld>
            <a:endParaRPr lang="is-IS"/>
          </a:p>
        </p:txBody>
      </p:sp>
      <p:sp>
        <p:nvSpPr>
          <p:cNvPr id="738306" name="Rectangle 2"/>
          <p:cNvSpPr>
            <a:spLocks noGrp="1" noRot="1" noChangeAspect="1" noChangeArrowheads="1" noTextEdit="1"/>
          </p:cNvSpPr>
          <p:nvPr>
            <p:ph type="sldImg"/>
          </p:nvPr>
        </p:nvSpPr>
        <p:spPr>
          <a:ln/>
        </p:spPr>
      </p:sp>
      <p:sp>
        <p:nvSpPr>
          <p:cNvPr id="738307" name="Rectangle 3"/>
          <p:cNvSpPr>
            <a:spLocks noGrp="1" noChangeArrowheads="1"/>
          </p:cNvSpPr>
          <p:nvPr>
            <p:ph type="body" idx="1"/>
          </p:nvPr>
        </p:nvSpPr>
        <p:spPr>
          <a:xfrm>
            <a:off x="673472" y="5121056"/>
            <a:ext cx="5390942" cy="4850522"/>
          </a:xfrm>
        </p:spPr>
        <p:txBody>
          <a:bodyPr/>
          <a:lstStyle/>
          <a:p>
            <a:endParaRPr lang="is-IS"/>
          </a:p>
        </p:txBody>
      </p:sp>
    </p:spTree>
    <p:extLst>
      <p:ext uri="{BB962C8B-B14F-4D97-AF65-F5344CB8AC3E}">
        <p14:creationId xmlns:p14="http://schemas.microsoft.com/office/powerpoint/2010/main" val="1615977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fld id="{0220E5A0-1207-4D61-86AB-A3376ACAD1FB}" type="slidenum">
              <a:rPr lang="is-IS" smtClean="0"/>
              <a:t>3</a:t>
            </a:fld>
            <a:endParaRPr lang="is-IS"/>
          </a:p>
        </p:txBody>
      </p:sp>
    </p:spTree>
    <p:extLst>
      <p:ext uri="{BB962C8B-B14F-4D97-AF65-F5344CB8AC3E}">
        <p14:creationId xmlns:p14="http://schemas.microsoft.com/office/powerpoint/2010/main" val="653283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fld id="{0220E5A0-1207-4D61-86AB-A3376ACAD1FB}" type="slidenum">
              <a:rPr lang="is-IS" smtClean="0"/>
              <a:t>15</a:t>
            </a:fld>
            <a:endParaRPr lang="is-IS"/>
          </a:p>
        </p:txBody>
      </p:sp>
    </p:spTree>
    <p:extLst>
      <p:ext uri="{BB962C8B-B14F-4D97-AF65-F5344CB8AC3E}">
        <p14:creationId xmlns:p14="http://schemas.microsoft.com/office/powerpoint/2010/main" val="9785871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88" y="1955842"/>
            <a:ext cx="10275522" cy="2629357"/>
          </a:xfrm>
        </p:spPr>
        <p:txBody>
          <a:bodyPr anchor="ctr" anchorCtr="0">
            <a:normAutofit/>
          </a:bodyPr>
          <a:lstStyle>
            <a:lvl1pPr algn="l">
              <a:defRPr lang="en-US" sz="5000" kern="1200" dirty="0" smtClean="0">
                <a:solidFill>
                  <a:srgbClr val="333399"/>
                </a:solidFill>
                <a:latin typeface="+mj-lt"/>
                <a:ea typeface="+mj-ea"/>
                <a:cs typeface="+mj-cs"/>
              </a:defRPr>
            </a:lvl1pPr>
          </a:lstStyle>
          <a:p>
            <a:r>
              <a:rPr lang="en-US" dirty="0" smtClean="0"/>
              <a:t>Click to edit Master title style</a:t>
            </a:r>
            <a:endParaRPr lang="is-IS" dirty="0"/>
          </a:p>
        </p:txBody>
      </p:sp>
      <p:sp>
        <p:nvSpPr>
          <p:cNvPr id="3" name="Subtitle 2"/>
          <p:cNvSpPr>
            <a:spLocks noGrp="1"/>
          </p:cNvSpPr>
          <p:nvPr>
            <p:ph type="subTitle" idx="1"/>
          </p:nvPr>
        </p:nvSpPr>
        <p:spPr>
          <a:xfrm>
            <a:off x="179388" y="4921040"/>
            <a:ext cx="10275522" cy="1655762"/>
          </a:xfrm>
        </p:spPr>
        <p:txBody>
          <a:bodyPr>
            <a:normAutofit/>
          </a:bodyPr>
          <a:lstStyle>
            <a:lvl1pPr marL="0" indent="0" algn="l">
              <a:buNone/>
              <a:defRPr lang="is-IS" sz="3200" kern="1200" dirty="0">
                <a:solidFill>
                  <a:srgbClr val="333399"/>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is-IS" dirty="0"/>
          </a:p>
        </p:txBody>
      </p:sp>
      <p:pic>
        <p:nvPicPr>
          <p:cNvPr id="7" name="Picture 13"/>
          <p:cNvPicPr>
            <a:picLocks noChangeAspect="1" noChangeArrowheads="1"/>
          </p:cNvPicPr>
          <p:nvPr userDrawn="1"/>
        </p:nvPicPr>
        <p:blipFill>
          <a:blip r:embed="rId2" cstate="print"/>
          <a:srcRect/>
          <a:stretch>
            <a:fillRect/>
          </a:stretch>
        </p:blipFill>
        <p:spPr bwMode="auto">
          <a:xfrm>
            <a:off x="179388" y="908050"/>
            <a:ext cx="5040312" cy="936625"/>
          </a:xfrm>
          <a:prstGeom prst="rect">
            <a:avLst/>
          </a:prstGeom>
          <a:noFill/>
          <a:ln w="9525">
            <a:noFill/>
            <a:miter lim="800000"/>
            <a:headEnd/>
            <a:tailEnd/>
          </a:ln>
        </p:spPr>
      </p:pic>
      <p:sp>
        <p:nvSpPr>
          <p:cNvPr id="8" name="Rectangle 15"/>
          <p:cNvSpPr>
            <a:spLocks noChangeArrowheads="1"/>
          </p:cNvSpPr>
          <p:nvPr userDrawn="1"/>
        </p:nvSpPr>
        <p:spPr bwMode="auto">
          <a:xfrm>
            <a:off x="179388" y="4696366"/>
            <a:ext cx="10275522" cy="76970"/>
          </a:xfrm>
          <a:prstGeom prst="rect">
            <a:avLst/>
          </a:prstGeom>
          <a:gradFill rotWithShape="1">
            <a:gsLst>
              <a:gs pos="0">
                <a:srgbClr val="000080"/>
              </a:gs>
              <a:gs pos="100000">
                <a:srgbClr val="000080">
                  <a:gamma/>
                  <a:shade val="0"/>
                  <a:invGamma/>
                  <a:alpha val="0"/>
                </a:srgbClr>
              </a:gs>
            </a:gsLst>
            <a:lin ang="0" scaled="1"/>
          </a:gradFill>
          <a:ln w="9525">
            <a:noFill/>
            <a:miter lim="800000"/>
            <a:headEnd/>
            <a:tailEnd/>
          </a:ln>
          <a:effectLst/>
        </p:spPr>
        <p:txBody>
          <a:bodyPr wrap="none" anchor="ctr"/>
          <a:lstStyle/>
          <a:p>
            <a:pPr>
              <a:defRPr/>
            </a:pPr>
            <a:endParaRPr lang="is-IS"/>
          </a:p>
        </p:txBody>
      </p:sp>
      <p:pic>
        <p:nvPicPr>
          <p:cNvPr id="9" name="Picture 8" descr="SEDLOGR"/>
          <p:cNvPicPr>
            <a:picLocks noChangeAspect="1" noChangeArrowheads="1"/>
          </p:cNvPicPr>
          <p:nvPr userDrawn="1"/>
        </p:nvPicPr>
        <p:blipFill>
          <a:blip r:embed="rId3" cstate="print">
            <a:lum bright="80000" contrast="-70000"/>
          </a:blip>
          <a:srcRect/>
          <a:stretch>
            <a:fillRect/>
          </a:stretch>
        </p:blipFill>
        <p:spPr bwMode="auto">
          <a:xfrm>
            <a:off x="250825" y="981075"/>
            <a:ext cx="792163" cy="828675"/>
          </a:xfrm>
          <a:prstGeom prst="rect">
            <a:avLst/>
          </a:prstGeom>
          <a:noFill/>
          <a:ln w="9525">
            <a:noFill/>
            <a:miter lim="800000"/>
            <a:headEnd/>
            <a:tailEnd/>
          </a:ln>
        </p:spPr>
      </p:pic>
      <p:sp>
        <p:nvSpPr>
          <p:cNvPr id="10" name="Text Box 14"/>
          <p:cNvSpPr txBox="1">
            <a:spLocks noChangeArrowheads="1"/>
          </p:cNvSpPr>
          <p:nvPr userDrawn="1"/>
        </p:nvSpPr>
        <p:spPr bwMode="auto">
          <a:xfrm>
            <a:off x="1187450" y="1052513"/>
            <a:ext cx="3816350" cy="671512"/>
          </a:xfrm>
          <a:prstGeom prst="rect">
            <a:avLst/>
          </a:prstGeom>
          <a:noFill/>
          <a:ln w="9525">
            <a:noFill/>
            <a:miter lim="800000"/>
            <a:headEnd/>
            <a:tailEnd/>
          </a:ln>
          <a:effectLst/>
        </p:spPr>
        <p:txBody>
          <a:bodyPr>
            <a:spAutoFit/>
          </a:bodyPr>
          <a:lstStyle/>
          <a:p>
            <a:pPr>
              <a:spcBef>
                <a:spcPct val="50000"/>
              </a:spcBef>
              <a:defRPr/>
            </a:pPr>
            <a:r>
              <a:rPr lang="is-IS" sz="3800" dirty="0">
                <a:solidFill>
                  <a:schemeClr val="bg1"/>
                </a:solidFill>
                <a:latin typeface="+mj-lt"/>
              </a:rPr>
              <a:t>Seðlabanki Íslands</a:t>
            </a:r>
          </a:p>
        </p:txBody>
      </p:sp>
    </p:spTree>
    <p:extLst>
      <p:ext uri="{BB962C8B-B14F-4D97-AF65-F5344CB8AC3E}">
        <p14:creationId xmlns:p14="http://schemas.microsoft.com/office/powerpoint/2010/main" val="2472307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94FDD7B5-8538-458A-85CE-7F8AF5A29D1F}" type="datetimeFigureOut">
              <a:rPr lang="is-IS" smtClean="0"/>
              <a:t>11.5.2016</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9304634B-671C-46AA-BE7B-E72A4E228E3A}" type="slidenum">
              <a:rPr lang="is-IS" smtClean="0"/>
              <a:t>‹#›</a:t>
            </a:fld>
            <a:endParaRPr lang="is-IS"/>
          </a:p>
        </p:txBody>
      </p:sp>
    </p:spTree>
    <p:extLst>
      <p:ext uri="{BB962C8B-B14F-4D97-AF65-F5344CB8AC3E}">
        <p14:creationId xmlns:p14="http://schemas.microsoft.com/office/powerpoint/2010/main" val="252788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s-I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94FDD7B5-8538-458A-85CE-7F8AF5A29D1F}" type="datetimeFigureOut">
              <a:rPr lang="is-IS" smtClean="0"/>
              <a:t>11.5.2016</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9304634B-671C-46AA-BE7B-E72A4E228E3A}" type="slidenum">
              <a:rPr lang="is-IS" smtClean="0"/>
              <a:t>‹#›</a:t>
            </a:fld>
            <a:endParaRPr lang="is-IS"/>
          </a:p>
        </p:txBody>
      </p:sp>
    </p:spTree>
    <p:extLst>
      <p:ext uri="{BB962C8B-B14F-4D97-AF65-F5344CB8AC3E}">
        <p14:creationId xmlns:p14="http://schemas.microsoft.com/office/powerpoint/2010/main" val="2789168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178025"/>
            <a:ext cx="10061771" cy="1512663"/>
          </a:xfrm>
        </p:spPr>
        <p:txBody>
          <a:bodyPr anchor="t" anchorCtr="0">
            <a:normAutofit/>
          </a:bodyPr>
          <a:lstStyle>
            <a:lvl1pPr>
              <a:defRPr lang="is-IS" sz="3600" kern="1200" dirty="0">
                <a:solidFill>
                  <a:srgbClr val="000066"/>
                </a:solidFill>
                <a:latin typeface="+mj-lt"/>
                <a:ea typeface="+mj-ea"/>
                <a:cs typeface="+mj-cs"/>
              </a:defRPr>
            </a:lvl1pPr>
          </a:lstStyle>
          <a:p>
            <a:r>
              <a:rPr lang="en-US" dirty="0" smtClean="0"/>
              <a:t>Click to edit Master title style</a:t>
            </a:r>
            <a:endParaRPr lang="is-IS" dirty="0"/>
          </a:p>
        </p:txBody>
      </p:sp>
      <p:sp>
        <p:nvSpPr>
          <p:cNvPr id="3" name="Content Placeholder 2"/>
          <p:cNvSpPr>
            <a:spLocks noGrp="1"/>
          </p:cNvSpPr>
          <p:nvPr>
            <p:ph idx="1"/>
          </p:nvPr>
        </p:nvSpPr>
        <p:spPr>
          <a:xfrm>
            <a:off x="838200" y="1825625"/>
            <a:ext cx="10515600" cy="4850304"/>
          </a:xfrm>
        </p:spPr>
        <p:txBody>
          <a:bodyPr/>
          <a:lstStyle>
            <a:lvl1pPr>
              <a:defRPr lang="en-US" sz="3200" kern="1200" dirty="0" smtClean="0">
                <a:solidFill>
                  <a:srgbClr val="333399"/>
                </a:solidFill>
                <a:latin typeface="+mj-lt"/>
                <a:ea typeface="+mn-ea"/>
                <a:cs typeface="+mn-cs"/>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pic>
        <p:nvPicPr>
          <p:cNvPr id="7" name="Picture 12" descr="SEDLOGR"/>
          <p:cNvPicPr>
            <a:picLocks noChangeAspect="1" noChangeArrowheads="1"/>
          </p:cNvPicPr>
          <p:nvPr userDrawn="1"/>
        </p:nvPicPr>
        <p:blipFill>
          <a:blip r:embed="rId2" cstate="print"/>
          <a:srcRect/>
          <a:stretch>
            <a:fillRect/>
          </a:stretch>
        </p:blipFill>
        <p:spPr bwMode="auto">
          <a:xfrm>
            <a:off x="11160000" y="180000"/>
            <a:ext cx="757237" cy="792162"/>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2631042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178025"/>
            <a:ext cx="10045587" cy="1512663"/>
          </a:xfrm>
        </p:spPr>
        <p:txBody>
          <a:bodyPr anchor="t" anchorCtr="0">
            <a:normAutofit/>
          </a:bodyPr>
          <a:lstStyle>
            <a:lvl1pPr>
              <a:defRPr lang="is-IS" sz="3600" kern="1200" dirty="0">
                <a:solidFill>
                  <a:srgbClr val="000066"/>
                </a:solidFill>
                <a:latin typeface="+mj-lt"/>
                <a:ea typeface="+mj-ea"/>
                <a:cs typeface="+mj-cs"/>
              </a:defRPr>
            </a:lvl1pPr>
          </a:lstStyle>
          <a:p>
            <a:r>
              <a:rPr lang="en-US" dirty="0" smtClean="0"/>
              <a:t>Click to edit Master title style</a:t>
            </a:r>
            <a:endParaRPr lang="is-IS" dirty="0"/>
          </a:p>
        </p:txBody>
      </p:sp>
      <p:sp>
        <p:nvSpPr>
          <p:cNvPr id="3" name="Content Placeholder 2"/>
          <p:cNvSpPr>
            <a:spLocks noGrp="1"/>
          </p:cNvSpPr>
          <p:nvPr>
            <p:ph sz="half" idx="1"/>
          </p:nvPr>
        </p:nvSpPr>
        <p:spPr>
          <a:xfrm>
            <a:off x="838200" y="1825625"/>
            <a:ext cx="5181600" cy="4793660"/>
          </a:xfrm>
        </p:spPr>
        <p:txBody>
          <a:bodyPr/>
          <a:lstStyle>
            <a:lvl1pPr marL="228600" indent="-228600">
              <a:defRPr lang="en-US" sz="2800" kern="1200" dirty="0" smtClean="0">
                <a:solidFill>
                  <a:srgbClr val="333399"/>
                </a:solidFill>
                <a:latin typeface="+mj-lt"/>
                <a:ea typeface="+mn-ea"/>
                <a:cs typeface="+mn-cs"/>
              </a:defRPr>
            </a:lvl1pPr>
            <a:lvl2pPr>
              <a:defRPr>
                <a:latin typeface="+mj-lt"/>
              </a:defRPr>
            </a:lvl2pPr>
            <a:lvl3pPr>
              <a:defRPr>
                <a:latin typeface="+mj-lt"/>
              </a:defRPr>
            </a:lvl3pPr>
            <a:lvl4pPr>
              <a:defRPr>
                <a:latin typeface="+mj-lt"/>
              </a:defRPr>
            </a:lvl4pPr>
            <a:lvl5pPr>
              <a:defRPr>
                <a:latin typeface="+mj-lt"/>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4" name="Content Placeholder 3"/>
          <p:cNvSpPr>
            <a:spLocks noGrp="1"/>
          </p:cNvSpPr>
          <p:nvPr>
            <p:ph sz="half" idx="2"/>
          </p:nvPr>
        </p:nvSpPr>
        <p:spPr>
          <a:xfrm>
            <a:off x="6172200" y="1825625"/>
            <a:ext cx="5181600" cy="4793660"/>
          </a:xfrm>
        </p:spPr>
        <p:txBody>
          <a:bodyPr/>
          <a:lstStyle>
            <a:lvl1pPr marL="228600" indent="-228600">
              <a:defRPr lang="en-US" sz="2800" kern="1200" dirty="0" smtClean="0">
                <a:solidFill>
                  <a:srgbClr val="333399"/>
                </a:solidFill>
                <a:latin typeface="+mj-lt"/>
                <a:ea typeface="+mn-ea"/>
                <a:cs typeface="+mn-cs"/>
              </a:defRPr>
            </a:lvl1pPr>
            <a:lvl2pPr>
              <a:defRPr>
                <a:latin typeface="+mj-lt"/>
              </a:defRPr>
            </a:lvl2pPr>
            <a:lvl3pPr>
              <a:defRPr>
                <a:latin typeface="+mj-lt"/>
              </a:defRPr>
            </a:lvl3pPr>
            <a:lvl4pPr>
              <a:defRPr>
                <a:latin typeface="+mj-lt"/>
              </a:defRPr>
            </a:lvl4pPr>
            <a:lvl5pPr>
              <a:defRPr>
                <a:latin typeface="+mj-lt"/>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pic>
        <p:nvPicPr>
          <p:cNvPr id="8" name="Picture 12" descr="SEDLOGR"/>
          <p:cNvPicPr>
            <a:picLocks noChangeAspect="1" noChangeArrowheads="1"/>
          </p:cNvPicPr>
          <p:nvPr userDrawn="1"/>
        </p:nvPicPr>
        <p:blipFill>
          <a:blip r:embed="rId2" cstate="print"/>
          <a:srcRect/>
          <a:stretch>
            <a:fillRect/>
          </a:stretch>
        </p:blipFill>
        <p:spPr bwMode="auto">
          <a:xfrm>
            <a:off x="11160000" y="180000"/>
            <a:ext cx="757237" cy="792162"/>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3783066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s-I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FDD7B5-8538-458A-85CE-7F8AF5A29D1F}" type="datetimeFigureOut">
              <a:rPr lang="is-IS" smtClean="0"/>
              <a:t>11.5.2016</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9304634B-671C-46AA-BE7B-E72A4E228E3A}" type="slidenum">
              <a:rPr lang="is-IS" smtClean="0"/>
              <a:t>‹#›</a:t>
            </a:fld>
            <a:endParaRPr lang="is-IS"/>
          </a:p>
        </p:txBody>
      </p:sp>
    </p:spTree>
    <p:extLst>
      <p:ext uri="{BB962C8B-B14F-4D97-AF65-F5344CB8AC3E}">
        <p14:creationId xmlns:p14="http://schemas.microsoft.com/office/powerpoint/2010/main" val="342013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s-I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7" name="Date Placeholder 6"/>
          <p:cNvSpPr>
            <a:spLocks noGrp="1"/>
          </p:cNvSpPr>
          <p:nvPr>
            <p:ph type="dt" sz="half" idx="10"/>
          </p:nvPr>
        </p:nvSpPr>
        <p:spPr/>
        <p:txBody>
          <a:bodyPr/>
          <a:lstStyle/>
          <a:p>
            <a:fld id="{94FDD7B5-8538-458A-85CE-7F8AF5A29D1F}" type="datetimeFigureOut">
              <a:rPr lang="is-IS" smtClean="0"/>
              <a:t>11.5.2016</a:t>
            </a:fld>
            <a:endParaRPr lang="is-IS"/>
          </a:p>
        </p:txBody>
      </p:sp>
      <p:sp>
        <p:nvSpPr>
          <p:cNvPr id="8" name="Footer Placeholder 7"/>
          <p:cNvSpPr>
            <a:spLocks noGrp="1"/>
          </p:cNvSpPr>
          <p:nvPr>
            <p:ph type="ftr" sz="quarter" idx="11"/>
          </p:nvPr>
        </p:nvSpPr>
        <p:spPr/>
        <p:txBody>
          <a:bodyPr/>
          <a:lstStyle/>
          <a:p>
            <a:endParaRPr lang="is-IS"/>
          </a:p>
        </p:txBody>
      </p:sp>
      <p:sp>
        <p:nvSpPr>
          <p:cNvPr id="9" name="Slide Number Placeholder 8"/>
          <p:cNvSpPr>
            <a:spLocks noGrp="1"/>
          </p:cNvSpPr>
          <p:nvPr>
            <p:ph type="sldNum" sz="quarter" idx="12"/>
          </p:nvPr>
        </p:nvSpPr>
        <p:spPr/>
        <p:txBody>
          <a:bodyPr/>
          <a:lstStyle/>
          <a:p>
            <a:fld id="{9304634B-671C-46AA-BE7B-E72A4E228E3A}" type="slidenum">
              <a:rPr lang="is-IS" smtClean="0"/>
              <a:t>‹#›</a:t>
            </a:fld>
            <a:endParaRPr lang="is-IS"/>
          </a:p>
        </p:txBody>
      </p:sp>
    </p:spTree>
    <p:extLst>
      <p:ext uri="{BB962C8B-B14F-4D97-AF65-F5344CB8AC3E}">
        <p14:creationId xmlns:p14="http://schemas.microsoft.com/office/powerpoint/2010/main" val="332111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Date Placeholder 2"/>
          <p:cNvSpPr>
            <a:spLocks noGrp="1"/>
          </p:cNvSpPr>
          <p:nvPr>
            <p:ph type="dt" sz="half" idx="10"/>
          </p:nvPr>
        </p:nvSpPr>
        <p:spPr/>
        <p:txBody>
          <a:bodyPr/>
          <a:lstStyle/>
          <a:p>
            <a:fld id="{94FDD7B5-8538-458A-85CE-7F8AF5A29D1F}" type="datetimeFigureOut">
              <a:rPr lang="is-IS" smtClean="0"/>
              <a:t>11.5.2016</a:t>
            </a:fld>
            <a:endParaRPr lang="is-IS"/>
          </a:p>
        </p:txBody>
      </p:sp>
      <p:sp>
        <p:nvSpPr>
          <p:cNvPr id="4" name="Footer Placeholder 3"/>
          <p:cNvSpPr>
            <a:spLocks noGrp="1"/>
          </p:cNvSpPr>
          <p:nvPr>
            <p:ph type="ftr" sz="quarter" idx="11"/>
          </p:nvPr>
        </p:nvSpPr>
        <p:spPr/>
        <p:txBody>
          <a:bodyPr/>
          <a:lstStyle/>
          <a:p>
            <a:endParaRPr lang="is-IS"/>
          </a:p>
        </p:txBody>
      </p:sp>
      <p:sp>
        <p:nvSpPr>
          <p:cNvPr id="5" name="Slide Number Placeholder 4"/>
          <p:cNvSpPr>
            <a:spLocks noGrp="1"/>
          </p:cNvSpPr>
          <p:nvPr>
            <p:ph type="sldNum" sz="quarter" idx="12"/>
          </p:nvPr>
        </p:nvSpPr>
        <p:spPr/>
        <p:txBody>
          <a:bodyPr/>
          <a:lstStyle/>
          <a:p>
            <a:fld id="{9304634B-671C-46AA-BE7B-E72A4E228E3A}" type="slidenum">
              <a:rPr lang="is-IS" smtClean="0"/>
              <a:t>‹#›</a:t>
            </a:fld>
            <a:endParaRPr lang="is-IS"/>
          </a:p>
        </p:txBody>
      </p:sp>
    </p:spTree>
    <p:extLst>
      <p:ext uri="{BB962C8B-B14F-4D97-AF65-F5344CB8AC3E}">
        <p14:creationId xmlns:p14="http://schemas.microsoft.com/office/powerpoint/2010/main" val="358253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FDD7B5-8538-458A-85CE-7F8AF5A29D1F}" type="datetimeFigureOut">
              <a:rPr lang="is-IS" smtClean="0"/>
              <a:t>11.5.2016</a:t>
            </a:fld>
            <a:endParaRPr lang="is-IS"/>
          </a:p>
        </p:txBody>
      </p:sp>
      <p:sp>
        <p:nvSpPr>
          <p:cNvPr id="3" name="Footer Placeholder 2"/>
          <p:cNvSpPr>
            <a:spLocks noGrp="1"/>
          </p:cNvSpPr>
          <p:nvPr>
            <p:ph type="ftr" sz="quarter" idx="11"/>
          </p:nvPr>
        </p:nvSpPr>
        <p:spPr/>
        <p:txBody>
          <a:bodyPr/>
          <a:lstStyle/>
          <a:p>
            <a:endParaRPr lang="is-IS"/>
          </a:p>
        </p:txBody>
      </p:sp>
      <p:sp>
        <p:nvSpPr>
          <p:cNvPr id="4" name="Slide Number Placeholder 3"/>
          <p:cNvSpPr>
            <a:spLocks noGrp="1"/>
          </p:cNvSpPr>
          <p:nvPr>
            <p:ph type="sldNum" sz="quarter" idx="12"/>
          </p:nvPr>
        </p:nvSpPr>
        <p:spPr/>
        <p:txBody>
          <a:bodyPr/>
          <a:lstStyle/>
          <a:p>
            <a:fld id="{9304634B-671C-46AA-BE7B-E72A4E228E3A}" type="slidenum">
              <a:rPr lang="is-IS" smtClean="0"/>
              <a:t>‹#›</a:t>
            </a:fld>
            <a:endParaRPr lang="is-IS"/>
          </a:p>
        </p:txBody>
      </p:sp>
    </p:spTree>
    <p:extLst>
      <p:ext uri="{BB962C8B-B14F-4D97-AF65-F5344CB8AC3E}">
        <p14:creationId xmlns:p14="http://schemas.microsoft.com/office/powerpoint/2010/main" val="2200817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s-I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FDD7B5-8538-458A-85CE-7F8AF5A29D1F}" type="datetimeFigureOut">
              <a:rPr lang="is-IS" smtClean="0"/>
              <a:t>11.5.2016</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9304634B-671C-46AA-BE7B-E72A4E228E3A}" type="slidenum">
              <a:rPr lang="is-IS" smtClean="0"/>
              <a:t>‹#›</a:t>
            </a:fld>
            <a:endParaRPr lang="is-IS"/>
          </a:p>
        </p:txBody>
      </p:sp>
    </p:spTree>
    <p:extLst>
      <p:ext uri="{BB962C8B-B14F-4D97-AF65-F5344CB8AC3E}">
        <p14:creationId xmlns:p14="http://schemas.microsoft.com/office/powerpoint/2010/main" val="2978416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s-I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FDD7B5-8538-458A-85CE-7F8AF5A29D1F}" type="datetimeFigureOut">
              <a:rPr lang="is-IS" smtClean="0"/>
              <a:t>11.5.2016</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9304634B-671C-46AA-BE7B-E72A4E228E3A}" type="slidenum">
              <a:rPr lang="is-IS" smtClean="0"/>
              <a:t>‹#›</a:t>
            </a:fld>
            <a:endParaRPr lang="is-IS"/>
          </a:p>
        </p:txBody>
      </p:sp>
    </p:spTree>
    <p:extLst>
      <p:ext uri="{BB962C8B-B14F-4D97-AF65-F5344CB8AC3E}">
        <p14:creationId xmlns:p14="http://schemas.microsoft.com/office/powerpoint/2010/main" val="829489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s-I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DD7B5-8538-458A-85CE-7F8AF5A29D1F}" type="datetimeFigureOut">
              <a:rPr lang="is-IS" smtClean="0"/>
              <a:t>11.5.2016</a:t>
            </a:fld>
            <a:endParaRPr lang="is-I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4634B-671C-46AA-BE7B-E72A4E228E3A}" type="slidenum">
              <a:rPr lang="is-IS" smtClean="0"/>
              <a:t>‹#›</a:t>
            </a:fld>
            <a:endParaRPr lang="is-IS"/>
          </a:p>
        </p:txBody>
      </p:sp>
    </p:spTree>
    <p:extLst>
      <p:ext uri="{BB962C8B-B14F-4D97-AF65-F5344CB8AC3E}">
        <p14:creationId xmlns:p14="http://schemas.microsoft.com/office/powerpoint/2010/main" val="1418501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s-IS" dirty="0" smtClean="0"/>
              <a:t>Vaxtaákvörðun</a:t>
            </a:r>
            <a:br>
              <a:rPr lang="is-IS" dirty="0" smtClean="0"/>
            </a:br>
            <a:r>
              <a:rPr lang="is-IS" sz="4000" dirty="0" smtClean="0"/>
              <a:t>11. maí 2016</a:t>
            </a:r>
            <a:endParaRPr lang="is-IS" sz="4000" dirty="0">
              <a:solidFill>
                <a:srgbClr val="FF0000"/>
              </a:solidFill>
            </a:endParaRPr>
          </a:p>
        </p:txBody>
      </p:sp>
      <p:sp>
        <p:nvSpPr>
          <p:cNvPr id="3" name="Subtitle 2"/>
          <p:cNvSpPr>
            <a:spLocks noGrp="1"/>
          </p:cNvSpPr>
          <p:nvPr>
            <p:ph type="subTitle" idx="1"/>
          </p:nvPr>
        </p:nvSpPr>
        <p:spPr>
          <a:xfrm>
            <a:off x="179388" y="4921039"/>
            <a:ext cx="10275522" cy="1714429"/>
          </a:xfrm>
        </p:spPr>
        <p:txBody>
          <a:bodyPr>
            <a:normAutofit/>
          </a:bodyPr>
          <a:lstStyle/>
          <a:p>
            <a:r>
              <a:rPr lang="is-IS" sz="4000" dirty="0" smtClean="0"/>
              <a:t>Stefnuyfirlýsing peningastefnunefndar</a:t>
            </a:r>
            <a:endParaRPr lang="is-IS" sz="4000" dirty="0"/>
          </a:p>
        </p:txBody>
      </p:sp>
    </p:spTree>
    <p:extLst>
      <p:ext uri="{BB962C8B-B14F-4D97-AF65-F5344CB8AC3E}">
        <p14:creationId xmlns:p14="http://schemas.microsoft.com/office/powerpoint/2010/main" val="2225802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is-IS" dirty="0" smtClean="0"/>
              <a:t>Horfur á um og yfir 4% hagvexti í ár og á næsta ári</a:t>
            </a:r>
            <a:endParaRPr lang="is-IS" dirty="0"/>
          </a:p>
        </p:txBody>
      </p:sp>
      <p:sp>
        <p:nvSpPr>
          <p:cNvPr id="5" name="Content Placeholder 1"/>
          <p:cNvSpPr txBox="1">
            <a:spLocks/>
          </p:cNvSpPr>
          <p:nvPr/>
        </p:nvSpPr>
        <p:spPr>
          <a:xfrm>
            <a:off x="838201" y="745505"/>
            <a:ext cx="10069863" cy="1080120"/>
          </a:xfrm>
          <a:prstGeom prst="rect">
            <a:avLst/>
          </a:prstGeom>
          <a:solidFill>
            <a:schemeClr val="accent1">
              <a:hueOff val="0"/>
              <a:satOff val="0"/>
              <a:lumOff val="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lang="en-US" sz="2800" kern="1200" dirty="0" smtClean="0">
                <a:solidFill>
                  <a:srgbClr val="333399"/>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GB" sz="18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pPr marL="180000" indent="-180000"/>
            <a:r>
              <a:rPr lang="is-IS" sz="1600" dirty="0" smtClean="0">
                <a:solidFill>
                  <a:schemeClr val="bg1"/>
                </a:solidFill>
              </a:rPr>
              <a:t>Hagvöxtur síðustu 2 ára drifinn áfram af miklum vexti eftirspurnar einkaaðila – en utanríkisviðskiptin vega á móti</a:t>
            </a:r>
          </a:p>
          <a:p>
            <a:pPr marL="180000" indent="-180000"/>
            <a:r>
              <a:rPr lang="is-IS" sz="1600" dirty="0" smtClean="0">
                <a:solidFill>
                  <a:schemeClr val="bg1"/>
                </a:solidFill>
              </a:rPr>
              <a:t>Svipuð þróun í ár: innlend eftirspurn vex um 6,3% annað árið í röð og hagvöxtur verður 4,5% (í stað 4,2% í PM 16/1)</a:t>
            </a:r>
          </a:p>
          <a:p>
            <a:pPr marL="180000" indent="-180000"/>
            <a:r>
              <a:rPr lang="is-IS" sz="1600" dirty="0" smtClean="0">
                <a:solidFill>
                  <a:schemeClr val="bg1"/>
                </a:solidFill>
              </a:rPr>
              <a:t>Spáð 4% hagvexti á næsta ári og yrði það þá þriðja árið í röð þar sem hagvöxtur yrði um og yfir 4</a:t>
            </a:r>
            <a:r>
              <a:rPr lang="is-IS" sz="1600" dirty="0">
                <a:solidFill>
                  <a:schemeClr val="bg1"/>
                </a:solidFill>
              </a:rPr>
              <a:t>% – </a:t>
            </a:r>
            <a:r>
              <a:rPr lang="is-IS" sz="1600" dirty="0" smtClean="0">
                <a:solidFill>
                  <a:schemeClr val="bg1"/>
                </a:solidFill>
              </a:rPr>
              <a:t>meiri hagvöxtur en í PM 16/1 – en líkt og þá er búist við að hagvöxtur leiti síðan smám saman í langtímaleitni og verði 3% 2018</a:t>
            </a:r>
          </a:p>
        </p:txBody>
      </p:sp>
      <p:pic>
        <p:nvPicPr>
          <p:cNvPr id="8" name="Content Placeholder 7"/>
          <p:cNvPicPr>
            <a:picLocks noGrp="1" noChangeAspect="1"/>
          </p:cNvPicPr>
          <p:nvPr>
            <p:ph sz="half" idx="1"/>
          </p:nvPr>
        </p:nvPicPr>
        <p:blipFill>
          <a:blip r:embed="rId2"/>
          <a:stretch>
            <a:fillRect/>
          </a:stretch>
        </p:blipFill>
        <p:spPr>
          <a:xfrm>
            <a:off x="1080000" y="1825625"/>
            <a:ext cx="4590737" cy="5040000"/>
          </a:xfrm>
          <a:prstGeom prst="rect">
            <a:avLst/>
          </a:prstGeom>
        </p:spPr>
      </p:pic>
      <p:pic>
        <p:nvPicPr>
          <p:cNvPr id="10" name="Content Placeholder 9"/>
          <p:cNvPicPr>
            <a:picLocks noGrp="1" noChangeAspect="1"/>
          </p:cNvPicPr>
          <p:nvPr>
            <p:ph sz="half" idx="2"/>
          </p:nvPr>
        </p:nvPicPr>
        <p:blipFill>
          <a:blip r:embed="rId3"/>
          <a:stretch>
            <a:fillRect/>
          </a:stretch>
        </p:blipFill>
        <p:spPr>
          <a:xfrm>
            <a:off x="6300000" y="1825625"/>
            <a:ext cx="4539098" cy="5040000"/>
          </a:xfrm>
          <a:prstGeom prst="rect">
            <a:avLst/>
          </a:prstGeom>
        </p:spPr>
      </p:pic>
      <p:sp>
        <p:nvSpPr>
          <p:cNvPr id="4" name="TextBox 3"/>
          <p:cNvSpPr txBox="1"/>
          <p:nvPr/>
        </p:nvSpPr>
        <p:spPr>
          <a:xfrm>
            <a:off x="80921" y="6472104"/>
            <a:ext cx="12000488" cy="369332"/>
          </a:xfrm>
          <a:prstGeom prst="rect">
            <a:avLst/>
          </a:prstGeom>
          <a:noFill/>
        </p:spPr>
        <p:txBody>
          <a:bodyPr wrap="square" rtlCol="0">
            <a:spAutoFit/>
          </a:bodyPr>
          <a:lstStyle/>
          <a:p>
            <a:r>
              <a:rPr lang="is-IS" sz="900" dirty="0" smtClean="0"/>
              <a:t>1. Grunnspá Seðlabankans 2016. 2. </a:t>
            </a:r>
            <a:r>
              <a:rPr lang="is-IS" sz="900" dirty="0"/>
              <a:t>Grunnspá Seðlabankans 2016-2018. Brotalínur sýna spá frá PM 2016/1.</a:t>
            </a:r>
          </a:p>
          <a:p>
            <a:r>
              <a:rPr lang="is-IS" sz="900" i="1" dirty="0"/>
              <a:t>Heimildir:</a:t>
            </a:r>
            <a:r>
              <a:rPr lang="is-IS" sz="900" dirty="0"/>
              <a:t> Hagstofa Íslands, </a:t>
            </a:r>
            <a:r>
              <a:rPr lang="is-IS" sz="900" dirty="0" err="1"/>
              <a:t>Macrobond</a:t>
            </a:r>
            <a:r>
              <a:rPr lang="is-IS" sz="900" dirty="0"/>
              <a:t>, Seðlabanki Íslands</a:t>
            </a:r>
            <a:r>
              <a:rPr lang="is-IS" sz="900" dirty="0" smtClean="0"/>
              <a:t>.</a:t>
            </a:r>
            <a:endParaRPr lang="is-IS" sz="900" dirty="0"/>
          </a:p>
        </p:txBody>
      </p:sp>
    </p:spTree>
    <p:extLst>
      <p:ext uri="{BB962C8B-B14F-4D97-AF65-F5344CB8AC3E}">
        <p14:creationId xmlns:p14="http://schemas.microsoft.com/office/powerpoint/2010/main" val="3408272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is-IS" dirty="0" smtClean="0"/>
              <a:t>Þróttmikill vinnumarkaður …</a:t>
            </a:r>
            <a:endParaRPr lang="is-IS" dirty="0"/>
          </a:p>
        </p:txBody>
      </p:sp>
      <p:sp>
        <p:nvSpPr>
          <p:cNvPr id="5" name="Content Placeholder 1"/>
          <p:cNvSpPr txBox="1">
            <a:spLocks/>
          </p:cNvSpPr>
          <p:nvPr/>
        </p:nvSpPr>
        <p:spPr>
          <a:xfrm>
            <a:off x="838201" y="745505"/>
            <a:ext cx="10069863" cy="1080120"/>
          </a:xfrm>
          <a:prstGeom prst="rect">
            <a:avLst/>
          </a:prstGeom>
          <a:solidFill>
            <a:schemeClr val="accent1">
              <a:hueOff val="0"/>
              <a:satOff val="0"/>
              <a:lumOff val="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lang="en-US" sz="2800" kern="1200" dirty="0" smtClean="0">
                <a:solidFill>
                  <a:srgbClr val="333399"/>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GB" sz="18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pPr marL="180000" indent="-180000"/>
            <a:r>
              <a:rPr lang="is-IS" sz="1600" dirty="0" smtClean="0">
                <a:solidFill>
                  <a:schemeClr val="bg1"/>
                </a:solidFill>
              </a:rPr>
              <a:t>Atvinnuleysi mældist 3,1% á Q1/2016 (árstíðarleiðrétt) og minnkaði um 1pr frá fyrra ári – langtímaatvinnuleysi nánast horfið</a:t>
            </a:r>
            <a:endParaRPr lang="is-IS" sz="1600" dirty="0" smtClean="0">
              <a:solidFill>
                <a:srgbClr val="FF0000"/>
              </a:solidFill>
            </a:endParaRPr>
          </a:p>
          <a:p>
            <a:pPr marL="180000" indent="-180000"/>
            <a:r>
              <a:rPr lang="is-IS" sz="1600" dirty="0" smtClean="0">
                <a:solidFill>
                  <a:schemeClr val="bg1"/>
                </a:solidFill>
              </a:rPr>
              <a:t>Vinnuaflseftirspurn eykst hratt: heildarvinnustundum fjölgaði um 2,3% og hlutfall starfandi hækkaði um 1,7 prósentu</a:t>
            </a:r>
          </a:p>
          <a:p>
            <a:pPr marL="180000" indent="-180000"/>
            <a:r>
              <a:rPr lang="is-IS" sz="1600" dirty="0" smtClean="0">
                <a:solidFill>
                  <a:schemeClr val="bg1"/>
                </a:solidFill>
              </a:rPr>
              <a:t>Atvinnuþátttaka jókst einnig töluvert og mældist 82,9% á Q1 – sem er áþekkt því sem það var hæst 2007 og ríflega 1pr hærra en að meðaltali frá 2003</a:t>
            </a:r>
            <a:endParaRPr lang="is-IS" sz="1600" dirty="0">
              <a:solidFill>
                <a:schemeClr val="bg1"/>
              </a:solidFill>
            </a:endParaRPr>
          </a:p>
        </p:txBody>
      </p:sp>
      <p:pic>
        <p:nvPicPr>
          <p:cNvPr id="8" name="Content Placeholder 7"/>
          <p:cNvPicPr>
            <a:picLocks noGrp="1" noChangeAspect="1"/>
          </p:cNvPicPr>
          <p:nvPr>
            <p:ph sz="half" idx="1"/>
          </p:nvPr>
        </p:nvPicPr>
        <p:blipFill>
          <a:blip r:embed="rId2"/>
          <a:stretch>
            <a:fillRect/>
          </a:stretch>
        </p:blipFill>
        <p:spPr>
          <a:xfrm>
            <a:off x="1080000" y="1825625"/>
            <a:ext cx="4548922" cy="5040000"/>
          </a:xfrm>
          <a:prstGeom prst="rect">
            <a:avLst/>
          </a:prstGeom>
        </p:spPr>
      </p:pic>
      <p:pic>
        <p:nvPicPr>
          <p:cNvPr id="10" name="Content Placeholder 9"/>
          <p:cNvPicPr>
            <a:picLocks noGrp="1" noChangeAspect="1"/>
          </p:cNvPicPr>
          <p:nvPr>
            <p:ph sz="half" idx="2"/>
          </p:nvPr>
        </p:nvPicPr>
        <p:blipFill>
          <a:blip r:embed="rId3"/>
          <a:stretch>
            <a:fillRect/>
          </a:stretch>
        </p:blipFill>
        <p:spPr>
          <a:xfrm>
            <a:off x="6300000" y="1825625"/>
            <a:ext cx="4601065" cy="5040000"/>
          </a:xfrm>
          <a:prstGeom prst="rect">
            <a:avLst/>
          </a:prstGeom>
        </p:spPr>
      </p:pic>
      <p:sp>
        <p:nvSpPr>
          <p:cNvPr id="4" name="TextBox 3"/>
          <p:cNvSpPr txBox="1"/>
          <p:nvPr/>
        </p:nvSpPr>
        <p:spPr>
          <a:xfrm>
            <a:off x="80921" y="6472104"/>
            <a:ext cx="12000488" cy="369332"/>
          </a:xfrm>
          <a:prstGeom prst="rect">
            <a:avLst/>
          </a:prstGeom>
          <a:noFill/>
        </p:spPr>
        <p:txBody>
          <a:bodyPr wrap="square" rtlCol="0">
            <a:spAutoFit/>
          </a:bodyPr>
          <a:lstStyle/>
          <a:p>
            <a:r>
              <a:rPr lang="is-IS" sz="900" dirty="0"/>
              <a:t>1. Árstíðarleiðrétt</a:t>
            </a:r>
            <a:r>
              <a:rPr lang="is-IS" sz="900" dirty="0" smtClean="0"/>
              <a:t>. 2. </a:t>
            </a:r>
            <a:r>
              <a:rPr lang="is-IS" sz="900" dirty="0"/>
              <a:t>Fjögurra ársfjórðunga hreyfanlegt meðaltal. Brotalínur sýna meðaltöl fyrir tímabilið 1. </a:t>
            </a:r>
            <a:r>
              <a:rPr lang="is-IS" sz="900" dirty="0" err="1"/>
              <a:t>ársfj</a:t>
            </a:r>
            <a:r>
              <a:rPr lang="is-IS" sz="900" dirty="0"/>
              <a:t>. 2003 - </a:t>
            </a:r>
            <a:r>
              <a:rPr lang="is-IS" sz="900" dirty="0" smtClean="0"/>
              <a:t>1. </a:t>
            </a:r>
            <a:r>
              <a:rPr lang="is-IS" sz="900" dirty="0" err="1"/>
              <a:t>ársfj</a:t>
            </a:r>
            <a:r>
              <a:rPr lang="is-IS" sz="900" dirty="0"/>
              <a:t>. </a:t>
            </a:r>
            <a:r>
              <a:rPr lang="is-IS" sz="900" dirty="0" smtClean="0"/>
              <a:t>2016.</a:t>
            </a:r>
            <a:endParaRPr lang="is-IS" sz="900" dirty="0"/>
          </a:p>
          <a:p>
            <a:r>
              <a:rPr lang="is-IS" sz="900" i="1" dirty="0" smtClean="0"/>
              <a:t>Heimildir</a:t>
            </a:r>
            <a:r>
              <a:rPr lang="is-IS" sz="900" i="1" dirty="0"/>
              <a:t>:</a:t>
            </a:r>
            <a:r>
              <a:rPr lang="is-IS" sz="900" dirty="0"/>
              <a:t> Hagstofa </a:t>
            </a:r>
            <a:r>
              <a:rPr lang="is-IS" sz="900" dirty="0" smtClean="0"/>
              <a:t>Íslands, Seðlabanki </a:t>
            </a:r>
            <a:r>
              <a:rPr lang="is-IS" sz="900" dirty="0"/>
              <a:t>Íslands.</a:t>
            </a:r>
          </a:p>
        </p:txBody>
      </p:sp>
    </p:spTree>
    <p:extLst>
      <p:ext uri="{BB962C8B-B14F-4D97-AF65-F5344CB8AC3E}">
        <p14:creationId xmlns:p14="http://schemas.microsoft.com/office/powerpoint/2010/main" val="2353090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is-IS" dirty="0" smtClean="0"/>
              <a:t>… og vaxandi spenna í þjóðarbúinu</a:t>
            </a:r>
            <a:endParaRPr lang="is-IS" dirty="0"/>
          </a:p>
        </p:txBody>
      </p:sp>
      <p:sp>
        <p:nvSpPr>
          <p:cNvPr id="5" name="Content Placeholder 1"/>
          <p:cNvSpPr txBox="1">
            <a:spLocks/>
          </p:cNvSpPr>
          <p:nvPr/>
        </p:nvSpPr>
        <p:spPr>
          <a:xfrm>
            <a:off x="838201" y="745505"/>
            <a:ext cx="10069863" cy="1080120"/>
          </a:xfrm>
          <a:prstGeom prst="rect">
            <a:avLst/>
          </a:prstGeom>
          <a:solidFill>
            <a:schemeClr val="accent1">
              <a:hueOff val="0"/>
              <a:satOff val="0"/>
              <a:lumOff val="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lang="en-US" sz="2800" kern="1200" dirty="0" smtClean="0">
                <a:solidFill>
                  <a:srgbClr val="333399"/>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GB" sz="18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pPr marL="180000" indent="-180000"/>
            <a:r>
              <a:rPr lang="is-IS" sz="1600" dirty="0" smtClean="0">
                <a:solidFill>
                  <a:schemeClr val="bg1"/>
                </a:solidFill>
              </a:rPr>
              <a:t>Horfur á áframhaldandi kröftugum vexti vinnuaflseftirspurnar í nánast öllum atvinnugreinum og að atvinnuleysi haldi áfram að minnka í ár og á næsta ári en taki síðan að þokast upp í jafnvægisgildi sitt</a:t>
            </a:r>
          </a:p>
          <a:p>
            <a:pPr marL="180000" indent="-180000"/>
            <a:r>
              <a:rPr lang="is-IS" sz="1600" dirty="0" smtClean="0">
                <a:solidFill>
                  <a:schemeClr val="bg1"/>
                </a:solidFill>
              </a:rPr>
              <a:t>Æ skýrari þenslumerki: fleiri fyrirtæki segjast eiga í vandræðum með að ráða í ný störf og mæta aukinni eftirspurn</a:t>
            </a:r>
          </a:p>
          <a:p>
            <a:pPr marL="180000" indent="-180000"/>
            <a:r>
              <a:rPr lang="is-IS" sz="1600" dirty="0" smtClean="0">
                <a:solidFill>
                  <a:schemeClr val="bg1"/>
                </a:solidFill>
              </a:rPr>
              <a:t>Talið er að slakinn hafi horfið í fyrra og að spennan nái hámarki í 2½% í ár en taki síðan smám saman að minnka</a:t>
            </a:r>
          </a:p>
        </p:txBody>
      </p:sp>
      <p:pic>
        <p:nvPicPr>
          <p:cNvPr id="10" name="Content Placeholder 9"/>
          <p:cNvPicPr>
            <a:picLocks noGrp="1" noChangeAspect="1"/>
          </p:cNvPicPr>
          <p:nvPr>
            <p:ph sz="half" idx="2"/>
          </p:nvPr>
        </p:nvPicPr>
        <p:blipFill>
          <a:blip r:embed="rId2"/>
          <a:stretch>
            <a:fillRect/>
          </a:stretch>
        </p:blipFill>
        <p:spPr>
          <a:xfrm>
            <a:off x="6300000" y="1825625"/>
            <a:ext cx="4554589" cy="5040000"/>
          </a:xfrm>
          <a:prstGeom prst="rect">
            <a:avLst/>
          </a:prstGeom>
        </p:spPr>
      </p:pic>
      <p:pic>
        <p:nvPicPr>
          <p:cNvPr id="12" name="Content Placeholder 11"/>
          <p:cNvPicPr>
            <a:picLocks noGrp="1" noChangeAspect="1"/>
          </p:cNvPicPr>
          <p:nvPr>
            <p:ph sz="half" idx="1"/>
          </p:nvPr>
        </p:nvPicPr>
        <p:blipFill>
          <a:blip r:embed="rId3"/>
          <a:stretch>
            <a:fillRect/>
          </a:stretch>
        </p:blipFill>
        <p:spPr>
          <a:xfrm>
            <a:off x="1080000" y="1825625"/>
            <a:ext cx="4601065" cy="5040000"/>
          </a:xfrm>
          <a:prstGeom prst="rect">
            <a:avLst/>
          </a:prstGeom>
        </p:spPr>
      </p:pic>
      <p:sp>
        <p:nvSpPr>
          <p:cNvPr id="4" name="TextBox 3"/>
          <p:cNvSpPr txBox="1"/>
          <p:nvPr/>
        </p:nvSpPr>
        <p:spPr>
          <a:xfrm>
            <a:off x="80921" y="6336000"/>
            <a:ext cx="12000488" cy="507831"/>
          </a:xfrm>
          <a:prstGeom prst="rect">
            <a:avLst/>
          </a:prstGeom>
          <a:noFill/>
        </p:spPr>
        <p:txBody>
          <a:bodyPr wrap="square" rtlCol="0">
            <a:spAutoFit/>
          </a:bodyPr>
          <a:lstStyle/>
          <a:p>
            <a:r>
              <a:rPr lang="is-IS" sz="900" dirty="0"/>
              <a:t>1. Samkvæmt viðhorfskönnun Gallup meðal 400 stærstu fyrirtækja landsins. Árstíðarleiðrétt gögn. Spurt er um hvort starfsemi sé nærri eða umfram framleiðslugetu tvisvar á ári. Ársfjórðungsleg gögn eru fengin með línulegri </a:t>
            </a:r>
            <a:r>
              <a:rPr lang="is-IS" sz="900" dirty="0" err="1"/>
              <a:t>brúun</a:t>
            </a:r>
            <a:r>
              <a:rPr lang="is-IS" sz="900" dirty="0"/>
              <a:t> (e. </a:t>
            </a:r>
            <a:r>
              <a:rPr lang="is-IS" sz="900" dirty="0" err="1"/>
              <a:t>interpolation</a:t>
            </a:r>
            <a:r>
              <a:rPr lang="is-IS" sz="900" dirty="0"/>
              <a:t>). Brotalínur sýna meðalhlutföll tímabilsins. </a:t>
            </a:r>
            <a:r>
              <a:rPr lang="is-IS" sz="900" dirty="0" smtClean="0"/>
              <a:t>2. </a:t>
            </a:r>
            <a:r>
              <a:rPr lang="is-IS" sz="900" dirty="0"/>
              <a:t>Grunnspá Seðlabankans 2016-2018. Brotalínur sýna spá frá PM 2016/1.</a:t>
            </a:r>
          </a:p>
          <a:p>
            <a:r>
              <a:rPr lang="is-IS" sz="900" i="1" dirty="0" smtClean="0"/>
              <a:t>Heimildir</a:t>
            </a:r>
            <a:r>
              <a:rPr lang="is-IS" sz="900" i="1" dirty="0"/>
              <a:t>:</a:t>
            </a:r>
            <a:r>
              <a:rPr lang="is-IS" sz="900" dirty="0"/>
              <a:t> Gallup, </a:t>
            </a:r>
            <a:r>
              <a:rPr lang="is-IS" sz="900" dirty="0" smtClean="0"/>
              <a:t>Hagstofa Íslands, Seðlabanki </a:t>
            </a:r>
            <a:r>
              <a:rPr lang="is-IS" sz="900" dirty="0"/>
              <a:t>Íslands.</a:t>
            </a:r>
          </a:p>
        </p:txBody>
      </p:sp>
    </p:spTree>
    <p:extLst>
      <p:ext uri="{BB962C8B-B14F-4D97-AF65-F5344CB8AC3E}">
        <p14:creationId xmlns:p14="http://schemas.microsoft.com/office/powerpoint/2010/main" val="1545559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is-IS" dirty="0" smtClean="0"/>
              <a:t>Verðbólga undir markmiði í ríflega tvö ár</a:t>
            </a:r>
            <a:endParaRPr lang="is-IS" dirty="0"/>
          </a:p>
        </p:txBody>
      </p:sp>
      <p:sp>
        <p:nvSpPr>
          <p:cNvPr id="5" name="Content Placeholder 1"/>
          <p:cNvSpPr txBox="1">
            <a:spLocks/>
          </p:cNvSpPr>
          <p:nvPr/>
        </p:nvSpPr>
        <p:spPr>
          <a:xfrm>
            <a:off x="838201" y="745505"/>
            <a:ext cx="10069863" cy="1080120"/>
          </a:xfrm>
          <a:prstGeom prst="rect">
            <a:avLst/>
          </a:prstGeom>
          <a:solidFill>
            <a:schemeClr val="accent1">
              <a:hueOff val="0"/>
              <a:satOff val="0"/>
              <a:lumOff val="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lang="en-US" sz="2800" kern="1200" dirty="0" smtClean="0">
                <a:solidFill>
                  <a:srgbClr val="333399"/>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GB" sz="18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pPr marL="180000" indent="-180000"/>
            <a:r>
              <a:rPr lang="is-IS" sz="1600" dirty="0" smtClean="0">
                <a:solidFill>
                  <a:schemeClr val="bg1"/>
                </a:solidFill>
              </a:rPr>
              <a:t>Verðbólga var 1,6% í apríl – minnkaði úr 2,1% í ársbyrjun en jókst lítillega frá apríl í fyrra … hefur verið undir markmiði í ríflega 2 ár – lengsta tímabil frá upptöku verðbólgumarkmiðs fyrir 15 árum</a:t>
            </a:r>
          </a:p>
          <a:p>
            <a:pPr marL="180000" indent="-180000"/>
            <a:r>
              <a:rPr lang="is-IS" sz="1600" dirty="0" smtClean="0">
                <a:solidFill>
                  <a:schemeClr val="bg1"/>
                </a:solidFill>
              </a:rPr>
              <a:t>Mælist enn minni án húsnæðis: 0,2% í apríl en var -0,1% í apríl í fyrra</a:t>
            </a:r>
          </a:p>
          <a:p>
            <a:pPr marL="180000" indent="-180000"/>
            <a:r>
              <a:rPr lang="is-IS" sz="1600" dirty="0" smtClean="0">
                <a:solidFill>
                  <a:schemeClr val="bg1"/>
                </a:solidFill>
              </a:rPr>
              <a:t>Sem fyrr togast á innflutt verðhjöðnun og innlend verðbólga (og þá helst </a:t>
            </a:r>
            <a:r>
              <a:rPr lang="is-IS" sz="1600" dirty="0" err="1" smtClean="0">
                <a:solidFill>
                  <a:schemeClr val="bg1"/>
                </a:solidFill>
              </a:rPr>
              <a:t>húsnæðisverðbólga</a:t>
            </a:r>
            <a:r>
              <a:rPr lang="is-IS" sz="1600" dirty="0" smtClean="0">
                <a:solidFill>
                  <a:schemeClr val="bg1"/>
                </a:solidFill>
              </a:rPr>
              <a:t>)</a:t>
            </a:r>
            <a:endParaRPr lang="is-IS" sz="1600" dirty="0">
              <a:solidFill>
                <a:schemeClr val="bg1"/>
              </a:solidFill>
            </a:endParaRPr>
          </a:p>
        </p:txBody>
      </p:sp>
      <p:pic>
        <p:nvPicPr>
          <p:cNvPr id="6" name="Content Placeholder 5"/>
          <p:cNvPicPr>
            <a:picLocks noGrp="1" noChangeAspect="1"/>
          </p:cNvPicPr>
          <p:nvPr>
            <p:ph sz="half" idx="1"/>
          </p:nvPr>
        </p:nvPicPr>
        <p:blipFill>
          <a:blip r:embed="rId2"/>
          <a:stretch>
            <a:fillRect/>
          </a:stretch>
        </p:blipFill>
        <p:spPr>
          <a:xfrm>
            <a:off x="1080000" y="1825625"/>
            <a:ext cx="4595901" cy="5040000"/>
          </a:xfrm>
          <a:prstGeom prst="rect">
            <a:avLst/>
          </a:prstGeom>
        </p:spPr>
      </p:pic>
      <p:pic>
        <p:nvPicPr>
          <p:cNvPr id="10" name="Content Placeholder 9"/>
          <p:cNvPicPr>
            <a:picLocks noGrp="1" noChangeAspect="1"/>
          </p:cNvPicPr>
          <p:nvPr>
            <p:ph sz="half" idx="2"/>
          </p:nvPr>
        </p:nvPicPr>
        <p:blipFill>
          <a:blip r:embed="rId3"/>
          <a:stretch>
            <a:fillRect/>
          </a:stretch>
        </p:blipFill>
        <p:spPr>
          <a:xfrm>
            <a:off x="6300000" y="1825625"/>
            <a:ext cx="4595901" cy="5040000"/>
          </a:xfrm>
          <a:prstGeom prst="rect">
            <a:avLst/>
          </a:prstGeom>
        </p:spPr>
      </p:pic>
      <p:sp>
        <p:nvSpPr>
          <p:cNvPr id="4" name="TextBox 3"/>
          <p:cNvSpPr txBox="1"/>
          <p:nvPr/>
        </p:nvSpPr>
        <p:spPr>
          <a:xfrm>
            <a:off x="80921" y="6336000"/>
            <a:ext cx="12000488" cy="507831"/>
          </a:xfrm>
          <a:prstGeom prst="rect">
            <a:avLst/>
          </a:prstGeom>
          <a:noFill/>
        </p:spPr>
        <p:txBody>
          <a:bodyPr wrap="square" rtlCol="0">
            <a:spAutoFit/>
          </a:bodyPr>
          <a:lstStyle/>
          <a:p>
            <a:r>
              <a:rPr lang="is-IS" sz="900" dirty="0" smtClean="0"/>
              <a:t>1. Innflutt </a:t>
            </a:r>
            <a:r>
              <a:rPr lang="is-IS" sz="900" dirty="0"/>
              <a:t>verðbólga er nálguð með verði innfluttrar mat- og drykkjarvöru, nýrra bíla og varahluta, bensíns og annarrar innfluttrar vöru. Innlend verðbólga er nálguð með verði innlendrar vöru og almennrar og opinberrar þjónustu. Tölur í svigum sýna núverandi vægi viðkomandi liða í vísitölu neysluverðs. </a:t>
            </a:r>
            <a:endParaRPr lang="is-IS" sz="900" dirty="0" smtClean="0"/>
          </a:p>
          <a:p>
            <a:r>
              <a:rPr lang="is-IS" sz="900" i="1" dirty="0" smtClean="0"/>
              <a:t>Heimildir</a:t>
            </a:r>
            <a:r>
              <a:rPr lang="is-IS" sz="900" i="1" dirty="0"/>
              <a:t>:</a:t>
            </a:r>
            <a:r>
              <a:rPr lang="is-IS" sz="900" dirty="0"/>
              <a:t> Hagstofa Íslands, Seðlabanki Íslands.</a:t>
            </a:r>
          </a:p>
        </p:txBody>
      </p:sp>
    </p:spTree>
    <p:extLst>
      <p:ext uri="{BB962C8B-B14F-4D97-AF65-F5344CB8AC3E}">
        <p14:creationId xmlns:p14="http://schemas.microsoft.com/office/powerpoint/2010/main" val="2028039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is-IS" dirty="0" smtClean="0"/>
              <a:t>Af hverju hefur verðbólga haldist svona lítil?</a:t>
            </a:r>
            <a:endParaRPr lang="is-IS" dirty="0"/>
          </a:p>
        </p:txBody>
      </p:sp>
      <p:sp>
        <p:nvSpPr>
          <p:cNvPr id="5" name="Content Placeholder 1"/>
          <p:cNvSpPr txBox="1">
            <a:spLocks/>
          </p:cNvSpPr>
          <p:nvPr/>
        </p:nvSpPr>
        <p:spPr>
          <a:xfrm>
            <a:off x="838201" y="745505"/>
            <a:ext cx="10069863" cy="1080120"/>
          </a:xfrm>
          <a:prstGeom prst="rect">
            <a:avLst/>
          </a:prstGeom>
          <a:solidFill>
            <a:schemeClr val="accent1">
              <a:hueOff val="0"/>
              <a:satOff val="0"/>
              <a:lumOff val="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lang="en-US" sz="2800" kern="1200" dirty="0" smtClean="0">
                <a:solidFill>
                  <a:srgbClr val="333399"/>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GB" sz="18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pPr marL="180000" indent="-180000"/>
            <a:r>
              <a:rPr lang="is-IS" sz="1600" dirty="0" smtClean="0">
                <a:solidFill>
                  <a:schemeClr val="bg1"/>
                </a:solidFill>
              </a:rPr>
              <a:t>Meginástæða undirskots sl. 2 ára er hækkandi gengi (einkum framan af) og </a:t>
            </a:r>
            <a:r>
              <a:rPr lang="is-IS" sz="1600" dirty="0" err="1" smtClean="0">
                <a:solidFill>
                  <a:schemeClr val="bg1"/>
                </a:solidFill>
              </a:rPr>
              <a:t>óvenjulítil</a:t>
            </a:r>
            <a:r>
              <a:rPr lang="is-IS" sz="1600" dirty="0" smtClean="0">
                <a:solidFill>
                  <a:schemeClr val="bg1"/>
                </a:solidFill>
              </a:rPr>
              <a:t> alþjóðleg verðbólga (einkum 2015) en á móti toga þrálátar verðbólguvæntingar yfir markmiði og upp á síðkastið vaxandi spenna og launahækkanir</a:t>
            </a:r>
          </a:p>
          <a:p>
            <a:pPr marL="180000" indent="-180000"/>
            <a:r>
              <a:rPr lang="is-IS" sz="1600" dirty="0" smtClean="0">
                <a:solidFill>
                  <a:schemeClr val="bg1"/>
                </a:solidFill>
              </a:rPr>
              <a:t>Hjöðnun verðbólgu einnig meiri en hægt var að sjá fyrir í upphafi árs 2014 og skýrist frávikið fyrst og fremst af því að gengið hefur reynst hærra en þá var spáð og alþjóðleg verðbólga minni … en á móti vegur að launahækkanir hafa verið meiri</a:t>
            </a:r>
            <a:endParaRPr lang="is-IS" sz="1600" dirty="0">
              <a:solidFill>
                <a:schemeClr val="bg1"/>
              </a:solidFill>
            </a:endParaRPr>
          </a:p>
        </p:txBody>
      </p:sp>
      <p:pic>
        <p:nvPicPr>
          <p:cNvPr id="9" name="Content Placeholder 8"/>
          <p:cNvPicPr>
            <a:picLocks noGrp="1" noChangeAspect="1"/>
          </p:cNvPicPr>
          <p:nvPr>
            <p:ph idx="1"/>
          </p:nvPr>
        </p:nvPicPr>
        <p:blipFill>
          <a:blip r:embed="rId2"/>
          <a:stretch>
            <a:fillRect/>
          </a:stretch>
        </p:blipFill>
        <p:spPr>
          <a:xfrm>
            <a:off x="368890" y="1861415"/>
            <a:ext cx="11424550" cy="4680000"/>
          </a:xfrm>
          <a:prstGeom prst="rect">
            <a:avLst/>
          </a:prstGeom>
        </p:spPr>
      </p:pic>
      <p:sp>
        <p:nvSpPr>
          <p:cNvPr id="4" name="TextBox 3"/>
          <p:cNvSpPr txBox="1"/>
          <p:nvPr/>
        </p:nvSpPr>
        <p:spPr>
          <a:xfrm>
            <a:off x="80921" y="6199200"/>
            <a:ext cx="12000488" cy="646331"/>
          </a:xfrm>
          <a:prstGeom prst="rect">
            <a:avLst/>
          </a:prstGeom>
          <a:noFill/>
        </p:spPr>
        <p:txBody>
          <a:bodyPr wrap="square" rtlCol="0">
            <a:spAutoFit/>
          </a:bodyPr>
          <a:lstStyle/>
          <a:p>
            <a:r>
              <a:rPr lang="is-IS" sz="900" dirty="0" smtClean="0"/>
              <a:t>1. Frávik </a:t>
            </a:r>
            <a:r>
              <a:rPr lang="is-IS" sz="900" dirty="0"/>
              <a:t>verðbólgu frá markmiði og framlag einstakra ákvörðunarþátta til fráviksins út frá verðbólgujöfnu þjóðhagslíkans </a:t>
            </a:r>
            <a:r>
              <a:rPr lang="is-IS" sz="900" dirty="0" smtClean="0"/>
              <a:t>Seðlabankans. </a:t>
            </a:r>
            <a:r>
              <a:rPr lang="is-IS" sz="900" dirty="0"/>
              <a:t>"Aðrir þættir" er sá hluti fráviksins sem jafnan nær ekki að skýra</a:t>
            </a:r>
            <a:r>
              <a:rPr lang="is-IS" sz="900" dirty="0" smtClean="0"/>
              <a:t>. 2. </a:t>
            </a:r>
            <a:r>
              <a:rPr lang="is-IS" sz="900" dirty="0"/>
              <a:t>Verðbólguferlar út frá efnahagshorfum sem lágu til grundvallar spám </a:t>
            </a:r>
            <a:r>
              <a:rPr lang="is-IS" sz="900" i="1" dirty="0"/>
              <a:t>Peningamála</a:t>
            </a:r>
            <a:r>
              <a:rPr lang="is-IS" sz="900" dirty="0"/>
              <a:t> 2016/2 og 2014/1 (fyrir utan verðbólguvæntingar sem eru óbreyttar í samanburðinum). </a:t>
            </a:r>
            <a:r>
              <a:rPr lang="is-IS" sz="900" dirty="0" smtClean="0"/>
              <a:t>3. </a:t>
            </a:r>
            <a:r>
              <a:rPr lang="is-IS" sz="900" dirty="0"/>
              <a:t>Mismunur verðbólguferla sem byggjast á efnahagshorfum sem lágu til grundvallar spám </a:t>
            </a:r>
            <a:r>
              <a:rPr lang="is-IS" sz="900" i="1" dirty="0"/>
              <a:t>Peningamála</a:t>
            </a:r>
            <a:r>
              <a:rPr lang="is-IS" sz="900" dirty="0"/>
              <a:t> 2016/2 og 2014/1 og framlag einstakra ákvörðunarþátta (fyrir utan verðbólguvæntingar sem eru óbreyttar í samanburðinum</a:t>
            </a:r>
            <a:r>
              <a:rPr lang="is-IS" sz="900" dirty="0" smtClean="0"/>
              <a:t>).</a:t>
            </a:r>
          </a:p>
          <a:p>
            <a:r>
              <a:rPr lang="is-IS" sz="900" i="1" dirty="0" smtClean="0"/>
              <a:t>Heimildir</a:t>
            </a:r>
            <a:r>
              <a:rPr lang="is-IS" sz="900" dirty="0" smtClean="0"/>
              <a:t>: Hagstofa Íslands, Seðlabanki </a:t>
            </a:r>
            <a:r>
              <a:rPr lang="is-IS" sz="900" dirty="0"/>
              <a:t>Íslands.</a:t>
            </a:r>
            <a:r>
              <a:rPr lang="is-IS" sz="900" dirty="0" smtClean="0"/>
              <a:t> </a:t>
            </a:r>
            <a:endParaRPr lang="is-IS" sz="900" dirty="0"/>
          </a:p>
        </p:txBody>
      </p:sp>
    </p:spTree>
    <p:extLst>
      <p:ext uri="{BB962C8B-B14F-4D97-AF65-F5344CB8AC3E}">
        <p14:creationId xmlns:p14="http://schemas.microsoft.com/office/powerpoint/2010/main" val="3287486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1" y="178025"/>
            <a:ext cx="10067583" cy="1512663"/>
          </a:xfrm>
        </p:spPr>
        <p:txBody>
          <a:bodyPr/>
          <a:lstStyle/>
          <a:p>
            <a:r>
              <a:rPr lang="is-IS" dirty="0" smtClean="0"/>
              <a:t>Miklar launahækkanir en traustari kjölfesta væntinga</a:t>
            </a:r>
            <a:endParaRPr lang="is-IS" dirty="0">
              <a:solidFill>
                <a:srgbClr val="FF0000"/>
              </a:solidFill>
            </a:endParaRPr>
          </a:p>
        </p:txBody>
      </p:sp>
      <p:sp>
        <p:nvSpPr>
          <p:cNvPr id="5" name="Content Placeholder 1"/>
          <p:cNvSpPr txBox="1">
            <a:spLocks/>
          </p:cNvSpPr>
          <p:nvPr/>
        </p:nvSpPr>
        <p:spPr>
          <a:xfrm>
            <a:off x="838201" y="745505"/>
            <a:ext cx="10069863" cy="1080120"/>
          </a:xfrm>
          <a:prstGeom prst="rect">
            <a:avLst/>
          </a:prstGeom>
          <a:solidFill>
            <a:schemeClr val="accent1">
              <a:hueOff val="0"/>
              <a:satOff val="0"/>
              <a:lumOff val="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lang="en-US" sz="2800" kern="1200" dirty="0" smtClean="0">
                <a:solidFill>
                  <a:srgbClr val="333399"/>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GB" sz="18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pPr marL="180000" indent="-180000"/>
            <a:r>
              <a:rPr lang="is-IS" sz="1600" dirty="0" smtClean="0">
                <a:solidFill>
                  <a:schemeClr val="bg1"/>
                </a:solidFill>
              </a:rPr>
              <a:t>Meginástæða horfa á aukinni verðbólgu er sem fyrr miklar launahækkanir (bæði beint í gegnum aukinn kostnað og óbeint í gegnum hærri verðbólguvæntingar og aukna eftirspurn): launahlutfallið hækkar ört og er komið vel yfir langtímameðaltal …</a:t>
            </a:r>
          </a:p>
          <a:p>
            <a:pPr marL="180000" indent="-180000"/>
            <a:r>
              <a:rPr lang="is-IS" sz="1600" dirty="0">
                <a:solidFill>
                  <a:schemeClr val="bg1"/>
                </a:solidFill>
              </a:rPr>
              <a:t>… en verðbólguvæntingar til </a:t>
            </a:r>
            <a:r>
              <a:rPr lang="is-IS" sz="1600" dirty="0" smtClean="0">
                <a:solidFill>
                  <a:schemeClr val="bg1"/>
                </a:solidFill>
              </a:rPr>
              <a:t>miðlungs og langs tíma </a:t>
            </a:r>
            <a:r>
              <a:rPr lang="is-IS" sz="1600" dirty="0">
                <a:solidFill>
                  <a:schemeClr val="bg1"/>
                </a:solidFill>
              </a:rPr>
              <a:t>hafa lítið breyst: </a:t>
            </a:r>
            <a:r>
              <a:rPr lang="is-IS" sz="1600" dirty="0" smtClean="0">
                <a:solidFill>
                  <a:schemeClr val="bg1"/>
                </a:solidFill>
              </a:rPr>
              <a:t>vænst er 3½-4% verðbólgu eftir 2 ár og um 3-3½% verðbólgu að meðaltali á næstu 5-10 árum – verðbólguálagið á skuldabréfamarkaði segir áþekka sögu</a:t>
            </a:r>
            <a:endParaRPr lang="is-IS" sz="1600" dirty="0">
              <a:solidFill>
                <a:schemeClr val="bg1"/>
              </a:solidFill>
            </a:endParaRPr>
          </a:p>
        </p:txBody>
      </p:sp>
      <p:pic>
        <p:nvPicPr>
          <p:cNvPr id="8" name="Content Placeholder 7"/>
          <p:cNvPicPr>
            <a:picLocks noGrp="1" noChangeAspect="1"/>
          </p:cNvPicPr>
          <p:nvPr>
            <p:ph sz="half" idx="1"/>
          </p:nvPr>
        </p:nvPicPr>
        <p:blipFill>
          <a:blip r:embed="rId3"/>
          <a:stretch>
            <a:fillRect/>
          </a:stretch>
        </p:blipFill>
        <p:spPr>
          <a:xfrm>
            <a:off x="1080000" y="1825625"/>
            <a:ext cx="4605784" cy="5040000"/>
          </a:xfrm>
          <a:prstGeom prst="rect">
            <a:avLst/>
          </a:prstGeom>
        </p:spPr>
      </p:pic>
      <p:sp>
        <p:nvSpPr>
          <p:cNvPr id="4" name="TextBox 3"/>
          <p:cNvSpPr txBox="1"/>
          <p:nvPr/>
        </p:nvSpPr>
        <p:spPr>
          <a:xfrm>
            <a:off x="80921" y="6472800"/>
            <a:ext cx="12000488" cy="369332"/>
          </a:xfrm>
          <a:prstGeom prst="rect">
            <a:avLst/>
          </a:prstGeom>
          <a:noFill/>
        </p:spPr>
        <p:txBody>
          <a:bodyPr wrap="square" rtlCol="0">
            <a:spAutoFit/>
          </a:bodyPr>
          <a:lstStyle/>
          <a:p>
            <a:r>
              <a:rPr lang="is-IS" sz="900" dirty="0"/>
              <a:t>1. Hlutfall launa og launakostnaðar af vergum þáttatekjum. 20 ára meðaltal er </a:t>
            </a:r>
            <a:r>
              <a:rPr lang="is-IS" sz="900" dirty="0" smtClean="0"/>
              <a:t>60,8% </a:t>
            </a:r>
            <a:r>
              <a:rPr lang="is-IS" sz="900" dirty="0"/>
              <a:t>(1995-2014, 1997-grunnur</a:t>
            </a:r>
            <a:r>
              <a:rPr lang="is-IS" sz="900" dirty="0" smtClean="0"/>
              <a:t>). Grunnspá Seðlabankans 2015-2018. 2. </a:t>
            </a:r>
            <a:r>
              <a:rPr lang="is-IS" sz="900" dirty="0"/>
              <a:t>Talan fyrir annan ársfjórðung 2016 er meðaltal það sem af er fjórðungnum.</a:t>
            </a:r>
          </a:p>
          <a:p>
            <a:r>
              <a:rPr lang="is-IS" sz="900" i="1" dirty="0" smtClean="0"/>
              <a:t>Heimildir</a:t>
            </a:r>
            <a:r>
              <a:rPr lang="is-IS" sz="900" i="1" dirty="0"/>
              <a:t>:</a:t>
            </a:r>
            <a:r>
              <a:rPr lang="is-IS" sz="900" dirty="0"/>
              <a:t> Hagstofa Íslands, Seðlabanki Íslands</a:t>
            </a:r>
            <a:r>
              <a:rPr lang="is-IS" sz="900" dirty="0" smtClean="0"/>
              <a:t>.</a:t>
            </a:r>
            <a:endParaRPr lang="is-IS" sz="900" dirty="0"/>
          </a:p>
        </p:txBody>
      </p:sp>
      <p:pic>
        <p:nvPicPr>
          <p:cNvPr id="3" name="Content Placeholder 2"/>
          <p:cNvPicPr>
            <a:picLocks noGrp="1" noChangeAspect="1"/>
          </p:cNvPicPr>
          <p:nvPr>
            <p:ph sz="half" idx="2"/>
          </p:nvPr>
        </p:nvPicPr>
        <p:blipFill>
          <a:blip r:embed="rId4"/>
          <a:stretch>
            <a:fillRect/>
          </a:stretch>
        </p:blipFill>
        <p:spPr>
          <a:xfrm>
            <a:off x="6300000" y="1825625"/>
            <a:ext cx="4739183" cy="5040000"/>
          </a:xfrm>
          <a:prstGeom prst="rect">
            <a:avLst/>
          </a:prstGeom>
        </p:spPr>
      </p:pic>
    </p:spTree>
    <p:extLst>
      <p:ext uri="{BB962C8B-B14F-4D97-AF65-F5344CB8AC3E}">
        <p14:creationId xmlns:p14="http://schemas.microsoft.com/office/powerpoint/2010/main" val="1302277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1" y="178025"/>
            <a:ext cx="10210100" cy="1512663"/>
          </a:xfrm>
        </p:spPr>
        <p:txBody>
          <a:bodyPr/>
          <a:lstStyle/>
          <a:p>
            <a:r>
              <a:rPr lang="is-IS" dirty="0"/>
              <a:t>Meiri verðbólgu spáð seinnihluta 2017 og fram á 2018</a:t>
            </a:r>
          </a:p>
        </p:txBody>
      </p:sp>
      <p:sp>
        <p:nvSpPr>
          <p:cNvPr id="5" name="Content Placeholder 1"/>
          <p:cNvSpPr txBox="1">
            <a:spLocks/>
          </p:cNvSpPr>
          <p:nvPr/>
        </p:nvSpPr>
        <p:spPr>
          <a:xfrm>
            <a:off x="838201" y="745505"/>
            <a:ext cx="10069863" cy="1080120"/>
          </a:xfrm>
          <a:prstGeom prst="rect">
            <a:avLst/>
          </a:prstGeom>
          <a:solidFill>
            <a:schemeClr val="accent1">
              <a:hueOff val="0"/>
              <a:satOff val="0"/>
              <a:lumOff val="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lang="en-US" sz="2800" kern="1200" dirty="0" smtClean="0">
                <a:solidFill>
                  <a:srgbClr val="333399"/>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GB" sz="18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pPr marL="180000" indent="-180000"/>
            <a:r>
              <a:rPr lang="is-IS" sz="1600" dirty="0">
                <a:solidFill>
                  <a:schemeClr val="bg1"/>
                </a:solidFill>
              </a:rPr>
              <a:t>Verðbólga 1,9% á Q1/2016 (eins og spáð var í PM 16/1) – en tekur smám saman að aukast þegar áhrif gengishækkunar og innfluttrar verðhjöðnunar taka að fjara út </a:t>
            </a:r>
          </a:p>
          <a:p>
            <a:pPr marL="180000" indent="-180000"/>
            <a:r>
              <a:rPr lang="is-IS" sz="1600" dirty="0">
                <a:solidFill>
                  <a:schemeClr val="bg1"/>
                </a:solidFill>
              </a:rPr>
              <a:t>Talið að hún verði 3% á Q4/2016 og nái hámarki í 4,6% Q4/2017 – meiri verðbólga á seinni hluta 2017 og fram eftir 2018 en spáð var í PM 16/1 – enda horfur á meiri hagvexti og framleiðsluspennu en þá var spáð</a:t>
            </a:r>
          </a:p>
        </p:txBody>
      </p:sp>
      <p:pic>
        <p:nvPicPr>
          <p:cNvPr id="3" name="Content Placeholder 2"/>
          <p:cNvPicPr>
            <a:picLocks noGrp="1" noChangeAspect="1"/>
          </p:cNvPicPr>
          <p:nvPr>
            <p:ph idx="1"/>
          </p:nvPr>
        </p:nvPicPr>
        <p:blipFill>
          <a:blip r:embed="rId2"/>
          <a:stretch>
            <a:fillRect/>
          </a:stretch>
        </p:blipFill>
        <p:spPr>
          <a:xfrm>
            <a:off x="2717631" y="1835149"/>
            <a:ext cx="6921390" cy="4968000"/>
          </a:xfrm>
          <a:prstGeom prst="rect">
            <a:avLst/>
          </a:prstGeom>
        </p:spPr>
      </p:pic>
      <p:sp>
        <p:nvSpPr>
          <p:cNvPr id="8" name="TextBox 7"/>
          <p:cNvSpPr txBox="1"/>
          <p:nvPr/>
        </p:nvSpPr>
        <p:spPr>
          <a:xfrm>
            <a:off x="80921" y="6472800"/>
            <a:ext cx="12000488" cy="369332"/>
          </a:xfrm>
          <a:prstGeom prst="rect">
            <a:avLst/>
          </a:prstGeom>
          <a:noFill/>
        </p:spPr>
        <p:txBody>
          <a:bodyPr wrap="square" rtlCol="0">
            <a:spAutoFit/>
          </a:bodyPr>
          <a:lstStyle/>
          <a:p>
            <a:r>
              <a:rPr lang="is-IS" sz="900" dirty="0"/>
              <a:t>1. Grunnspá Seðlabankans 2. </a:t>
            </a:r>
            <a:r>
              <a:rPr lang="is-IS" sz="900" dirty="0" err="1"/>
              <a:t>ársfj</a:t>
            </a:r>
            <a:r>
              <a:rPr lang="is-IS" sz="900" dirty="0"/>
              <a:t>. 2016 - 2. </a:t>
            </a:r>
            <a:r>
              <a:rPr lang="is-IS" sz="900" dirty="0" err="1"/>
              <a:t>ársfj</a:t>
            </a:r>
            <a:r>
              <a:rPr lang="is-IS" sz="900" dirty="0"/>
              <a:t>. 2019</a:t>
            </a:r>
            <a:r>
              <a:rPr lang="is-IS" sz="900" dirty="0" smtClean="0"/>
              <a:t>. </a:t>
            </a:r>
          </a:p>
          <a:p>
            <a:r>
              <a:rPr lang="is-IS" sz="900" i="1" dirty="0" smtClean="0"/>
              <a:t>Heimildir:</a:t>
            </a:r>
            <a:r>
              <a:rPr lang="is-IS" sz="900" dirty="0" smtClean="0"/>
              <a:t> Hagstofa Íslands, Seðlabanki Íslands.</a:t>
            </a:r>
            <a:endParaRPr lang="is-IS" sz="900" dirty="0"/>
          </a:p>
        </p:txBody>
      </p:sp>
    </p:spTree>
    <p:extLst>
      <p:ext uri="{BB962C8B-B14F-4D97-AF65-F5344CB8AC3E}">
        <p14:creationId xmlns:p14="http://schemas.microsoft.com/office/powerpoint/2010/main" val="10822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1" y="178025"/>
            <a:ext cx="10069863" cy="1512663"/>
          </a:xfrm>
        </p:spPr>
        <p:txBody>
          <a:bodyPr/>
          <a:lstStyle/>
          <a:p>
            <a:r>
              <a:rPr lang="is-IS" dirty="0" smtClean="0"/>
              <a:t>Fráviksdæmi</a:t>
            </a:r>
            <a:endParaRPr lang="is-IS" dirty="0"/>
          </a:p>
        </p:txBody>
      </p:sp>
      <p:sp>
        <p:nvSpPr>
          <p:cNvPr id="5" name="Content Placeholder 1"/>
          <p:cNvSpPr txBox="1">
            <a:spLocks/>
          </p:cNvSpPr>
          <p:nvPr/>
        </p:nvSpPr>
        <p:spPr>
          <a:xfrm>
            <a:off x="838201" y="745505"/>
            <a:ext cx="10069863" cy="1080120"/>
          </a:xfrm>
          <a:prstGeom prst="rect">
            <a:avLst/>
          </a:prstGeom>
          <a:solidFill>
            <a:schemeClr val="accent1">
              <a:hueOff val="0"/>
              <a:satOff val="0"/>
              <a:lumOff val="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lang="en-US" sz="2800" kern="1200" dirty="0" smtClean="0">
                <a:solidFill>
                  <a:srgbClr val="333399"/>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GB" sz="18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pPr marL="180000" indent="-180000"/>
            <a:r>
              <a:rPr lang="is-IS" sz="1600" dirty="0" smtClean="0">
                <a:solidFill>
                  <a:schemeClr val="bg1"/>
                </a:solidFill>
              </a:rPr>
              <a:t>Aðhaldssamari ríkisfjármál: hlutlaus stefna 2015-16 í stað aukins slaka bæði ár: aukinn slaki hefur bætt um ½</a:t>
            </a:r>
            <a:r>
              <a:rPr lang="is-IS" sz="1600" dirty="0" err="1" smtClean="0">
                <a:solidFill>
                  <a:schemeClr val="bg1"/>
                </a:solidFill>
              </a:rPr>
              <a:t>pr</a:t>
            </a:r>
            <a:r>
              <a:rPr lang="is-IS" sz="1600" dirty="0" smtClean="0">
                <a:solidFill>
                  <a:schemeClr val="bg1"/>
                </a:solidFill>
              </a:rPr>
              <a:t> við hagvöxt hvort árið, aukið á verðbólguþrýsting og dregið úr viðskiptaafgangi … og vextir 0,5pr hærri í ár og 0,75pr hærri á næsta ári</a:t>
            </a:r>
          </a:p>
          <a:p>
            <a:pPr marL="180000" indent="-180000"/>
            <a:r>
              <a:rPr lang="is-IS" sz="1600" dirty="0" smtClean="0">
                <a:solidFill>
                  <a:schemeClr val="bg1"/>
                </a:solidFill>
              </a:rPr>
              <a:t>Hlutfall einkaneyslu af VLF hækkar hraðar: hagvöxtur er um ½</a:t>
            </a:r>
            <a:r>
              <a:rPr lang="is-IS" sz="1600" dirty="0" err="1" smtClean="0">
                <a:solidFill>
                  <a:schemeClr val="bg1"/>
                </a:solidFill>
              </a:rPr>
              <a:t>pr</a:t>
            </a:r>
            <a:r>
              <a:rPr lang="is-IS" sz="1600" dirty="0" smtClean="0">
                <a:solidFill>
                  <a:schemeClr val="bg1"/>
                </a:solidFill>
              </a:rPr>
              <a:t> meiri í ár og 1pr meiri á næsta ári: viðskiptaafgangur hverfur hraðar og verðbólguþrýstingur verður meiri … vextir eru orðnir um 0,75pr hærri á næsta ári og tæplega 1,5pr hærri 2018</a:t>
            </a:r>
          </a:p>
        </p:txBody>
      </p:sp>
      <p:pic>
        <p:nvPicPr>
          <p:cNvPr id="9" name="Content Placeholder 8"/>
          <p:cNvPicPr>
            <a:picLocks noGrp="1" noChangeAspect="1"/>
          </p:cNvPicPr>
          <p:nvPr>
            <p:ph idx="1"/>
          </p:nvPr>
        </p:nvPicPr>
        <p:blipFill>
          <a:blip r:embed="rId2"/>
          <a:stretch>
            <a:fillRect/>
          </a:stretch>
        </p:blipFill>
        <p:spPr>
          <a:xfrm>
            <a:off x="249836" y="1872216"/>
            <a:ext cx="11662656" cy="4860000"/>
          </a:xfrm>
          <a:prstGeom prst="rect">
            <a:avLst/>
          </a:prstGeom>
        </p:spPr>
      </p:pic>
      <p:sp>
        <p:nvSpPr>
          <p:cNvPr id="4" name="TextBox 3"/>
          <p:cNvSpPr txBox="1"/>
          <p:nvPr/>
        </p:nvSpPr>
        <p:spPr>
          <a:xfrm>
            <a:off x="80920" y="6616800"/>
            <a:ext cx="12000488" cy="230832"/>
          </a:xfrm>
          <a:prstGeom prst="rect">
            <a:avLst/>
          </a:prstGeom>
          <a:noFill/>
        </p:spPr>
        <p:txBody>
          <a:bodyPr wrap="square" rtlCol="0">
            <a:spAutoFit/>
          </a:bodyPr>
          <a:lstStyle/>
          <a:p>
            <a:r>
              <a:rPr lang="is-IS" sz="900" i="1" dirty="0" smtClean="0"/>
              <a:t>Heimild:</a:t>
            </a:r>
            <a:r>
              <a:rPr lang="is-IS" sz="900" dirty="0" smtClean="0"/>
              <a:t> Seðlabanki </a:t>
            </a:r>
            <a:r>
              <a:rPr lang="is-IS" sz="900" dirty="0"/>
              <a:t>Íslands.</a:t>
            </a:r>
          </a:p>
        </p:txBody>
      </p:sp>
    </p:spTree>
    <p:extLst>
      <p:ext uri="{BB962C8B-B14F-4D97-AF65-F5344CB8AC3E}">
        <p14:creationId xmlns:p14="http://schemas.microsoft.com/office/powerpoint/2010/main" val="2990472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is-IS" dirty="0" smtClean="0"/>
              <a:t>Og að lokum: af hverju eru vextir hærri hér á landi?</a:t>
            </a:r>
            <a:endParaRPr lang="is-IS" dirty="0"/>
          </a:p>
        </p:txBody>
      </p:sp>
      <p:sp>
        <p:nvSpPr>
          <p:cNvPr id="5" name="Content Placeholder 1"/>
          <p:cNvSpPr txBox="1">
            <a:spLocks/>
          </p:cNvSpPr>
          <p:nvPr/>
        </p:nvSpPr>
        <p:spPr>
          <a:xfrm>
            <a:off x="838201" y="745505"/>
            <a:ext cx="10069863" cy="1080120"/>
          </a:xfrm>
          <a:prstGeom prst="rect">
            <a:avLst/>
          </a:prstGeom>
          <a:solidFill>
            <a:schemeClr val="accent1">
              <a:hueOff val="0"/>
              <a:satOff val="0"/>
              <a:lumOff val="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lang="en-US" sz="2800" kern="1200" dirty="0" smtClean="0">
                <a:solidFill>
                  <a:srgbClr val="333399"/>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GB" sz="18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pPr marL="180000" indent="-180000"/>
            <a:r>
              <a:rPr lang="is-IS" sz="1600" dirty="0" smtClean="0">
                <a:solidFill>
                  <a:schemeClr val="bg1"/>
                </a:solidFill>
              </a:rPr>
              <a:t>Þrátt fyrir að mæld verðbólga sé áþekk hér og í öðrum iðnríkjum eru vextir nokkru hærri … af hverju?</a:t>
            </a:r>
          </a:p>
          <a:p>
            <a:pPr marL="180000" indent="-180000"/>
            <a:r>
              <a:rPr lang="is-IS" sz="1600" dirty="0" smtClean="0">
                <a:solidFill>
                  <a:schemeClr val="bg1"/>
                </a:solidFill>
              </a:rPr>
              <a:t>Verðbólguvæntingar hafa þráfaldlega verið yfir markmiði hér en í eða undir markmiði í öðrum iðnríkjum</a:t>
            </a:r>
          </a:p>
          <a:p>
            <a:pPr marL="180000" indent="-180000"/>
            <a:r>
              <a:rPr lang="is-IS" sz="1600" dirty="0" smtClean="0">
                <a:solidFill>
                  <a:schemeClr val="bg1"/>
                </a:solidFill>
              </a:rPr>
              <a:t>Hér er kominn nokkur framleiðsluspenna á meðan enn er slaki í öðrum iðnríkjum (og munurinn eykst enn frekar í ár)</a:t>
            </a:r>
          </a:p>
          <a:p>
            <a:pPr marL="180000" indent="-180000"/>
            <a:r>
              <a:rPr lang="is-IS" sz="1600" dirty="0" smtClean="0">
                <a:solidFill>
                  <a:schemeClr val="bg1"/>
                </a:solidFill>
              </a:rPr>
              <a:t>Vöxtur nafneftirspurnar og launakostnaðar er jafnframt mun meiri hér en í öðrum iðnríkjum</a:t>
            </a:r>
            <a:endParaRPr lang="is-IS" sz="1600" dirty="0">
              <a:solidFill>
                <a:schemeClr val="bg1"/>
              </a:solidFill>
            </a:endParaRPr>
          </a:p>
        </p:txBody>
      </p:sp>
      <p:pic>
        <p:nvPicPr>
          <p:cNvPr id="8" name="Content Placeholder 7"/>
          <p:cNvPicPr>
            <a:picLocks noGrp="1" noChangeAspect="1"/>
          </p:cNvPicPr>
          <p:nvPr>
            <p:ph sz="half" idx="1"/>
          </p:nvPr>
        </p:nvPicPr>
        <p:blipFill>
          <a:blip r:embed="rId2"/>
          <a:stretch>
            <a:fillRect/>
          </a:stretch>
        </p:blipFill>
        <p:spPr>
          <a:xfrm>
            <a:off x="1080000" y="1825625"/>
            <a:ext cx="4524662" cy="5040000"/>
          </a:xfrm>
          <a:prstGeom prst="rect">
            <a:avLst/>
          </a:prstGeom>
        </p:spPr>
      </p:pic>
      <p:pic>
        <p:nvPicPr>
          <p:cNvPr id="10" name="Content Placeholder 9"/>
          <p:cNvPicPr>
            <a:picLocks noGrp="1" noChangeAspect="1"/>
          </p:cNvPicPr>
          <p:nvPr>
            <p:ph sz="half" idx="2"/>
          </p:nvPr>
        </p:nvPicPr>
        <p:blipFill>
          <a:blip r:embed="rId3"/>
          <a:stretch>
            <a:fillRect/>
          </a:stretch>
        </p:blipFill>
        <p:spPr>
          <a:xfrm>
            <a:off x="6300000" y="1825625"/>
            <a:ext cx="4529293" cy="5040000"/>
          </a:xfrm>
          <a:prstGeom prst="rect">
            <a:avLst/>
          </a:prstGeom>
        </p:spPr>
      </p:pic>
      <p:sp>
        <p:nvSpPr>
          <p:cNvPr id="4" name="TextBox 3"/>
          <p:cNvSpPr txBox="1"/>
          <p:nvPr/>
        </p:nvSpPr>
        <p:spPr>
          <a:xfrm>
            <a:off x="80921" y="6335379"/>
            <a:ext cx="12000488" cy="507831"/>
          </a:xfrm>
          <a:prstGeom prst="rect">
            <a:avLst/>
          </a:prstGeom>
          <a:noFill/>
        </p:spPr>
        <p:txBody>
          <a:bodyPr wrap="square" rtlCol="0">
            <a:spAutoFit/>
          </a:bodyPr>
          <a:lstStyle/>
          <a:p>
            <a:pPr>
              <a:defRPr/>
            </a:pPr>
            <a:r>
              <a:rPr lang="is-IS" sz="900" dirty="0"/>
              <a:t>1. Verðbólguvæntingar markaðsaðila til 4-5 ára (spá Alþjóðagjaldeyrissjóðsins um verðbólgu eftir 4 ár fyrir Bretland og Kanada, út frá </a:t>
            </a:r>
            <a:r>
              <a:rPr lang="is-IS" sz="900" dirty="0" smtClean="0"/>
              <a:t>verðbólguskiptasamningum </a:t>
            </a:r>
            <a:r>
              <a:rPr lang="is-IS" sz="900" dirty="0"/>
              <a:t>fyrir Japan og </a:t>
            </a:r>
            <a:r>
              <a:rPr lang="is-IS" sz="900" dirty="0" smtClean="0"/>
              <a:t>Ástralíu til 5 ára eftir 5 ár). 2</a:t>
            </a:r>
            <a:r>
              <a:rPr lang="is-IS" sz="900" dirty="0"/>
              <a:t>. </a:t>
            </a:r>
            <a:r>
              <a:rPr lang="is-IS" sz="900" dirty="0" smtClean="0"/>
              <a:t>Mat </a:t>
            </a:r>
            <a:r>
              <a:rPr lang="is-IS" sz="900" dirty="0"/>
              <a:t>Seðlabankans fyrir Íslands en Alþjóðagjaldeyrissjóðsins fyrir önnur lönd. </a:t>
            </a:r>
            <a:r>
              <a:rPr lang="is-IS" sz="900" dirty="0" smtClean="0"/>
              <a:t>3. </a:t>
            </a:r>
            <a:r>
              <a:rPr lang="is-IS" sz="900" dirty="0"/>
              <a:t>Talan fyrir Ísland byggist á áætlun </a:t>
            </a:r>
            <a:r>
              <a:rPr lang="is-IS" sz="900" i="1" dirty="0"/>
              <a:t>Peningamála</a:t>
            </a:r>
            <a:r>
              <a:rPr lang="is-IS" sz="900" dirty="0"/>
              <a:t> 2016/2. </a:t>
            </a:r>
          </a:p>
          <a:p>
            <a:r>
              <a:rPr lang="is-IS" sz="900" i="1" dirty="0" smtClean="0"/>
              <a:t>Heimildir</a:t>
            </a:r>
            <a:r>
              <a:rPr lang="is-IS" sz="900" i="1" dirty="0"/>
              <a:t>:</a:t>
            </a:r>
            <a:r>
              <a:rPr lang="is-IS" sz="900" dirty="0"/>
              <a:t> </a:t>
            </a:r>
            <a:r>
              <a:rPr lang="is-IS" sz="900" dirty="0" smtClean="0"/>
              <a:t>Alþjóðagjaldeyrissjóðurinn</a:t>
            </a:r>
            <a:r>
              <a:rPr lang="is-IS" sz="900" dirty="0"/>
              <a:t>, </a:t>
            </a:r>
            <a:r>
              <a:rPr lang="is-IS" sz="900" dirty="0" err="1"/>
              <a:t>Bloomberg</a:t>
            </a:r>
            <a:r>
              <a:rPr lang="is-IS" sz="900" dirty="0"/>
              <a:t>, </a:t>
            </a:r>
            <a:r>
              <a:rPr lang="is-IS" sz="900" dirty="0" smtClean="0"/>
              <a:t>Hagstofa Íslands, heimasíður </a:t>
            </a:r>
            <a:r>
              <a:rPr lang="is-IS" sz="900" dirty="0"/>
              <a:t>seðlabanka, </a:t>
            </a:r>
            <a:r>
              <a:rPr lang="is-IS" sz="900" dirty="0" smtClean="0"/>
              <a:t>OECD, Seðlabanki </a:t>
            </a:r>
            <a:r>
              <a:rPr lang="is-IS" sz="900" dirty="0"/>
              <a:t>Íslands.</a:t>
            </a:r>
          </a:p>
        </p:txBody>
      </p:sp>
    </p:spTree>
    <p:extLst>
      <p:ext uri="{BB962C8B-B14F-4D97-AF65-F5344CB8AC3E}">
        <p14:creationId xmlns:p14="http://schemas.microsoft.com/office/powerpoint/2010/main" val="1867137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ChangeArrowheads="1"/>
          </p:cNvSpPr>
          <p:nvPr>
            <p:ph sz="half" idx="1"/>
          </p:nvPr>
        </p:nvSpPr>
        <p:spPr>
          <a:xfrm>
            <a:off x="838200" y="1529395"/>
            <a:ext cx="5181600" cy="5089890"/>
          </a:xfrm>
          <a:solidFill>
            <a:schemeClr val="accent1"/>
          </a:solidFill>
        </p:spPr>
        <p:txBody>
          <a:bodyPr vert="horz" lIns="0" tIns="45720" rIns="180000" bIns="45720" rtlCol="0" anchor="ctr" anchorCtr="0">
            <a:normAutofit/>
          </a:bodyPr>
          <a:lstStyle/>
          <a:p>
            <a:pPr indent="0" algn="ctr">
              <a:buNone/>
            </a:pPr>
            <a:r>
              <a:rPr lang="is-IS" sz="4800" dirty="0" smtClean="0">
                <a:solidFill>
                  <a:schemeClr val="bg1"/>
                </a:solidFill>
              </a:rPr>
              <a:t>Peningamál </a:t>
            </a:r>
            <a:br>
              <a:rPr lang="is-IS" sz="4800" dirty="0" smtClean="0">
                <a:solidFill>
                  <a:schemeClr val="bg1"/>
                </a:solidFill>
              </a:rPr>
            </a:br>
            <a:r>
              <a:rPr lang="is-IS" sz="4800" dirty="0" smtClean="0">
                <a:solidFill>
                  <a:schemeClr val="bg1"/>
                </a:solidFill>
              </a:rPr>
              <a:t>2016/2</a:t>
            </a:r>
            <a:endParaRPr lang="is-IS" sz="4800" dirty="0">
              <a:solidFill>
                <a:schemeClr val="bg1"/>
              </a:solidFill>
            </a:endParaRPr>
          </a:p>
        </p:txBody>
      </p:sp>
      <p:sp>
        <p:nvSpPr>
          <p:cNvPr id="3" name="Content Placeholder 2"/>
          <p:cNvSpPr>
            <a:spLocks noGrp="1"/>
          </p:cNvSpPr>
          <p:nvPr>
            <p:ph sz="half" idx="2"/>
          </p:nvPr>
        </p:nvSpPr>
        <p:spPr>
          <a:xfrm>
            <a:off x="6172200" y="1529395"/>
            <a:ext cx="5181600" cy="5089890"/>
          </a:xfrm>
          <a:solidFill>
            <a:schemeClr val="accent1">
              <a:tint val="40000"/>
              <a:hueOff val="0"/>
              <a:satOff val="0"/>
              <a:lumOff val="0"/>
            </a:schemeClr>
          </a:solidFill>
        </p:spPr>
        <p:txBody>
          <a:bodyPr vert="horz" lIns="360000" tIns="45720" rIns="91440" bIns="45720" rtlCol="0" anchor="ctr" anchorCtr="0">
            <a:normAutofit/>
          </a:bodyPr>
          <a:lstStyle/>
          <a:p>
            <a:pPr marL="0" indent="0">
              <a:buNone/>
            </a:pPr>
            <a:r>
              <a:rPr lang="is-IS" sz="4000" dirty="0" smtClean="0">
                <a:solidFill>
                  <a:schemeClr val="tx1"/>
                </a:solidFill>
              </a:rPr>
              <a:t>Skýrari teikn um vaxandi spennu í þjóðarbúinu en verðbólga enn undir markmiði</a:t>
            </a:r>
            <a:endParaRPr lang="is-IS" sz="4000" dirty="0">
              <a:solidFill>
                <a:schemeClr val="tx1"/>
              </a:solidFill>
            </a:endParaRPr>
          </a:p>
        </p:txBody>
      </p:sp>
    </p:spTree>
    <p:extLst>
      <p:ext uri="{BB962C8B-B14F-4D97-AF65-F5344CB8AC3E}">
        <p14:creationId xmlns:p14="http://schemas.microsoft.com/office/powerpoint/2010/main" val="1288301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is-IS" dirty="0" smtClean="0"/>
              <a:t>Alþjóðlegar hagvaxtarhorfur halda áfram að versna</a:t>
            </a:r>
            <a:endParaRPr lang="is-IS" dirty="0"/>
          </a:p>
        </p:txBody>
      </p:sp>
      <p:sp>
        <p:nvSpPr>
          <p:cNvPr id="5" name="Content Placeholder 1"/>
          <p:cNvSpPr txBox="1">
            <a:spLocks/>
          </p:cNvSpPr>
          <p:nvPr/>
        </p:nvSpPr>
        <p:spPr>
          <a:xfrm>
            <a:off x="838201" y="745505"/>
            <a:ext cx="10069863" cy="1080120"/>
          </a:xfrm>
          <a:prstGeom prst="rect">
            <a:avLst/>
          </a:prstGeom>
          <a:solidFill>
            <a:schemeClr val="accent1">
              <a:hueOff val="0"/>
              <a:satOff val="0"/>
              <a:lumOff val="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lang="en-US" sz="2800" kern="1200" dirty="0" smtClean="0">
                <a:solidFill>
                  <a:srgbClr val="333399"/>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GB" sz="18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pPr marL="180000" indent="-180000"/>
            <a:r>
              <a:rPr lang="is-IS" sz="1600" dirty="0" smtClean="0">
                <a:solidFill>
                  <a:schemeClr val="bg1"/>
                </a:solidFill>
              </a:rPr>
              <a:t>Hægði á heimshagsvexti á H2/2015 og óvissa jókst: minnsti heimsvöxtur síðan 2009 … og horfur endurskoðaðar niður á við</a:t>
            </a:r>
          </a:p>
          <a:p>
            <a:pPr marL="180000" indent="-180000"/>
            <a:r>
              <a:rPr lang="is-IS" sz="1600" dirty="0" smtClean="0">
                <a:solidFill>
                  <a:schemeClr val="bg1"/>
                </a:solidFill>
              </a:rPr>
              <a:t>Horfur á hægari hagvexti í </a:t>
            </a:r>
            <a:r>
              <a:rPr lang="is-IS" sz="1600" dirty="0">
                <a:solidFill>
                  <a:schemeClr val="bg1"/>
                </a:solidFill>
              </a:rPr>
              <a:t>helstu </a:t>
            </a:r>
            <a:r>
              <a:rPr lang="is-IS" sz="1600" dirty="0" smtClean="0">
                <a:solidFill>
                  <a:schemeClr val="bg1"/>
                </a:solidFill>
              </a:rPr>
              <a:t>viðskiptalöndum: </a:t>
            </a:r>
            <a:r>
              <a:rPr lang="is-IS" sz="1600" dirty="0">
                <a:solidFill>
                  <a:schemeClr val="bg1"/>
                </a:solidFill>
              </a:rPr>
              <a:t>1,6% hagvöxtur í ár í stað 1,9% í PM 16/1 – lakari horfur í Bandaríkjunum og á </a:t>
            </a:r>
            <a:r>
              <a:rPr lang="is-IS" sz="1600" dirty="0" smtClean="0">
                <a:solidFill>
                  <a:schemeClr val="bg1"/>
                </a:solidFill>
              </a:rPr>
              <a:t>evrusvæðinu vega þungt </a:t>
            </a:r>
          </a:p>
          <a:p>
            <a:pPr marL="180000" indent="-180000"/>
            <a:r>
              <a:rPr lang="is-IS" sz="1600" dirty="0" smtClean="0">
                <a:solidFill>
                  <a:schemeClr val="bg1"/>
                </a:solidFill>
              </a:rPr>
              <a:t>Arfleifð fjármálakreppunnar ætlar að vera meiri dragbítur en áður var talið og lækkun olíuverðs ekki sú búbót sem spáð var</a:t>
            </a:r>
            <a:endParaRPr lang="is-IS" sz="1600" dirty="0">
              <a:solidFill>
                <a:schemeClr val="bg1"/>
              </a:solidFill>
            </a:endParaRPr>
          </a:p>
        </p:txBody>
      </p:sp>
      <p:pic>
        <p:nvPicPr>
          <p:cNvPr id="9" name="Content Placeholder 8"/>
          <p:cNvPicPr>
            <a:picLocks noGrp="1" noChangeAspect="1"/>
          </p:cNvPicPr>
          <p:nvPr>
            <p:ph sz="half" idx="2"/>
          </p:nvPr>
        </p:nvPicPr>
        <p:blipFill>
          <a:blip r:embed="rId3"/>
          <a:stretch>
            <a:fillRect/>
          </a:stretch>
        </p:blipFill>
        <p:spPr>
          <a:xfrm>
            <a:off x="6300000" y="1825625"/>
            <a:ext cx="4549426" cy="5040000"/>
          </a:xfrm>
          <a:prstGeom prst="rect">
            <a:avLst/>
          </a:prstGeom>
        </p:spPr>
      </p:pic>
      <p:pic>
        <p:nvPicPr>
          <p:cNvPr id="12" name="Content Placeholder 11"/>
          <p:cNvPicPr>
            <a:picLocks noGrp="1" noChangeAspect="1"/>
          </p:cNvPicPr>
          <p:nvPr>
            <p:ph sz="half" idx="1"/>
          </p:nvPr>
        </p:nvPicPr>
        <p:blipFill>
          <a:blip r:embed="rId4"/>
          <a:stretch>
            <a:fillRect/>
          </a:stretch>
        </p:blipFill>
        <p:spPr>
          <a:xfrm>
            <a:off x="1080000" y="1825625"/>
            <a:ext cx="4553239" cy="5040000"/>
          </a:xfrm>
          <a:prstGeom prst="rect">
            <a:avLst/>
          </a:prstGeom>
        </p:spPr>
      </p:pic>
      <p:sp>
        <p:nvSpPr>
          <p:cNvPr id="4" name="TextBox 3"/>
          <p:cNvSpPr txBox="1"/>
          <p:nvPr/>
        </p:nvSpPr>
        <p:spPr>
          <a:xfrm>
            <a:off x="80921" y="6472104"/>
            <a:ext cx="12000488" cy="369332"/>
          </a:xfrm>
          <a:prstGeom prst="rect">
            <a:avLst/>
          </a:prstGeom>
          <a:noFill/>
        </p:spPr>
        <p:txBody>
          <a:bodyPr wrap="square" rtlCol="0">
            <a:spAutoFit/>
          </a:bodyPr>
          <a:lstStyle/>
          <a:p>
            <a:r>
              <a:rPr lang="is-IS" sz="900" dirty="0"/>
              <a:t>1. Aprílspár Alþjóðagjaldeyrissjóðsins (</a:t>
            </a:r>
            <a:r>
              <a:rPr lang="is-IS" sz="900" i="1" dirty="0" err="1"/>
              <a:t>World</a:t>
            </a:r>
            <a:r>
              <a:rPr lang="is-IS" sz="900" i="1" dirty="0"/>
              <a:t> </a:t>
            </a:r>
            <a:r>
              <a:rPr lang="is-IS" sz="900" i="1" dirty="0" err="1"/>
              <a:t>Economic</a:t>
            </a:r>
            <a:r>
              <a:rPr lang="is-IS" sz="900" i="1" dirty="0"/>
              <a:t> Outlook</a:t>
            </a:r>
            <a:r>
              <a:rPr lang="is-IS" sz="900" dirty="0"/>
              <a:t>, apríl 2011-2016). 2. Grunnspá Seðlabankans 2016-2018. Brotalínur sýna spá frá PM 2016/1.</a:t>
            </a:r>
            <a:endParaRPr lang="is-IS" sz="900" dirty="0" smtClean="0"/>
          </a:p>
          <a:p>
            <a:r>
              <a:rPr lang="is-IS" sz="900" i="1" dirty="0" smtClean="0"/>
              <a:t>Heimildir:</a:t>
            </a:r>
            <a:r>
              <a:rPr lang="is-IS" sz="900" dirty="0" smtClean="0"/>
              <a:t> Alþjóðagjaldeyrissjóðurinn, </a:t>
            </a:r>
            <a:r>
              <a:rPr lang="is-IS" sz="900" dirty="0" err="1" smtClean="0"/>
              <a:t>Macrobond</a:t>
            </a:r>
            <a:r>
              <a:rPr lang="is-IS" sz="900" dirty="0" smtClean="0"/>
              <a:t>, OECD, Seðlabanki Íslands.</a:t>
            </a:r>
            <a:endParaRPr lang="is-IS" sz="900" dirty="0"/>
          </a:p>
        </p:txBody>
      </p:sp>
    </p:spTree>
    <p:extLst>
      <p:ext uri="{BB962C8B-B14F-4D97-AF65-F5344CB8AC3E}">
        <p14:creationId xmlns:p14="http://schemas.microsoft.com/office/powerpoint/2010/main" val="1015015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is-IS" dirty="0" smtClean="0"/>
              <a:t>Batnandi viðskiptakjör og hækkandi raungengi</a:t>
            </a:r>
            <a:endParaRPr lang="is-IS" dirty="0"/>
          </a:p>
        </p:txBody>
      </p:sp>
      <p:sp>
        <p:nvSpPr>
          <p:cNvPr id="5" name="Content Placeholder 1"/>
          <p:cNvSpPr txBox="1">
            <a:spLocks/>
          </p:cNvSpPr>
          <p:nvPr/>
        </p:nvSpPr>
        <p:spPr>
          <a:xfrm>
            <a:off x="838201" y="745505"/>
            <a:ext cx="10069863" cy="1080120"/>
          </a:xfrm>
          <a:prstGeom prst="rect">
            <a:avLst/>
          </a:prstGeom>
          <a:solidFill>
            <a:schemeClr val="accent1">
              <a:hueOff val="0"/>
              <a:satOff val="0"/>
              <a:lumOff val="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lang="en-US" sz="2800" kern="1200" dirty="0" smtClean="0">
                <a:solidFill>
                  <a:srgbClr val="333399"/>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GB" sz="18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pPr marL="180000" indent="-180000"/>
            <a:r>
              <a:rPr lang="is-IS" sz="1600" dirty="0" smtClean="0">
                <a:solidFill>
                  <a:schemeClr val="bg1"/>
                </a:solidFill>
              </a:rPr>
              <a:t>Viðskiptakjör bötnuðu um 6,7% 2015 og samtals 10,2% á sl. 2 árum: mikil lækkun olíu- og hrávöruverðs á sama tíma og útflutningsverð hefur hækkað um 12,7% í hlutfalli við útflutningsverð helstu viðskiptalanda … viðskiptakjör batna áfram í ár en veikjast lítillega á næstu 2 árum þegar olíuverð hækkar á ný og sjávarafurðaverð gefur lítillega eftir</a:t>
            </a:r>
          </a:p>
          <a:p>
            <a:pPr marL="180000" indent="-180000"/>
            <a:r>
              <a:rPr lang="is-IS" sz="1600" dirty="0" smtClean="0">
                <a:solidFill>
                  <a:schemeClr val="bg1"/>
                </a:solidFill>
              </a:rPr>
              <a:t>Raungengið hefur hækkað mikið og horfur á enn frekari hækkun í ár – komið yfir langtímameðaltal og er 6-7% yfir því 2018</a:t>
            </a:r>
            <a:endParaRPr lang="is-IS" sz="1600" dirty="0">
              <a:solidFill>
                <a:schemeClr val="bg1"/>
              </a:solidFill>
            </a:endParaRPr>
          </a:p>
        </p:txBody>
      </p:sp>
      <p:pic>
        <p:nvPicPr>
          <p:cNvPr id="3" name="Content Placeholder 2"/>
          <p:cNvPicPr>
            <a:picLocks noGrp="1" noChangeAspect="1"/>
          </p:cNvPicPr>
          <p:nvPr>
            <p:ph sz="half" idx="1"/>
          </p:nvPr>
        </p:nvPicPr>
        <p:blipFill>
          <a:blip r:embed="rId2"/>
          <a:stretch>
            <a:fillRect/>
          </a:stretch>
        </p:blipFill>
        <p:spPr>
          <a:xfrm>
            <a:off x="1080000" y="1825625"/>
            <a:ext cx="4549426" cy="5040000"/>
          </a:xfrm>
          <a:prstGeom prst="rect">
            <a:avLst/>
          </a:prstGeom>
        </p:spPr>
      </p:pic>
      <p:pic>
        <p:nvPicPr>
          <p:cNvPr id="10" name="Content Placeholder 9"/>
          <p:cNvPicPr>
            <a:picLocks noGrp="1" noChangeAspect="1"/>
          </p:cNvPicPr>
          <p:nvPr>
            <p:ph sz="half" idx="2"/>
          </p:nvPr>
        </p:nvPicPr>
        <p:blipFill>
          <a:blip r:embed="rId3"/>
          <a:stretch>
            <a:fillRect/>
          </a:stretch>
        </p:blipFill>
        <p:spPr>
          <a:xfrm>
            <a:off x="6300000" y="1825625"/>
            <a:ext cx="4533934" cy="5040000"/>
          </a:xfrm>
          <a:prstGeom prst="rect">
            <a:avLst/>
          </a:prstGeom>
        </p:spPr>
      </p:pic>
      <p:sp>
        <p:nvSpPr>
          <p:cNvPr id="4" name="TextBox 3"/>
          <p:cNvSpPr txBox="1"/>
          <p:nvPr/>
        </p:nvSpPr>
        <p:spPr>
          <a:xfrm>
            <a:off x="80921" y="6472800"/>
            <a:ext cx="12000488" cy="369332"/>
          </a:xfrm>
          <a:prstGeom prst="rect">
            <a:avLst/>
          </a:prstGeom>
          <a:noFill/>
        </p:spPr>
        <p:txBody>
          <a:bodyPr wrap="square" rtlCol="0">
            <a:spAutoFit/>
          </a:bodyPr>
          <a:lstStyle/>
          <a:p>
            <a:r>
              <a:rPr lang="is-IS" sz="900" dirty="0"/>
              <a:t>1. Útflutningsverð Íslands í hlutfalli við útflutningsverð helstu viðskiptalanda (fært í sama </a:t>
            </a:r>
            <a:r>
              <a:rPr lang="is-IS" sz="900" dirty="0" smtClean="0"/>
              <a:t>gjaldmiðli </a:t>
            </a:r>
            <a:r>
              <a:rPr lang="is-IS" sz="900" dirty="0"/>
              <a:t>með vísitölu meðalgengis). </a:t>
            </a:r>
            <a:r>
              <a:rPr lang="is-IS" sz="900" dirty="0" smtClean="0"/>
              <a:t>2. </a:t>
            </a:r>
            <a:r>
              <a:rPr lang="is-IS" sz="900" dirty="0"/>
              <a:t>Grunnspá Seðlabankans 2016-2018. Brotalínur sýna spá frá PM 2016/1</a:t>
            </a:r>
            <a:r>
              <a:rPr lang="is-IS" sz="900" dirty="0" smtClean="0"/>
              <a:t>.</a:t>
            </a:r>
            <a:endParaRPr lang="is-IS" sz="900" dirty="0"/>
          </a:p>
          <a:p>
            <a:r>
              <a:rPr lang="is-IS" sz="900" i="1" dirty="0"/>
              <a:t>Heimildir:</a:t>
            </a:r>
            <a:r>
              <a:rPr lang="is-IS" sz="900" dirty="0"/>
              <a:t> Hagstofa Íslands, </a:t>
            </a:r>
            <a:r>
              <a:rPr lang="is-IS" sz="900" dirty="0" err="1"/>
              <a:t>Macrobond</a:t>
            </a:r>
            <a:r>
              <a:rPr lang="is-IS" sz="900" dirty="0"/>
              <a:t>, Seðlabanki Íslands.</a:t>
            </a:r>
          </a:p>
        </p:txBody>
      </p:sp>
    </p:spTree>
    <p:extLst>
      <p:ext uri="{BB962C8B-B14F-4D97-AF65-F5344CB8AC3E}">
        <p14:creationId xmlns:p14="http://schemas.microsoft.com/office/powerpoint/2010/main" val="3642322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is-IS" dirty="0" smtClean="0"/>
              <a:t>Viðvarandi viðskiptaafgangur og stórbætt ytri staða</a:t>
            </a:r>
            <a:endParaRPr lang="is-IS" dirty="0"/>
          </a:p>
        </p:txBody>
      </p:sp>
      <p:sp>
        <p:nvSpPr>
          <p:cNvPr id="5" name="Content Placeholder 1"/>
          <p:cNvSpPr txBox="1">
            <a:spLocks/>
          </p:cNvSpPr>
          <p:nvPr/>
        </p:nvSpPr>
        <p:spPr>
          <a:xfrm>
            <a:off x="838201" y="745505"/>
            <a:ext cx="10069863" cy="1080120"/>
          </a:xfrm>
          <a:prstGeom prst="rect">
            <a:avLst/>
          </a:prstGeom>
          <a:solidFill>
            <a:schemeClr val="accent1">
              <a:hueOff val="0"/>
              <a:satOff val="0"/>
              <a:lumOff val="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lang="en-US" sz="2800" kern="1200" dirty="0" smtClean="0">
                <a:solidFill>
                  <a:srgbClr val="333399"/>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GB" sz="18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pPr marL="180000" indent="-180000"/>
            <a:r>
              <a:rPr lang="is-IS" sz="1600" dirty="0" smtClean="0">
                <a:solidFill>
                  <a:schemeClr val="bg1"/>
                </a:solidFill>
              </a:rPr>
              <a:t>Viðskiptaafgangur mældist 4,9% af VLF í fyrra og spáð 4% afgangi í ár … þjóðhagslegur sparnaður hefur einnig aukist töluvert</a:t>
            </a:r>
          </a:p>
          <a:p>
            <a:pPr marL="180000" indent="-180000"/>
            <a:r>
              <a:rPr lang="is-IS" sz="1600" dirty="0" smtClean="0">
                <a:solidFill>
                  <a:schemeClr val="bg1"/>
                </a:solidFill>
              </a:rPr>
              <a:t>Erlend staða hefur stórbatnað með viðvarandi viðskiptaafgangi og nýlegu uppgjöri slitabúa: var -14½% af VLF í fyrra en var verst -130% </a:t>
            </a:r>
            <a:r>
              <a:rPr lang="is-IS" sz="1600" dirty="0" smtClean="0">
                <a:solidFill>
                  <a:schemeClr val="bg1"/>
                </a:solidFill>
              </a:rPr>
              <a:t>2008 </a:t>
            </a:r>
            <a:r>
              <a:rPr lang="is-IS" sz="1600" dirty="0" smtClean="0">
                <a:solidFill>
                  <a:schemeClr val="bg1"/>
                </a:solidFill>
              </a:rPr>
              <a:t>– besta staða í hálfa öld og með því hagstæðasta sem mælist meðal þróaðra ríkja</a:t>
            </a:r>
          </a:p>
          <a:p>
            <a:pPr marL="180000" indent="-180000"/>
            <a:r>
              <a:rPr lang="is-IS" sz="1600" dirty="0" smtClean="0">
                <a:solidFill>
                  <a:schemeClr val="bg1"/>
                </a:solidFill>
              </a:rPr>
              <a:t>Bættar efnahagsaðstæður gera það að verkum að jafnvægisraungengið hefur líklega hækkað undanfarið</a:t>
            </a:r>
            <a:endParaRPr lang="is-IS" sz="1600" dirty="0">
              <a:solidFill>
                <a:schemeClr val="bg1"/>
              </a:solidFill>
            </a:endParaRPr>
          </a:p>
        </p:txBody>
      </p:sp>
      <p:pic>
        <p:nvPicPr>
          <p:cNvPr id="6" name="Content Placeholder 5"/>
          <p:cNvPicPr>
            <a:picLocks noGrp="1" noChangeAspect="1"/>
          </p:cNvPicPr>
          <p:nvPr>
            <p:ph sz="half" idx="1"/>
          </p:nvPr>
        </p:nvPicPr>
        <p:blipFill>
          <a:blip r:embed="rId2"/>
          <a:stretch>
            <a:fillRect/>
          </a:stretch>
        </p:blipFill>
        <p:spPr>
          <a:xfrm>
            <a:off x="1080000" y="1825625"/>
            <a:ext cx="4595901" cy="5040000"/>
          </a:xfrm>
          <a:prstGeom prst="rect">
            <a:avLst/>
          </a:prstGeom>
        </p:spPr>
      </p:pic>
      <p:pic>
        <p:nvPicPr>
          <p:cNvPr id="9" name="Content Placeholder 8"/>
          <p:cNvPicPr>
            <a:picLocks noGrp="1" noChangeAspect="1"/>
          </p:cNvPicPr>
          <p:nvPr>
            <p:ph sz="half" idx="2"/>
          </p:nvPr>
        </p:nvPicPr>
        <p:blipFill>
          <a:blip r:embed="rId3"/>
          <a:stretch>
            <a:fillRect/>
          </a:stretch>
        </p:blipFill>
        <p:spPr>
          <a:xfrm>
            <a:off x="6300000" y="1825625"/>
            <a:ext cx="4601065" cy="5040000"/>
          </a:xfrm>
          <a:prstGeom prst="rect">
            <a:avLst/>
          </a:prstGeom>
        </p:spPr>
      </p:pic>
      <p:sp>
        <p:nvSpPr>
          <p:cNvPr id="4" name="TextBox 3"/>
          <p:cNvSpPr txBox="1"/>
          <p:nvPr/>
        </p:nvSpPr>
        <p:spPr>
          <a:xfrm>
            <a:off x="80921" y="6200316"/>
            <a:ext cx="12000488" cy="646331"/>
          </a:xfrm>
          <a:prstGeom prst="rect">
            <a:avLst/>
          </a:prstGeom>
          <a:noFill/>
        </p:spPr>
        <p:txBody>
          <a:bodyPr wrap="square" rtlCol="0">
            <a:spAutoFit/>
          </a:bodyPr>
          <a:lstStyle/>
          <a:p>
            <a:pPr>
              <a:defRPr/>
            </a:pPr>
            <a:r>
              <a:rPr lang="is-IS" sz="900" dirty="0" smtClean="0"/>
              <a:t>1. Undirliggjandi viðskiptajöfnuður og þjóðhagslegur sparnaður 2008-2015 og grunnspá Seðlabankans 2016. </a:t>
            </a:r>
            <a:r>
              <a:rPr lang="is-IS" sz="900" dirty="0"/>
              <a:t>Með nýlegu uppgjöri </a:t>
            </a:r>
            <a:r>
              <a:rPr lang="is-IS" sz="900" dirty="0" err="1"/>
              <a:t>slitabúanna</a:t>
            </a:r>
            <a:r>
              <a:rPr lang="is-IS" sz="900" dirty="0"/>
              <a:t> er ekki lengur munur á mældum og undirliggjandi </a:t>
            </a:r>
            <a:r>
              <a:rPr lang="is-IS" sz="900" dirty="0" smtClean="0"/>
              <a:t>viðskiptajöfnuði og þjóðhagslegum sparnaði </a:t>
            </a:r>
            <a:r>
              <a:rPr lang="is-IS" sz="900" dirty="0"/>
              <a:t>frá og með árinu </a:t>
            </a:r>
            <a:r>
              <a:rPr lang="is-IS" sz="900" dirty="0" smtClean="0"/>
              <a:t>2016. 2</a:t>
            </a:r>
            <a:r>
              <a:rPr lang="is-IS" sz="900" dirty="0" smtClean="0">
                <a:solidFill>
                  <a:srgbClr val="000000"/>
                </a:solidFill>
                <a:cs typeface="Arial"/>
              </a:rPr>
              <a:t>. Tölur fyrir Ísland eru frá Þjóðhagsstofnun (1970-1994) og Seðlabanka Íslands ásamt Hagstofu Íslands (1995-2015) þar sem miðað er við undirliggjandi stöðu 2008-2014. Tölur fyrir hin ríkin eru frá gagnagrunni </a:t>
            </a:r>
            <a:r>
              <a:rPr lang="is-IS" sz="900" dirty="0" err="1" smtClean="0">
                <a:solidFill>
                  <a:srgbClr val="000000"/>
                </a:solidFill>
                <a:cs typeface="Arial"/>
              </a:rPr>
              <a:t>Lane</a:t>
            </a:r>
            <a:r>
              <a:rPr lang="is-IS" sz="900" dirty="0" smtClean="0">
                <a:solidFill>
                  <a:srgbClr val="000000"/>
                </a:solidFill>
                <a:cs typeface="Arial"/>
              </a:rPr>
              <a:t> og </a:t>
            </a:r>
            <a:r>
              <a:rPr lang="is-IS" sz="900" dirty="0" err="1" smtClean="0">
                <a:solidFill>
                  <a:srgbClr val="000000"/>
                </a:solidFill>
                <a:cs typeface="Arial"/>
              </a:rPr>
              <a:t>Milesi-Ferretti</a:t>
            </a:r>
            <a:r>
              <a:rPr lang="is-IS" sz="900" dirty="0" smtClean="0">
                <a:solidFill>
                  <a:srgbClr val="000000"/>
                </a:solidFill>
                <a:cs typeface="Arial"/>
              </a:rPr>
              <a:t> fyrir tímabilið 1970-2011 en gögn þeirra eru framlengd til ársins 2015 miðað við þróun skv. </a:t>
            </a:r>
            <a:r>
              <a:rPr lang="is-IS" sz="900" dirty="0" err="1" smtClean="0">
                <a:solidFill>
                  <a:srgbClr val="000000"/>
                </a:solidFill>
                <a:cs typeface="Arial"/>
              </a:rPr>
              <a:t>IFS-gagnagrunni</a:t>
            </a:r>
            <a:r>
              <a:rPr lang="is-IS" sz="900" dirty="0" smtClean="0">
                <a:solidFill>
                  <a:srgbClr val="000000"/>
                </a:solidFill>
                <a:cs typeface="Arial"/>
              </a:rPr>
              <a:t> Alþjóðagjaldeyrissjóðsins. </a:t>
            </a:r>
            <a:br>
              <a:rPr lang="is-IS" sz="900" dirty="0" smtClean="0">
                <a:solidFill>
                  <a:srgbClr val="000000"/>
                </a:solidFill>
                <a:cs typeface="Arial"/>
              </a:rPr>
            </a:br>
            <a:r>
              <a:rPr lang="is-IS" sz="900" i="1" dirty="0" smtClean="0">
                <a:solidFill>
                  <a:srgbClr val="000000"/>
                </a:solidFill>
                <a:cs typeface="Arial"/>
              </a:rPr>
              <a:t>Heimildir: </a:t>
            </a:r>
            <a:r>
              <a:rPr lang="is-IS" sz="900" dirty="0" smtClean="0">
                <a:solidFill>
                  <a:srgbClr val="000000"/>
                </a:solidFill>
                <a:cs typeface="Arial"/>
              </a:rPr>
              <a:t>Alþjóðagjaldeyrissjóðurinn, Hagstofa Íslands, </a:t>
            </a:r>
            <a:r>
              <a:rPr lang="is-IS" sz="900" dirty="0" err="1" smtClean="0">
                <a:solidFill>
                  <a:srgbClr val="000000"/>
                </a:solidFill>
                <a:cs typeface="Arial"/>
              </a:rPr>
              <a:t>Lane</a:t>
            </a:r>
            <a:r>
              <a:rPr lang="is-IS" sz="900" dirty="0" smtClean="0">
                <a:solidFill>
                  <a:srgbClr val="000000"/>
                </a:solidFill>
                <a:cs typeface="Arial"/>
              </a:rPr>
              <a:t> og </a:t>
            </a:r>
            <a:r>
              <a:rPr lang="is-IS" sz="900" dirty="0" err="1" smtClean="0">
                <a:solidFill>
                  <a:srgbClr val="000000"/>
                </a:solidFill>
                <a:cs typeface="Arial"/>
              </a:rPr>
              <a:t>Milesi-Ferretti</a:t>
            </a:r>
            <a:r>
              <a:rPr lang="is-IS" sz="900" dirty="0" smtClean="0">
                <a:solidFill>
                  <a:srgbClr val="000000"/>
                </a:solidFill>
                <a:cs typeface="Arial"/>
              </a:rPr>
              <a:t> (2007), Þjóðhagsstofnun, Seðlabanki Íslands.</a:t>
            </a:r>
            <a:endParaRPr lang="is-IS" sz="900" dirty="0">
              <a:solidFill>
                <a:srgbClr val="000000"/>
              </a:solidFill>
              <a:cs typeface="Arial"/>
            </a:endParaRPr>
          </a:p>
        </p:txBody>
      </p:sp>
    </p:spTree>
    <p:extLst>
      <p:ext uri="{BB962C8B-B14F-4D97-AF65-F5344CB8AC3E}">
        <p14:creationId xmlns:p14="http://schemas.microsoft.com/office/powerpoint/2010/main" val="1228257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is-IS" dirty="0" smtClean="0"/>
              <a:t>Kröftugur hagvöxtur árið 2015 og fyrri hátoppi náð</a:t>
            </a:r>
            <a:endParaRPr lang="is-IS" dirty="0"/>
          </a:p>
        </p:txBody>
      </p:sp>
      <p:sp>
        <p:nvSpPr>
          <p:cNvPr id="5" name="Content Placeholder 1"/>
          <p:cNvSpPr txBox="1">
            <a:spLocks/>
          </p:cNvSpPr>
          <p:nvPr/>
        </p:nvSpPr>
        <p:spPr>
          <a:xfrm>
            <a:off x="838201" y="745505"/>
            <a:ext cx="10069863" cy="1080120"/>
          </a:xfrm>
          <a:prstGeom prst="rect">
            <a:avLst/>
          </a:prstGeom>
          <a:solidFill>
            <a:schemeClr val="accent1">
              <a:hueOff val="0"/>
              <a:satOff val="0"/>
              <a:lumOff val="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lang="en-US" sz="2800" kern="1200" dirty="0" smtClean="0">
                <a:solidFill>
                  <a:srgbClr val="333399"/>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GB" sz="18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pPr marL="180000" indent="-180000"/>
            <a:r>
              <a:rPr lang="is-IS" sz="1600" dirty="0" smtClean="0">
                <a:solidFill>
                  <a:schemeClr val="bg1"/>
                </a:solidFill>
              </a:rPr>
              <a:t>4% hagvöxtur í fyrra (spáð 4,1% í PM 16/1) – borinn uppi af miklum vexti þjóðarútgjalda sem jukust um 7,3% (spáð 7,1% í PM 16/1) en á móti vó 2% neikvætt framlag utanríkisviðskipta þrátt fyrir að útflutningur ykist um 8,2%</a:t>
            </a:r>
          </a:p>
          <a:p>
            <a:pPr marL="180000" indent="-180000"/>
            <a:r>
              <a:rPr lang="is-IS" sz="1600" dirty="0" smtClean="0">
                <a:solidFill>
                  <a:schemeClr val="bg1"/>
                </a:solidFill>
              </a:rPr>
              <a:t>Hagvöxtur meiri en í helstu viðskiptalöndum og VLF var í lok 2015 orðin 16,1% hærri en hún var þegar hún var í lágmarki á Q1/2010 en 3,1% hærri en hún var hæst fyrir fjármálakreppuna</a:t>
            </a:r>
            <a:endParaRPr lang="is-IS" sz="1600" dirty="0">
              <a:solidFill>
                <a:schemeClr val="bg1"/>
              </a:solidFill>
            </a:endParaRPr>
          </a:p>
        </p:txBody>
      </p:sp>
      <p:pic>
        <p:nvPicPr>
          <p:cNvPr id="10" name="Content Placeholder 9"/>
          <p:cNvPicPr>
            <a:picLocks noGrp="1" noChangeAspect="1"/>
          </p:cNvPicPr>
          <p:nvPr>
            <p:ph sz="half" idx="2"/>
          </p:nvPr>
        </p:nvPicPr>
        <p:blipFill>
          <a:blip r:embed="rId2"/>
          <a:stretch>
            <a:fillRect/>
          </a:stretch>
        </p:blipFill>
        <p:spPr>
          <a:xfrm>
            <a:off x="6300000" y="1825625"/>
            <a:ext cx="4549426" cy="5040000"/>
          </a:xfrm>
          <a:prstGeom prst="rect">
            <a:avLst/>
          </a:prstGeom>
        </p:spPr>
      </p:pic>
      <p:pic>
        <p:nvPicPr>
          <p:cNvPr id="3" name="Content Placeholder 2"/>
          <p:cNvPicPr>
            <a:picLocks noGrp="1" noChangeAspect="1"/>
          </p:cNvPicPr>
          <p:nvPr>
            <p:ph sz="half" idx="1"/>
          </p:nvPr>
        </p:nvPicPr>
        <p:blipFill>
          <a:blip r:embed="rId3"/>
          <a:stretch>
            <a:fillRect/>
          </a:stretch>
        </p:blipFill>
        <p:spPr>
          <a:xfrm>
            <a:off x="1080000" y="1825625"/>
            <a:ext cx="4739183" cy="5040000"/>
          </a:xfrm>
          <a:prstGeom prst="rect">
            <a:avLst/>
          </a:prstGeom>
        </p:spPr>
      </p:pic>
      <p:sp>
        <p:nvSpPr>
          <p:cNvPr id="4" name="TextBox 3"/>
          <p:cNvSpPr txBox="1"/>
          <p:nvPr/>
        </p:nvSpPr>
        <p:spPr>
          <a:xfrm>
            <a:off x="80921" y="6616585"/>
            <a:ext cx="12000488" cy="230832"/>
          </a:xfrm>
          <a:prstGeom prst="rect">
            <a:avLst/>
          </a:prstGeom>
          <a:noFill/>
        </p:spPr>
        <p:txBody>
          <a:bodyPr wrap="square" rtlCol="0">
            <a:spAutoFit/>
          </a:bodyPr>
          <a:lstStyle/>
          <a:p>
            <a:r>
              <a:rPr lang="is-IS" sz="900" i="1" dirty="0"/>
              <a:t>Heimildir:</a:t>
            </a:r>
            <a:r>
              <a:rPr lang="is-IS" sz="900" dirty="0"/>
              <a:t> Hagstofa Íslands, </a:t>
            </a:r>
            <a:r>
              <a:rPr lang="is-IS" sz="900" dirty="0" err="1"/>
              <a:t>Macrobond</a:t>
            </a:r>
            <a:r>
              <a:rPr lang="is-IS" sz="900" dirty="0"/>
              <a:t>, Seðlabanki Íslands.</a:t>
            </a:r>
          </a:p>
        </p:txBody>
      </p:sp>
    </p:spTree>
    <p:extLst>
      <p:ext uri="{BB962C8B-B14F-4D97-AF65-F5344CB8AC3E}">
        <p14:creationId xmlns:p14="http://schemas.microsoft.com/office/powerpoint/2010/main" val="2381277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1" y="178025"/>
            <a:ext cx="10069863" cy="1512663"/>
          </a:xfrm>
        </p:spPr>
        <p:txBody>
          <a:bodyPr/>
          <a:lstStyle/>
          <a:p>
            <a:r>
              <a:rPr lang="is-IS" dirty="0" smtClean="0"/>
              <a:t>Mikill þjónustuútflutningur en bati á breiðum grunni</a:t>
            </a:r>
            <a:endParaRPr lang="is-IS" dirty="0"/>
          </a:p>
        </p:txBody>
      </p:sp>
      <p:sp>
        <p:nvSpPr>
          <p:cNvPr id="5" name="Content Placeholder 1"/>
          <p:cNvSpPr txBox="1">
            <a:spLocks/>
          </p:cNvSpPr>
          <p:nvPr/>
        </p:nvSpPr>
        <p:spPr>
          <a:xfrm>
            <a:off x="838201" y="745505"/>
            <a:ext cx="10069863" cy="1080120"/>
          </a:xfrm>
          <a:prstGeom prst="rect">
            <a:avLst/>
          </a:prstGeom>
          <a:solidFill>
            <a:schemeClr val="accent1">
              <a:hueOff val="0"/>
              <a:satOff val="0"/>
              <a:lumOff val="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lang="en-US" sz="2800" kern="1200" dirty="0" smtClean="0">
                <a:solidFill>
                  <a:srgbClr val="333399"/>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GB" sz="18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pPr marL="180000" indent="-180000"/>
            <a:r>
              <a:rPr lang="is-IS" sz="1600" dirty="0" smtClean="0">
                <a:solidFill>
                  <a:schemeClr val="bg1"/>
                </a:solidFill>
              </a:rPr>
              <a:t>Mikill útflutningsvöxtur borinn upp af þjónustuútflutningi sem jókst um 13,7% í fyrra og um 7½% að meðaltali á síðustu 5 árum – á meðan að vöruútflutningur hefur vaxið í takt við eftirspurn viðskiptalanda</a:t>
            </a:r>
          </a:p>
          <a:p>
            <a:pPr marL="180000" indent="-180000"/>
            <a:r>
              <a:rPr lang="is-IS" sz="1600" dirty="0" smtClean="0">
                <a:solidFill>
                  <a:schemeClr val="bg1"/>
                </a:solidFill>
              </a:rPr>
              <a:t>Samkeppnisgeirinn vegur þungt í hagvexti síðasta árs og þá sérstaklega ferðamannageirinn … en bati á breiðum grunni og jákvætt framlag frá öllum geirum nema fjármálageiranum sem endurspeglar áframhaldandi skuldalækkun</a:t>
            </a:r>
            <a:endParaRPr lang="is-IS" sz="1600" dirty="0">
              <a:solidFill>
                <a:schemeClr val="bg1"/>
              </a:solidFill>
            </a:endParaRPr>
          </a:p>
        </p:txBody>
      </p:sp>
      <p:pic>
        <p:nvPicPr>
          <p:cNvPr id="10" name="Content Placeholder 9"/>
          <p:cNvPicPr>
            <a:picLocks noGrp="1" noChangeAspect="1"/>
          </p:cNvPicPr>
          <p:nvPr>
            <p:ph sz="half" idx="2"/>
          </p:nvPr>
        </p:nvPicPr>
        <p:blipFill>
          <a:blip r:embed="rId2"/>
          <a:stretch>
            <a:fillRect/>
          </a:stretch>
        </p:blipFill>
        <p:spPr>
          <a:xfrm>
            <a:off x="6300000" y="1825625"/>
            <a:ext cx="4590737" cy="5040000"/>
          </a:xfrm>
          <a:prstGeom prst="rect">
            <a:avLst/>
          </a:prstGeom>
        </p:spPr>
      </p:pic>
      <p:pic>
        <p:nvPicPr>
          <p:cNvPr id="3" name="Content Placeholder 2"/>
          <p:cNvPicPr>
            <a:picLocks noGrp="1" noChangeAspect="1"/>
          </p:cNvPicPr>
          <p:nvPr>
            <p:ph sz="half" idx="1"/>
          </p:nvPr>
        </p:nvPicPr>
        <p:blipFill>
          <a:blip r:embed="rId3"/>
          <a:stretch>
            <a:fillRect/>
          </a:stretch>
        </p:blipFill>
        <p:spPr>
          <a:xfrm>
            <a:off x="1080000" y="1825625"/>
            <a:ext cx="4723350" cy="5040000"/>
          </a:xfrm>
          <a:prstGeom prst="rect">
            <a:avLst/>
          </a:prstGeom>
        </p:spPr>
      </p:pic>
      <p:sp>
        <p:nvSpPr>
          <p:cNvPr id="4" name="TextBox 3"/>
          <p:cNvSpPr txBox="1"/>
          <p:nvPr/>
        </p:nvSpPr>
        <p:spPr>
          <a:xfrm>
            <a:off x="80921" y="6334243"/>
            <a:ext cx="12000488" cy="507831"/>
          </a:xfrm>
          <a:prstGeom prst="rect">
            <a:avLst/>
          </a:prstGeom>
          <a:noFill/>
        </p:spPr>
        <p:txBody>
          <a:bodyPr wrap="square" rtlCol="0">
            <a:spAutoFit/>
          </a:bodyPr>
          <a:lstStyle/>
          <a:p>
            <a:r>
              <a:rPr lang="is-IS" sz="900" dirty="0"/>
              <a:t>1. VÞT mæla tekjur allra aðila sem koma að framleiðslunni og eru jafnar VLF leiðréttri fyrir óbeinum sköttum og framleiðslustyrkjum. Til samkeppnisgeirans teljast sjávarútvegur, vinnsla sjávarafurða, framleiðsla málma og lyfja, ferðaþjónusta og 75% rafmagns-, gas-, hita- og vatnsveitna. Aðrir atvinnuvegir eru flokkaðir sem innlendir og þeim skipt í bygginga-, fjármála-, þjónustu- (án fjármálaþjónustu) og framleiðslugeira.</a:t>
            </a:r>
          </a:p>
          <a:p>
            <a:r>
              <a:rPr lang="is-IS" sz="900" i="1" dirty="0"/>
              <a:t>Heimildir:</a:t>
            </a:r>
            <a:r>
              <a:rPr lang="is-IS" sz="900" dirty="0"/>
              <a:t> Hagstofa Íslands, </a:t>
            </a:r>
            <a:r>
              <a:rPr lang="is-IS" sz="900" dirty="0" err="1" smtClean="0"/>
              <a:t>Macrobond</a:t>
            </a:r>
            <a:r>
              <a:rPr lang="is-IS" sz="900" dirty="0" smtClean="0"/>
              <a:t>, Seðlabanki </a:t>
            </a:r>
            <a:r>
              <a:rPr lang="is-IS" sz="900" dirty="0"/>
              <a:t>Íslands.</a:t>
            </a:r>
          </a:p>
        </p:txBody>
      </p:sp>
    </p:spTree>
    <p:extLst>
      <p:ext uri="{BB962C8B-B14F-4D97-AF65-F5344CB8AC3E}">
        <p14:creationId xmlns:p14="http://schemas.microsoft.com/office/powerpoint/2010/main" val="3185380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is-IS" dirty="0" smtClean="0"/>
              <a:t>Hagsæld eykst enn meira en mælist með vexti VLF</a:t>
            </a:r>
            <a:endParaRPr lang="is-IS" dirty="0"/>
          </a:p>
        </p:txBody>
      </p:sp>
      <p:sp>
        <p:nvSpPr>
          <p:cNvPr id="5" name="Content Placeholder 1"/>
          <p:cNvSpPr txBox="1">
            <a:spLocks/>
          </p:cNvSpPr>
          <p:nvPr/>
        </p:nvSpPr>
        <p:spPr>
          <a:xfrm>
            <a:off x="838201" y="745505"/>
            <a:ext cx="10069863" cy="1080120"/>
          </a:xfrm>
          <a:prstGeom prst="rect">
            <a:avLst/>
          </a:prstGeom>
          <a:solidFill>
            <a:schemeClr val="accent1">
              <a:hueOff val="0"/>
              <a:satOff val="0"/>
              <a:lumOff val="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lang="en-US" sz="2800" kern="1200" dirty="0" smtClean="0">
                <a:solidFill>
                  <a:srgbClr val="333399"/>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GB" sz="18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pPr marL="180000" indent="-180000"/>
            <a:r>
              <a:rPr lang="is-IS" sz="1600" dirty="0" smtClean="0">
                <a:solidFill>
                  <a:schemeClr val="bg1"/>
                </a:solidFill>
              </a:rPr>
              <a:t>Viðskiptakjarabati sl. 2 ára er mun meiri hér en í öðrum </a:t>
            </a:r>
            <a:r>
              <a:rPr lang="is-IS" sz="1600" dirty="0" err="1" smtClean="0">
                <a:solidFill>
                  <a:schemeClr val="bg1"/>
                </a:solidFill>
              </a:rPr>
              <a:t>OECD-ríkjum</a:t>
            </a:r>
            <a:r>
              <a:rPr lang="is-IS" sz="1600" dirty="0">
                <a:solidFill>
                  <a:schemeClr val="bg1"/>
                </a:solidFill>
              </a:rPr>
              <a:t> </a:t>
            </a:r>
            <a:r>
              <a:rPr lang="is-IS" sz="1600" dirty="0" smtClean="0">
                <a:solidFill>
                  <a:schemeClr val="bg1"/>
                </a:solidFill>
              </a:rPr>
              <a:t>– sérstaklega þegar horft er til annarra hrávöruútflytjenda … og hagsæld hefur því batnað meira hér en mælist með magnaukningu VLF</a:t>
            </a:r>
          </a:p>
          <a:p>
            <a:pPr marL="180000" indent="-180000"/>
            <a:r>
              <a:rPr lang="is-IS" sz="1600" dirty="0" smtClean="0">
                <a:solidFill>
                  <a:schemeClr val="bg1"/>
                </a:solidFill>
              </a:rPr>
              <a:t>Leiðrétt fyrir viðskiptakjarabatanum var vöxtur „vergra landstekna“ tvöfalt meiri en hagvöxtur (3,8% 2014 og 7,9% 2015): hjálpar til við að skilja nýgerða kjarasamninga og áhrif þeirra á neyslu- og sparnaðarákvarðanir og á þróun verðbólgunnar</a:t>
            </a:r>
          </a:p>
        </p:txBody>
      </p:sp>
      <p:pic>
        <p:nvPicPr>
          <p:cNvPr id="3" name="Content Placeholder 2"/>
          <p:cNvPicPr>
            <a:picLocks noGrp="1" noChangeAspect="1"/>
          </p:cNvPicPr>
          <p:nvPr>
            <p:ph sz="half" idx="1"/>
          </p:nvPr>
        </p:nvPicPr>
        <p:blipFill>
          <a:blip r:embed="rId2"/>
          <a:stretch>
            <a:fillRect/>
          </a:stretch>
        </p:blipFill>
        <p:spPr>
          <a:xfrm>
            <a:off x="1080000" y="1825625"/>
            <a:ext cx="4652307" cy="5040000"/>
          </a:xfrm>
          <a:prstGeom prst="rect">
            <a:avLst/>
          </a:prstGeom>
        </p:spPr>
      </p:pic>
      <p:pic>
        <p:nvPicPr>
          <p:cNvPr id="8" name="Content Placeholder 7"/>
          <p:cNvPicPr>
            <a:picLocks noGrp="1" noChangeAspect="1"/>
          </p:cNvPicPr>
          <p:nvPr>
            <p:ph sz="half" idx="2"/>
          </p:nvPr>
        </p:nvPicPr>
        <p:blipFill>
          <a:blip r:embed="rId3"/>
          <a:stretch>
            <a:fillRect/>
          </a:stretch>
        </p:blipFill>
        <p:spPr>
          <a:xfrm>
            <a:off x="6300000" y="1825625"/>
            <a:ext cx="4652307" cy="5040000"/>
          </a:xfrm>
          <a:prstGeom prst="rect">
            <a:avLst/>
          </a:prstGeom>
        </p:spPr>
      </p:pic>
      <p:sp>
        <p:nvSpPr>
          <p:cNvPr id="4" name="TextBox 3"/>
          <p:cNvSpPr txBox="1"/>
          <p:nvPr/>
        </p:nvSpPr>
        <p:spPr>
          <a:xfrm>
            <a:off x="80921" y="6336000"/>
            <a:ext cx="12000488" cy="507831"/>
          </a:xfrm>
          <a:prstGeom prst="rect">
            <a:avLst/>
          </a:prstGeom>
          <a:noFill/>
        </p:spPr>
        <p:txBody>
          <a:bodyPr wrap="square" rtlCol="0">
            <a:spAutoFit/>
          </a:bodyPr>
          <a:lstStyle/>
          <a:p>
            <a:r>
              <a:rPr lang="is-IS" sz="900" dirty="0" smtClean="0"/>
              <a:t>1. </a:t>
            </a:r>
            <a:r>
              <a:rPr lang="is-IS" sz="900" dirty="0"/>
              <a:t>Mismunur kaupmáttar útflutnings og útflutningsmagns í hlutfalli af VLF fyrra árs. Samtals áhrif fyrir árin 2014-2015. Þau lönd sem eru flokkuð sem hrávöruútflytjendur miðað við vægi hrávöru í hreinum útflutningi eru táknuð með rauðlitum </a:t>
            </a:r>
            <a:r>
              <a:rPr lang="is-IS" sz="900" dirty="0" err="1"/>
              <a:t>súlum</a:t>
            </a:r>
            <a:r>
              <a:rPr lang="is-IS" sz="900" dirty="0"/>
              <a:t>. </a:t>
            </a:r>
            <a:r>
              <a:rPr lang="is-IS" sz="900" dirty="0" smtClean="0"/>
              <a:t>2. </a:t>
            </a:r>
            <a:r>
              <a:rPr lang="is-IS" sz="900" dirty="0"/>
              <a:t>Kaupmáttur landsframleiðslu er mældur sem </a:t>
            </a:r>
            <a:r>
              <a:rPr lang="is-IS" sz="900" dirty="0" smtClean="0"/>
              <a:t>VLF að </a:t>
            </a:r>
            <a:r>
              <a:rPr lang="is-IS" sz="900" dirty="0"/>
              <a:t>viðbættum viðskiptakjaraáhrifum. </a:t>
            </a:r>
          </a:p>
          <a:p>
            <a:r>
              <a:rPr lang="is-IS" sz="900" i="1" dirty="0"/>
              <a:t>Heimildir:</a:t>
            </a:r>
            <a:r>
              <a:rPr lang="is-IS" sz="900" dirty="0"/>
              <a:t> </a:t>
            </a:r>
            <a:r>
              <a:rPr lang="is-IS" sz="900" dirty="0" smtClean="0"/>
              <a:t>Hagstofa </a:t>
            </a:r>
            <a:r>
              <a:rPr lang="is-IS" sz="900" dirty="0"/>
              <a:t>Íslands, OECD, Sameinuðu Þjóðirnar (UNCTAD</a:t>
            </a:r>
            <a:r>
              <a:rPr lang="is-IS" sz="900" dirty="0" smtClean="0"/>
              <a:t>), Seðlabanki Íslands.</a:t>
            </a:r>
            <a:endParaRPr lang="is-IS" sz="900" dirty="0"/>
          </a:p>
        </p:txBody>
      </p:sp>
    </p:spTree>
    <p:extLst>
      <p:ext uri="{BB962C8B-B14F-4D97-AF65-F5344CB8AC3E}">
        <p14:creationId xmlns:p14="http://schemas.microsoft.com/office/powerpoint/2010/main" val="4089535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1" y="178025"/>
            <a:ext cx="10069863" cy="1512663"/>
          </a:xfrm>
        </p:spPr>
        <p:txBody>
          <a:bodyPr/>
          <a:lstStyle/>
          <a:p>
            <a:r>
              <a:rPr lang="is-IS" dirty="0" smtClean="0"/>
              <a:t>Kröftugur vöxtur einkaneyslu en sparnaður eykst samt</a:t>
            </a:r>
            <a:endParaRPr lang="is-IS" dirty="0"/>
          </a:p>
        </p:txBody>
      </p:sp>
      <p:sp>
        <p:nvSpPr>
          <p:cNvPr id="5" name="Content Placeholder 1"/>
          <p:cNvSpPr txBox="1">
            <a:spLocks/>
          </p:cNvSpPr>
          <p:nvPr/>
        </p:nvSpPr>
        <p:spPr>
          <a:xfrm>
            <a:off x="838201" y="745505"/>
            <a:ext cx="10069863" cy="1080120"/>
          </a:xfrm>
          <a:prstGeom prst="rect">
            <a:avLst/>
          </a:prstGeom>
          <a:solidFill>
            <a:schemeClr val="accent1">
              <a:hueOff val="0"/>
              <a:satOff val="0"/>
              <a:lumOff val="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lang="en-US" sz="2800" kern="1200" dirty="0" smtClean="0">
                <a:solidFill>
                  <a:srgbClr val="333399"/>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GB" sz="18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pPr marL="180000" indent="-180000"/>
            <a:r>
              <a:rPr lang="is-IS" sz="1600" dirty="0" smtClean="0">
                <a:solidFill>
                  <a:schemeClr val="bg1"/>
                </a:solidFill>
              </a:rPr>
              <a:t>Fjárhagsstaða heimila hefur batnað verulega undanfarið: á síðustu 2 árum hefur kaupmáttur ráðstöfunartekna aukist um 13½% og hreinn auður heimila um 30% að raunvirði … sú þróun hefur stutt við kröftugan vöxt einkaneyslu</a:t>
            </a:r>
          </a:p>
          <a:p>
            <a:pPr marL="180000" indent="-180000"/>
            <a:r>
              <a:rPr lang="is-IS" sz="1600" dirty="0" smtClean="0">
                <a:solidFill>
                  <a:schemeClr val="bg1"/>
                </a:solidFill>
              </a:rPr>
              <a:t>Einkaneysla jókst um tæplega 5% í fyrra og horfur eru á 6% vexti í ár … en sparnaður heimila vex samt þriðja árið í röð þar sem ráðstöfunartekjur aukast um næstum 8% annað árið í röð</a:t>
            </a:r>
            <a:endParaRPr lang="is-IS" sz="1600" dirty="0">
              <a:solidFill>
                <a:schemeClr val="bg1"/>
              </a:solidFill>
            </a:endParaRPr>
          </a:p>
        </p:txBody>
      </p:sp>
      <p:pic>
        <p:nvPicPr>
          <p:cNvPr id="3" name="Content Placeholder 2"/>
          <p:cNvPicPr>
            <a:picLocks noGrp="1" noChangeAspect="1"/>
          </p:cNvPicPr>
          <p:nvPr>
            <p:ph sz="half" idx="1"/>
          </p:nvPr>
        </p:nvPicPr>
        <p:blipFill>
          <a:blip r:embed="rId2"/>
          <a:stretch>
            <a:fillRect/>
          </a:stretch>
        </p:blipFill>
        <p:spPr>
          <a:xfrm>
            <a:off x="1080000" y="1825625"/>
            <a:ext cx="4673360" cy="5040000"/>
          </a:xfrm>
          <a:prstGeom prst="rect">
            <a:avLst/>
          </a:prstGeom>
        </p:spPr>
      </p:pic>
      <p:pic>
        <p:nvPicPr>
          <p:cNvPr id="6" name="Content Placeholder 5"/>
          <p:cNvPicPr>
            <a:picLocks noGrp="1" noChangeAspect="1"/>
          </p:cNvPicPr>
          <p:nvPr>
            <p:ph sz="half" idx="2"/>
          </p:nvPr>
        </p:nvPicPr>
        <p:blipFill>
          <a:blip r:embed="rId3"/>
          <a:stretch>
            <a:fillRect/>
          </a:stretch>
        </p:blipFill>
        <p:spPr>
          <a:xfrm>
            <a:off x="6300000" y="1825625"/>
            <a:ext cx="4744461" cy="5040000"/>
          </a:xfrm>
          <a:prstGeom prst="rect">
            <a:avLst/>
          </a:prstGeom>
        </p:spPr>
      </p:pic>
      <p:sp>
        <p:nvSpPr>
          <p:cNvPr id="4" name="TextBox 3"/>
          <p:cNvSpPr txBox="1"/>
          <p:nvPr/>
        </p:nvSpPr>
        <p:spPr>
          <a:xfrm>
            <a:off x="80921" y="6336000"/>
            <a:ext cx="12000488" cy="507831"/>
          </a:xfrm>
          <a:prstGeom prst="rect">
            <a:avLst/>
          </a:prstGeom>
          <a:noFill/>
        </p:spPr>
        <p:txBody>
          <a:bodyPr wrap="square" rtlCol="0">
            <a:spAutoFit/>
          </a:bodyPr>
          <a:lstStyle/>
          <a:p>
            <a:r>
              <a:rPr lang="is-IS" sz="900" dirty="0"/>
              <a:t>1. Hreinn auður er samtala húsnæðis- og fjárhagslegs auðs heimila (utan lífeyrissjóðsréttinda) að frádregnum skuldum heimila (árslokatölur). Allar stærðir eru á föstu verðlagi</a:t>
            </a:r>
            <a:r>
              <a:rPr lang="is-IS" sz="900" dirty="0" smtClean="0"/>
              <a:t>. 2. </a:t>
            </a:r>
            <a:r>
              <a:rPr lang="is-IS" sz="900" dirty="0"/>
              <a:t>Grunnspá Seðlabankans 2015-2016. </a:t>
            </a:r>
            <a:r>
              <a:rPr lang="is-IS" sz="900" dirty="0" smtClean="0"/>
              <a:t>3. </a:t>
            </a:r>
            <a:r>
              <a:rPr lang="is-IS" sz="900" dirty="0"/>
              <a:t>Breyting á hlutfalli ráðstöfunartekna og einkaneyslu.</a:t>
            </a:r>
          </a:p>
          <a:p>
            <a:r>
              <a:rPr lang="is-IS" sz="900" i="1" dirty="0"/>
              <a:t>Heimildir:</a:t>
            </a:r>
            <a:r>
              <a:rPr lang="is-IS" sz="900" dirty="0"/>
              <a:t> Hagstofa Íslands, Seðlabanki Íslands</a:t>
            </a:r>
            <a:r>
              <a:rPr lang="is-IS" sz="900" dirty="0" smtClean="0"/>
              <a:t>.</a:t>
            </a:r>
            <a:endParaRPr lang="is-IS" sz="900" dirty="0"/>
          </a:p>
        </p:txBody>
      </p:sp>
    </p:spTree>
    <p:extLst>
      <p:ext uri="{BB962C8B-B14F-4D97-AF65-F5344CB8AC3E}">
        <p14:creationId xmlns:p14="http://schemas.microsoft.com/office/powerpoint/2010/main" val="2793218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22923</TotalTime>
  <Words>2186</Words>
  <Application>Microsoft Office PowerPoint</Application>
  <PresentationFormat>Widescreen</PresentationFormat>
  <Paragraphs>92</Paragraphs>
  <Slides>18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Vaxtaákvörðun 11. maí 2016</vt:lpstr>
      <vt:lpstr>PowerPoint Presentation</vt:lpstr>
      <vt:lpstr>Alþjóðlegar hagvaxtarhorfur halda áfram að versna</vt:lpstr>
      <vt:lpstr>Batnandi viðskiptakjör og hækkandi raungengi</vt:lpstr>
      <vt:lpstr>Viðvarandi viðskiptaafgangur og stórbætt ytri staða</vt:lpstr>
      <vt:lpstr>Kröftugur hagvöxtur árið 2015 og fyrri hátoppi náð</vt:lpstr>
      <vt:lpstr>Mikill þjónustuútflutningur en bati á breiðum grunni</vt:lpstr>
      <vt:lpstr>Hagsæld eykst enn meira en mælist með vexti VLF</vt:lpstr>
      <vt:lpstr>Kröftugur vöxtur einkaneyslu en sparnaður eykst samt</vt:lpstr>
      <vt:lpstr>Horfur á um og yfir 4% hagvexti í ár og á næsta ári</vt:lpstr>
      <vt:lpstr>Þróttmikill vinnumarkaður …</vt:lpstr>
      <vt:lpstr>… og vaxandi spenna í þjóðarbúinu</vt:lpstr>
      <vt:lpstr>Verðbólga undir markmiði í ríflega tvö ár</vt:lpstr>
      <vt:lpstr>Af hverju hefur verðbólga haldist svona lítil?</vt:lpstr>
      <vt:lpstr>Miklar launahækkanir en traustari kjölfesta væntinga</vt:lpstr>
      <vt:lpstr>Meiri verðbólgu spáð seinnihluta 2017 og fram á 2018</vt:lpstr>
      <vt:lpstr>Fráviksdæmi</vt:lpstr>
      <vt:lpstr>Og að lokum: af hverju eru vextir hærri hér á landi?</vt:lpstr>
    </vt:vector>
  </TitlesOfParts>
  <Company>Sedlabankinn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SÍ Þórarinn Gunnar Pétursson</dc:creator>
  <cp:lastModifiedBy>SÍ Þórarinn Gunnar Pétursson</cp:lastModifiedBy>
  <cp:revision>869</cp:revision>
  <cp:lastPrinted>2016-05-10T15:37:24Z</cp:lastPrinted>
  <dcterms:created xsi:type="dcterms:W3CDTF">2015-05-26T12:04:59Z</dcterms:created>
  <dcterms:modified xsi:type="dcterms:W3CDTF">2016-05-11T09:40:31Z</dcterms:modified>
</cp:coreProperties>
</file>