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46" r:id="rId2"/>
    <p:sldId id="347" r:id="rId3"/>
    <p:sldId id="331" r:id="rId4"/>
    <p:sldId id="333" r:id="rId5"/>
    <p:sldId id="334" r:id="rId6"/>
    <p:sldId id="337" r:id="rId7"/>
    <p:sldId id="338" r:id="rId8"/>
    <p:sldId id="339" r:id="rId9"/>
    <p:sldId id="340" r:id="rId10"/>
    <p:sldId id="341" r:id="rId11"/>
    <p:sldId id="342" r:id="rId12"/>
    <p:sldId id="343" r:id="rId13"/>
    <p:sldId id="344" r:id="rId14"/>
    <p:sldId id="345" r:id="rId15"/>
  </p:sldIdLst>
  <p:sldSz cx="12192000" cy="6858000"/>
  <p:notesSz cx="6797675" cy="9928225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B7B94-6EA1-4603-94CD-70E142430566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102BC-8B68-410E-A798-9C2BAFED690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56305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5A569-9AD1-4A99-8572-1534B9533DBA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0E5A0-1207-4D61-86AB-A3376ACAD1F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8674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A3698F-F5A5-4914-91DD-5408F89085A7}" type="slidenum">
              <a:rPr lang="is-IS"/>
              <a:pPr/>
              <a:t>2</a:t>
            </a:fld>
            <a:endParaRPr lang="is-IS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472" y="5121056"/>
            <a:ext cx="5390942" cy="4850522"/>
          </a:xfrm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642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388" y="1955842"/>
            <a:ext cx="10275522" cy="2629357"/>
          </a:xfrm>
        </p:spPr>
        <p:txBody>
          <a:bodyPr anchor="ctr" anchorCtr="0">
            <a:normAutofit/>
          </a:bodyPr>
          <a:lstStyle>
            <a:lvl1pPr algn="l">
              <a:defRPr lang="en-US" sz="5000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388" y="4921040"/>
            <a:ext cx="10275522" cy="1655762"/>
          </a:xfrm>
        </p:spPr>
        <p:txBody>
          <a:bodyPr>
            <a:normAutofit/>
          </a:bodyPr>
          <a:lstStyle>
            <a:lvl1pPr marL="0" indent="0" algn="l">
              <a:buNone/>
              <a:defRPr lang="is-IS" sz="3200" kern="1200" dirty="0">
                <a:solidFill>
                  <a:srgbClr val="333399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is-IS" dirty="0"/>
          </a:p>
        </p:txBody>
      </p:sp>
      <p:pic>
        <p:nvPicPr>
          <p:cNvPr id="7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908050"/>
            <a:ext cx="50403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179388" y="4696366"/>
            <a:ext cx="10275522" cy="76970"/>
          </a:xfrm>
          <a:prstGeom prst="rect">
            <a:avLst/>
          </a:prstGeom>
          <a:gradFill rotWithShape="1">
            <a:gsLst>
              <a:gs pos="0">
                <a:srgbClr val="000080"/>
              </a:gs>
              <a:gs pos="100000">
                <a:srgbClr val="000080">
                  <a:gamma/>
                  <a:shade val="0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s-IS"/>
          </a:p>
        </p:txBody>
      </p:sp>
      <p:pic>
        <p:nvPicPr>
          <p:cNvPr id="9" name="Picture 8" descr="SEDLOGR"/>
          <p:cNvPicPr>
            <a:picLocks noChangeAspect="1" noChangeArrowheads="1"/>
          </p:cNvPicPr>
          <p:nvPr userDrawn="1"/>
        </p:nvPicPr>
        <p:blipFill>
          <a:blip r:embed="rId3" cstate="print">
            <a:lum bright="80000" contrast="-70000"/>
          </a:blip>
          <a:srcRect/>
          <a:stretch>
            <a:fillRect/>
          </a:stretch>
        </p:blipFill>
        <p:spPr bwMode="auto">
          <a:xfrm>
            <a:off x="250825" y="981075"/>
            <a:ext cx="792163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4"/>
          <p:cNvSpPr txBox="1">
            <a:spLocks noChangeArrowheads="1"/>
          </p:cNvSpPr>
          <p:nvPr userDrawn="1"/>
        </p:nvSpPr>
        <p:spPr bwMode="auto">
          <a:xfrm>
            <a:off x="1187450" y="1052513"/>
            <a:ext cx="38163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s-IS" sz="3800" dirty="0">
                <a:solidFill>
                  <a:schemeClr val="bg1"/>
                </a:solidFill>
                <a:latin typeface="+mj-lt"/>
              </a:rPr>
              <a:t>Seðlabanki Íslands</a:t>
            </a:r>
          </a:p>
        </p:txBody>
      </p:sp>
    </p:spTree>
    <p:extLst>
      <p:ext uri="{BB962C8B-B14F-4D97-AF65-F5344CB8AC3E}">
        <p14:creationId xmlns:p14="http://schemas.microsoft.com/office/powerpoint/2010/main" val="247230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2788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916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78025"/>
            <a:ext cx="10061771" cy="1512663"/>
          </a:xfrm>
        </p:spPr>
        <p:txBody>
          <a:bodyPr anchor="t" anchorCtr="0">
            <a:normAutofit/>
          </a:bodyPr>
          <a:lstStyle>
            <a:lvl1pPr>
              <a:defRPr lang="is-IS" sz="3600" kern="1200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304"/>
          </a:xfrm>
        </p:spPr>
        <p:txBody>
          <a:bodyPr/>
          <a:lstStyle>
            <a:lvl1pPr>
              <a:defRPr lang="en-US" sz="3200" kern="1200" dirty="0" smtClean="0">
                <a:solidFill>
                  <a:srgbClr val="333399"/>
                </a:solidFill>
                <a:latin typeface="+mj-lt"/>
                <a:ea typeface="+mn-ea"/>
                <a:cs typeface="+mn-cs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pic>
        <p:nvPicPr>
          <p:cNvPr id="7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000" y="180000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104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178025"/>
            <a:ext cx="10045587" cy="1512663"/>
          </a:xfrm>
        </p:spPr>
        <p:txBody>
          <a:bodyPr anchor="t" anchorCtr="0">
            <a:normAutofit/>
          </a:bodyPr>
          <a:lstStyle>
            <a:lvl1pPr>
              <a:defRPr lang="is-IS" sz="3600" kern="1200" dirty="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93660"/>
          </a:xfrm>
        </p:spPr>
        <p:txBody>
          <a:bodyPr/>
          <a:lstStyle>
            <a:lvl1pPr marL="228600" indent="-228600">
              <a:defRPr lang="en-US" sz="2800" kern="1200" dirty="0" smtClean="0">
                <a:solidFill>
                  <a:srgbClr val="333399"/>
                </a:solidFill>
                <a:latin typeface="+mj-lt"/>
                <a:ea typeface="+mn-ea"/>
                <a:cs typeface="+mn-cs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793660"/>
          </a:xfrm>
        </p:spPr>
        <p:txBody>
          <a:bodyPr/>
          <a:lstStyle>
            <a:lvl1pPr marL="228600" indent="-228600">
              <a:defRPr lang="en-US" sz="2800" kern="1200" dirty="0" smtClean="0">
                <a:solidFill>
                  <a:srgbClr val="333399"/>
                </a:solidFill>
                <a:latin typeface="+mj-lt"/>
                <a:ea typeface="+mn-ea"/>
                <a:cs typeface="+mn-cs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s-IS" dirty="0"/>
          </a:p>
        </p:txBody>
      </p:sp>
      <p:pic>
        <p:nvPicPr>
          <p:cNvPr id="8" name="Picture 12" descr="SEDLOG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000" y="180000"/>
            <a:ext cx="757237" cy="792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306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20132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1111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825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20081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7841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948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DD7B5-8538-458A-85CE-7F8AF5A29D1F}" type="datetimeFigureOut">
              <a:rPr lang="is-IS" smtClean="0"/>
              <a:t>10.2.2016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634B-671C-46AA-BE7B-E72A4E228E3A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1850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Vaxtaákvörðun</a:t>
            </a:r>
            <a:br>
              <a:rPr lang="is-IS" dirty="0" smtClean="0"/>
            </a:br>
            <a:r>
              <a:rPr lang="is-IS" sz="4000" dirty="0" smtClean="0"/>
              <a:t>10. febrúar 2016</a:t>
            </a:r>
            <a:endParaRPr lang="is-I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388" y="4921039"/>
            <a:ext cx="10275522" cy="1714429"/>
          </a:xfrm>
        </p:spPr>
        <p:txBody>
          <a:bodyPr>
            <a:normAutofit/>
          </a:bodyPr>
          <a:lstStyle/>
          <a:p>
            <a:r>
              <a:rPr lang="is-IS" sz="4000" dirty="0" smtClean="0"/>
              <a:t>Stefnuyfirlýsing peningastefnunefndar</a:t>
            </a:r>
            <a:endParaRPr lang="is-IS" sz="4000" dirty="0"/>
          </a:p>
        </p:txBody>
      </p:sp>
    </p:spTree>
    <p:extLst>
      <p:ext uri="{BB962C8B-B14F-4D97-AF65-F5344CB8AC3E}">
        <p14:creationId xmlns:p14="http://schemas.microsoft.com/office/powerpoint/2010/main" val="42724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Miklar launahækkanir og launahlutfall hækkar hratt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Launakostnaður hækkaði um 10,4% í fyrra og launahlutfallið hækkaði um 2,3pr í 64,5% og var þá um 3½</a:t>
            </a:r>
            <a:r>
              <a:rPr lang="is-IS" sz="1600" dirty="0" err="1" smtClean="0">
                <a:solidFill>
                  <a:schemeClr val="bg1"/>
                </a:solidFill>
              </a:rPr>
              <a:t>pr</a:t>
            </a:r>
            <a:r>
              <a:rPr lang="is-IS" sz="1600" dirty="0" smtClean="0">
                <a:solidFill>
                  <a:schemeClr val="bg1"/>
                </a:solidFill>
              </a:rPr>
              <a:t> yfir 20 ára meðaltali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Horfur á að laun hækki um næstum 11% í ár – sem er tæplega 2pr meira en í PM15/4 og launahlutfallið fari í tæplega 68% og verður þá 7pr yfir 20 ára meðaltal (næstum eins hátt og það fór hæst fyrir kreppu)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Launahækkanir langt umfram framleiðnivöxt: launakostnaður á framleidda einingu hækkaði um 9½% í fyrra og hækkar svipað í ár og um 5% á ári á næstu 2 árum – langt umfram það sem samræmist 2,5% verðbólgu til lengdar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0" y="1892898"/>
            <a:ext cx="6110343" cy="4860000"/>
          </a:xfrm>
        </p:spPr>
      </p:pic>
    </p:spTree>
    <p:extLst>
      <p:ext uri="{BB962C8B-B14F-4D97-AF65-F5344CB8AC3E}">
        <p14:creationId xmlns:p14="http://schemas.microsoft.com/office/powerpoint/2010/main" val="206117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Verðbólga enn undir markmiði …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mældist 2,1% í janúar og hefur verið undir markmiði í 2 ár – hún er þó ríflega 1pr meiri en fyrir ári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Án húsnæðis er hún enn minni eða 0,6% og hefur verið undir 1% í næstum 1½ ár – en er einnig ríflega 1pr meiri en fyrir ári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Endurspeglar mikla innflutta verðhjöðnun – sem þó minnkaði mikið í janúar þegar miklar olíuverðslækkanir duttu úr ársmælingunni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Grunnáhrif tengd hækkun neðra þreps VSK fyrir ári vega einnig þungt í nokkurri minnkun innlendrar verðbólgu 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409" y="1825625"/>
            <a:ext cx="3810918" cy="5004000"/>
          </a:xfrm>
        </p:spPr>
      </p:pic>
      <p:pic>
        <p:nvPicPr>
          <p:cNvPr id="9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209" y="1825625"/>
            <a:ext cx="3226834" cy="5004000"/>
          </a:xfrm>
        </p:spPr>
      </p:pic>
    </p:spTree>
    <p:extLst>
      <p:ext uri="{BB962C8B-B14F-4D97-AF65-F5344CB8AC3E}">
        <p14:creationId xmlns:p14="http://schemas.microsoft.com/office/powerpoint/2010/main" val="404190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… en langtímaverðbólguvæntingar yfir markmiði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Skammtímaverðbólguvæntingar heimila og fyrirtækja hafa lítið breyst frá fyrri könnun en lækka í nýrri könnun meðal markaðsaðila … á alla mælikvarða eru skammtímaverðbólguvæntingar þó hærri en fyrir ári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 Langtímaverðbólguvæntingar markaðsaðila eru einnig heldur hærri en fyrir ári en þær hafa lítið breyst frá miðju síðasta ári: eru um 3,3% – svipað og verðbólguálagið sem hefur sveiflast mikið undanfarið </a:t>
            </a:r>
            <a:r>
              <a:rPr lang="is-IS" sz="1600" dirty="0" err="1" smtClean="0">
                <a:solidFill>
                  <a:schemeClr val="bg1"/>
                </a:solidFill>
              </a:rPr>
              <a:t>ótengt</a:t>
            </a:r>
            <a:r>
              <a:rPr lang="is-IS" sz="1600" dirty="0" smtClean="0">
                <a:solidFill>
                  <a:schemeClr val="bg1"/>
                </a:solidFill>
              </a:rPr>
              <a:t> væntingum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691" y="1825625"/>
            <a:ext cx="3518618" cy="4794250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979918" y="1826260"/>
            <a:ext cx="3723165" cy="50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1" y="178025"/>
            <a:ext cx="10336900" cy="1512663"/>
          </a:xfrm>
        </p:spPr>
        <p:txBody>
          <a:bodyPr/>
          <a:lstStyle/>
          <a:p>
            <a:r>
              <a:rPr lang="is-IS" dirty="0" smtClean="0"/>
              <a:t>Horfur á minni verðbólgu en áður spáð fram á næsta ár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Verðbólgan var 1,9% á Q4 og 0,4pr minni en spáð var í PM15/4 – ofspár undanfarið skýrast fyrst og fremst af meiri alþjóðlegri verðhjöðnun en séð var fyrir og hærra gengi krónunnar … en einnig ofmati á skammtímaáhrifum mikilla launahækkana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Líkt og í PM15/4 eykst verðbólga á ný þegar líður á árið: fyrst vegna óhagstæðra grunnáhrifa en síðan fara áhrif alþjóðlegra verðhjöðnunar og hærra gengis að fjara út og áhrifa vaxandi spenni og miklar launahækkana að gæta af meiri þunga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0" y="1952624"/>
            <a:ext cx="5605219" cy="4860000"/>
          </a:xfrm>
        </p:spPr>
      </p:pic>
    </p:spTree>
    <p:extLst>
      <p:ext uri="{BB962C8B-B14F-4D97-AF65-F5344CB8AC3E}">
        <p14:creationId xmlns:p14="http://schemas.microsoft.com/office/powerpoint/2010/main" val="397313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Verðbólguhorfur sem fyrr háðar töluverðri óvissu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gæti orðið meiri en spáð er ef launakostnaði er velt í meira mæli út í verðlag, ef áhrif mikilla launahækkana á einkaneyslu og eftirspurn eru vanmetin eða ef innflutt verðbólga verður meiri en í grunnspánni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Verðbólga gæti einnig orðið minni en spáð er ef alþjóðlegur efnahagsbati verður veikari, ef innflutt verðbólga verður minni eða framleiðnivöxtur meiri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0" y="1952624"/>
            <a:ext cx="5381615" cy="4860000"/>
          </a:xfrm>
        </p:spPr>
      </p:pic>
    </p:spTree>
    <p:extLst>
      <p:ext uri="{BB962C8B-B14F-4D97-AF65-F5344CB8AC3E}">
        <p14:creationId xmlns:p14="http://schemas.microsoft.com/office/powerpoint/2010/main" val="36708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838200" y="1529395"/>
            <a:ext cx="5181600" cy="5089890"/>
          </a:xfrm>
          <a:solidFill>
            <a:schemeClr val="accent1"/>
          </a:solidFill>
        </p:spPr>
        <p:txBody>
          <a:bodyPr vert="horz" lIns="0" tIns="45720" rIns="180000" bIns="45720" rtlCol="0" anchor="ctr" anchorCtr="0">
            <a:normAutofit/>
          </a:bodyPr>
          <a:lstStyle/>
          <a:p>
            <a:pPr indent="0" algn="ctr">
              <a:buNone/>
            </a:pPr>
            <a:r>
              <a:rPr lang="is-IS" sz="4800" dirty="0" smtClean="0">
                <a:solidFill>
                  <a:schemeClr val="bg1"/>
                </a:solidFill>
              </a:rPr>
              <a:t>Peningamál </a:t>
            </a:r>
            <a:br>
              <a:rPr lang="is-IS" sz="4800" dirty="0" smtClean="0">
                <a:solidFill>
                  <a:schemeClr val="bg1"/>
                </a:solidFill>
              </a:rPr>
            </a:br>
            <a:r>
              <a:rPr lang="is-IS" sz="4800" dirty="0" smtClean="0">
                <a:solidFill>
                  <a:schemeClr val="bg1"/>
                </a:solidFill>
              </a:rPr>
              <a:t>2016/1</a:t>
            </a:r>
            <a:endParaRPr lang="is-I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72200" y="1529395"/>
            <a:ext cx="5181600" cy="5089890"/>
          </a:xfrm>
          <a:solidFill>
            <a:schemeClr val="accent1">
              <a:tint val="40000"/>
              <a:hueOff val="0"/>
              <a:satOff val="0"/>
              <a:lumOff val="0"/>
            </a:schemeClr>
          </a:solidFill>
        </p:spPr>
        <p:txBody>
          <a:bodyPr vert="horz" lIns="360000" tIns="45720" rIns="91440" bIns="45720" rtlCol="0" anchor="ctr" anchorCtr="0">
            <a:normAutofit/>
          </a:bodyPr>
          <a:lstStyle/>
          <a:p>
            <a:pPr marL="0" indent="0">
              <a:buNone/>
            </a:pPr>
            <a:r>
              <a:rPr lang="is-IS" sz="4000" dirty="0" smtClean="0">
                <a:solidFill>
                  <a:schemeClr val="tx1"/>
                </a:solidFill>
              </a:rPr>
              <a:t>Verðbólga áfram undir markmiði en spenna eykst í </a:t>
            </a:r>
            <a:r>
              <a:rPr lang="is-IS" sz="4000" dirty="0" err="1" smtClean="0">
                <a:solidFill>
                  <a:schemeClr val="tx1"/>
                </a:solidFill>
              </a:rPr>
              <a:t>þjóðar-búskapnum</a:t>
            </a:r>
            <a:endParaRPr lang="is-I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69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Alþjóðlegt olíuverð lækkar enn frekar og óvissa eykst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Þvert á spár hefur olíuverð lækkað um 30% frá PM15/4 og um 70% sl. 20 mánuði: tunnan nú í 35US$ en fór lægst í 28US$ um miðjan janúar … flestir telja að það muni smám saman þokast upp á ný og </a:t>
            </a:r>
            <a:r>
              <a:rPr lang="is-IS" sz="1600" dirty="0" smtClean="0">
                <a:solidFill>
                  <a:schemeClr val="bg1"/>
                </a:solidFill>
              </a:rPr>
              <a:t>verði </a:t>
            </a:r>
            <a:r>
              <a:rPr lang="is-IS" sz="1600" dirty="0" smtClean="0">
                <a:solidFill>
                  <a:schemeClr val="bg1"/>
                </a:solidFill>
              </a:rPr>
              <a:t>rétt yfir 43US$ í lok spátímans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Olíuverðslækkunin hefur ásamt óvissu um efnahagsþróunina í Kína og fjölda nýmarkaðsríkja aukið óvissu í alþjóðlegum efnahagsmálum og hefur olíuverðslækkunin ekki verið eins mikil búbót fyrir olíuinnflytjendur eins og talið var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9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21" y="1825625"/>
            <a:ext cx="3478771" cy="5004000"/>
          </a:xfrm>
        </p:spPr>
      </p:pic>
      <p:pic>
        <p:nvPicPr>
          <p:cNvPr id="10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884" y="1825625"/>
            <a:ext cx="3845412" cy="5004000"/>
          </a:xfrm>
        </p:spPr>
      </p:pic>
    </p:spTree>
    <p:extLst>
      <p:ext uri="{BB962C8B-B14F-4D97-AF65-F5344CB8AC3E}">
        <p14:creationId xmlns:p14="http://schemas.microsoft.com/office/powerpoint/2010/main" val="33495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Lakari alþjóðhorfur en viðskiptakjör batna enn frekar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Hagvöxtur í USA var lakari í fyrra en í PM15/4 en hagvöxtur í viðskiptalöndum lítillega meiri en spáð var vegna meiri vaxtar á evrusvæðinu og Norðurlöndunum …</a:t>
            </a:r>
          </a:p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… en lakari alþjóðahorfur 2016-18 – aðallega vegna minni hagvaxtar í USA og nýmarkaðsríkjum</a:t>
            </a:r>
          </a:p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Þrátt fyrir þetta hafa viðskiptakjör batnað mikið og meira en spáð í PM15/4 … og raungengið hækkað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8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399" y="1825625"/>
            <a:ext cx="4217998" cy="5004000"/>
          </a:xfrm>
        </p:spPr>
      </p:pic>
      <p:pic>
        <p:nvPicPr>
          <p:cNvPr id="9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419" y="1825625"/>
            <a:ext cx="4430883" cy="5004000"/>
          </a:xfrm>
        </p:spPr>
      </p:pic>
    </p:spTree>
    <p:extLst>
      <p:ext uri="{BB962C8B-B14F-4D97-AF65-F5344CB8AC3E}">
        <p14:creationId xmlns:p14="http://schemas.microsoft.com/office/powerpoint/2010/main" val="1275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Mikill hagvöxtur á fyrstu níu mánuðum 2015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4,5% hagvöxtur á Q1-Q3 2015 – aðeins minni vöxtur en gert var ráð fyrir í PM15/4 (5,1</a:t>
            </a:r>
            <a:r>
              <a:rPr lang="is-IS" sz="1600" dirty="0" smtClean="0">
                <a:solidFill>
                  <a:schemeClr val="bg1"/>
                </a:solidFill>
              </a:rPr>
              <a:t>%)</a:t>
            </a:r>
            <a:endParaRPr lang="is-IS" sz="1600" dirty="0" smtClean="0">
              <a:solidFill>
                <a:schemeClr val="bg1"/>
              </a:solidFill>
            </a:endParaRPr>
          </a:p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Mikill vöxtur í innlendri eftirspurn sem jókst um 6,2% </a:t>
            </a:r>
            <a:r>
              <a:rPr lang="is-IS" sz="1600" dirty="0">
                <a:solidFill>
                  <a:schemeClr val="bg1"/>
                </a:solidFill>
              </a:rPr>
              <a:t>–</a:t>
            </a:r>
            <a:r>
              <a:rPr lang="is-IS" sz="1600" dirty="0" smtClean="0">
                <a:solidFill>
                  <a:schemeClr val="bg1"/>
                </a:solidFill>
              </a:rPr>
              <a:t> heldur minna en spáð var í PM15/4 (6,7%) … </a:t>
            </a:r>
          </a:p>
          <a:p>
            <a:pPr marL="180000" indent="-180000">
              <a:lnSpc>
                <a:spcPct val="90000"/>
              </a:lnSpc>
            </a:pPr>
            <a:r>
              <a:rPr lang="is-IS" sz="1600" dirty="0" smtClean="0">
                <a:solidFill>
                  <a:schemeClr val="bg1"/>
                </a:solidFill>
              </a:rPr>
              <a:t>… en þar vegur þyngst meiri samdráttur í íbúða- og opinberri fjárfestingu en atvinnuvegafjárfesting reyndist kröftugri</a:t>
            </a:r>
          </a:p>
          <a:p>
            <a:pPr marL="180000" indent="-180000">
              <a:lnSpc>
                <a:spcPct val="90000"/>
              </a:lnSpc>
            </a:pPr>
            <a:endParaRPr lang="is-IS" sz="1600" dirty="0" smtClean="0">
              <a:solidFill>
                <a:schemeClr val="bg1"/>
              </a:solidFill>
            </a:endParaRPr>
          </a:p>
        </p:txBody>
      </p:sp>
      <p:pic>
        <p:nvPicPr>
          <p:cNvPr id="6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0" y="1878166"/>
            <a:ext cx="6671139" cy="4860000"/>
          </a:xfrm>
        </p:spPr>
      </p:pic>
    </p:spTree>
    <p:extLst>
      <p:ext uri="{BB962C8B-B14F-4D97-AF65-F5344CB8AC3E}">
        <p14:creationId xmlns:p14="http://schemas.microsoft.com/office/powerpoint/2010/main" val="28857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Horfur á töluvert meiri hagvexti í ár en áður var spáð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Talið að hagvöxtur hafi verið 4,1% 2015 – heldur minni hagvöxtur en í PM15/4: skýrist af meiri vexti innflutnings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Horfur á svipuðum hagvexti í ár (4,2%) – 1pr meiri vöxtur en spáð var í PM15/4: meiri hækkun ráðstöfunartekna og meiri einkaneysla; meiri slökun í ríkisfjármálum; og minna neikvætt framlag utanríkisviðskipta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Líkt og í PM15/4 </a:t>
            </a:r>
            <a:r>
              <a:rPr lang="is-IS" sz="1600" dirty="0" smtClean="0">
                <a:solidFill>
                  <a:schemeClr val="bg1"/>
                </a:solidFill>
              </a:rPr>
              <a:t>hægir á </a:t>
            </a:r>
            <a:r>
              <a:rPr lang="is-IS" sz="1600" dirty="0" smtClean="0">
                <a:solidFill>
                  <a:schemeClr val="bg1"/>
                </a:solidFill>
              </a:rPr>
              <a:t>hagvexti 2017-18: </a:t>
            </a:r>
            <a:r>
              <a:rPr lang="is-IS" sz="1600" dirty="0" smtClean="0">
                <a:solidFill>
                  <a:schemeClr val="bg1"/>
                </a:solidFill>
              </a:rPr>
              <a:t>verður </a:t>
            </a:r>
            <a:r>
              <a:rPr lang="is-IS" sz="1600" dirty="0" smtClean="0">
                <a:solidFill>
                  <a:schemeClr val="bg1"/>
                </a:solidFill>
              </a:rPr>
              <a:t>3</a:t>
            </a:r>
            <a:r>
              <a:rPr lang="is-IS" sz="1600" dirty="0" smtClean="0">
                <a:solidFill>
                  <a:schemeClr val="bg1"/>
                </a:solidFill>
              </a:rPr>
              <a:t>½% 2017 og 3% 2018 – þó heldur meiri vöxtur en spáð í PM15/4 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9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062" y="1825625"/>
            <a:ext cx="4083018" cy="5004000"/>
          </a:xfrm>
        </p:spPr>
      </p:pic>
      <p:pic>
        <p:nvPicPr>
          <p:cNvPr id="10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236" y="1825625"/>
            <a:ext cx="4303924" cy="5004000"/>
          </a:xfrm>
        </p:spPr>
      </p:pic>
    </p:spTree>
    <p:extLst>
      <p:ext uri="{BB962C8B-B14F-4D97-AF65-F5344CB8AC3E}">
        <p14:creationId xmlns:p14="http://schemas.microsoft.com/office/powerpoint/2010/main" val="31584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Minna atvinnuleysi á Q4 en spáð hafði verið …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Líkt og spáð var í PM15/4 fjölgaði heildarvinnustundum um 3% á Q4 – störfum fjölgaði meira en meðaltími jókst minna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Meiri fjölgun starfandi og hægari fjölgun fólks á vinnualdri gera það að verkum að hlutfall starfandi var töluvert hærra á Q4 en spáð hafði verið sem veldur því að atvinnuleysi mældist minna á Q4 en spáð í PM15/4 (3,1% í stað 4,9%)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Árstíðarleiðrétt mældist atvinnuleysi 3,6% og minnkaði um 0,5pr frá fyrri fjórðungi og 1pr frá fyrra ári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66" y="1825625"/>
            <a:ext cx="3817484" cy="5004000"/>
          </a:xfrm>
        </p:spPr>
      </p:pic>
      <p:pic>
        <p:nvPicPr>
          <p:cNvPr id="9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860" y="1825625"/>
            <a:ext cx="3580356" cy="5004000"/>
          </a:xfrm>
        </p:spPr>
      </p:pic>
    </p:spTree>
    <p:extLst>
      <p:ext uri="{BB962C8B-B14F-4D97-AF65-F5344CB8AC3E}">
        <p14:creationId xmlns:p14="http://schemas.microsoft.com/office/powerpoint/2010/main" val="185435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… og horfur á minna atvinnuleysi út spátímann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Gert ráð fyrir svipuðum vexti heildarvinnustunda í ár og í fyrra (3%) en líkt og í PM15/4 er talið að heldur hægi á vextinum á næstu 2 árum … vöxturinn er þó meiri en áður </a:t>
            </a:r>
            <a:r>
              <a:rPr lang="is-IS" sz="1600" dirty="0" smtClean="0">
                <a:solidFill>
                  <a:schemeClr val="bg1"/>
                </a:solidFill>
              </a:rPr>
              <a:t>var spáð </a:t>
            </a:r>
            <a:r>
              <a:rPr lang="is-IS" sz="1600" dirty="0" smtClean="0">
                <a:solidFill>
                  <a:schemeClr val="bg1"/>
                </a:solidFill>
              </a:rPr>
              <a:t>og </a:t>
            </a:r>
            <a:r>
              <a:rPr lang="is-IS" sz="1600" dirty="0" smtClean="0">
                <a:solidFill>
                  <a:schemeClr val="bg1"/>
                </a:solidFill>
              </a:rPr>
              <a:t>hlutfall </a:t>
            </a:r>
            <a:r>
              <a:rPr lang="is-IS" sz="1600" dirty="0" smtClean="0">
                <a:solidFill>
                  <a:schemeClr val="bg1"/>
                </a:solidFill>
              </a:rPr>
              <a:t>starfandi hærra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Atvinnuleysi er einnig minna á spátímanum en áður var spáð: verður að meðaltali 3,7% í ár og helst á því stigi út spátímann í stað um 4¼% í PM15/4</a:t>
            </a:r>
          </a:p>
          <a:p>
            <a:pPr marL="180000" indent="-180000"/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908" y="1825625"/>
            <a:ext cx="4352628" cy="5004000"/>
          </a:xfrm>
        </p:spPr>
      </p:pic>
      <p:pic>
        <p:nvPicPr>
          <p:cNvPr id="10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926" y="1825625"/>
            <a:ext cx="4089560" cy="5004000"/>
          </a:xfrm>
        </p:spPr>
      </p:pic>
    </p:spTree>
    <p:extLst>
      <p:ext uri="{BB962C8B-B14F-4D97-AF65-F5344CB8AC3E}">
        <p14:creationId xmlns:p14="http://schemas.microsoft.com/office/powerpoint/2010/main" val="32540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Meiri framleiðsluspenna en spáð var í nóvember</a:t>
            </a:r>
            <a:endParaRPr lang="is-I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838201" y="745505"/>
            <a:ext cx="10069863" cy="1080120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800" kern="1200" dirty="0" smtClean="0">
                <a:solidFill>
                  <a:srgbClr val="3333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Talið að slakinn í þjóðarbúinu hafi horfið og atvinnuleysi minnkað í það sem samræmist fullri atvinnu snemma í fyrra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Spennan eykst enn frekar í ár og nær hámarki í um 2% af framleiðslugetu á seinni hluta ársins en minnkar síðan á ný</a:t>
            </a:r>
          </a:p>
          <a:p>
            <a:pPr marL="180000" indent="-180000"/>
            <a:r>
              <a:rPr lang="is-IS" sz="1600" dirty="0" smtClean="0">
                <a:solidFill>
                  <a:schemeClr val="bg1"/>
                </a:solidFill>
              </a:rPr>
              <a:t>Þetta er nokkru meiri spenna en gert var ráð fyrir í PM15/4 – enda horfur á meiri hagvexti en þá</a:t>
            </a:r>
            <a:endParaRPr lang="is-IS" sz="1600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621" y="1839411"/>
            <a:ext cx="4472885" cy="5004000"/>
          </a:xfrm>
        </p:spPr>
      </p:pic>
      <p:pic>
        <p:nvPicPr>
          <p:cNvPr id="9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684" y="1825625"/>
            <a:ext cx="4025355" cy="5004000"/>
          </a:xfrm>
        </p:spPr>
      </p:pic>
    </p:spTree>
    <p:extLst>
      <p:ext uri="{BB962C8B-B14F-4D97-AF65-F5344CB8AC3E}">
        <p14:creationId xmlns:p14="http://schemas.microsoft.com/office/powerpoint/2010/main" val="28435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13202</TotalTime>
  <Words>1011</Words>
  <Application>Microsoft Office PowerPoint</Application>
  <PresentationFormat>Widescreen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Vaxtaákvörðun 10. febrúar 2016</vt:lpstr>
      <vt:lpstr>PowerPoint Presentation</vt:lpstr>
      <vt:lpstr>Alþjóðlegt olíuverð lækkar enn frekar og óvissa eykst</vt:lpstr>
      <vt:lpstr>Lakari alþjóðhorfur en viðskiptakjör batna enn frekar</vt:lpstr>
      <vt:lpstr>Mikill hagvöxtur á fyrstu níu mánuðum 2015</vt:lpstr>
      <vt:lpstr>Horfur á töluvert meiri hagvexti í ár en áður var spáð</vt:lpstr>
      <vt:lpstr>Minna atvinnuleysi á Q4 en spáð hafði verið …</vt:lpstr>
      <vt:lpstr>… og horfur á minna atvinnuleysi út spátímann</vt:lpstr>
      <vt:lpstr>Meiri framleiðsluspenna en spáð var í nóvember</vt:lpstr>
      <vt:lpstr>Miklar launahækkanir og launahlutfall hækkar hratt</vt:lpstr>
      <vt:lpstr>Verðbólga enn undir markmiði …</vt:lpstr>
      <vt:lpstr>… en langtímaverðbólguvæntingar yfir markmiði</vt:lpstr>
      <vt:lpstr>Horfur á minni verðbólgu en áður spáð fram á næsta ár</vt:lpstr>
      <vt:lpstr>Verðbólguhorfur sem fyrr háðar töluverðri óvissu</vt:lpstr>
    </vt:vector>
  </TitlesOfParts>
  <Company>Sedlabankinn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SÍ Þórarinn Gunnar Pétursson</dc:creator>
  <cp:lastModifiedBy>SÍ Þórarinn Gunnar Pétursson</cp:lastModifiedBy>
  <cp:revision>537</cp:revision>
  <cp:lastPrinted>2015-05-27T14:49:16Z</cp:lastPrinted>
  <dcterms:created xsi:type="dcterms:W3CDTF">2015-05-26T12:04:59Z</dcterms:created>
  <dcterms:modified xsi:type="dcterms:W3CDTF">2016-02-10T09:26:24Z</dcterms:modified>
</cp:coreProperties>
</file>