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160" r:id="rId2"/>
    <p:sldId id="1161" r:id="rId3"/>
    <p:sldId id="1120" r:id="rId4"/>
    <p:sldId id="1147" r:id="rId5"/>
    <p:sldId id="1113" r:id="rId6"/>
    <p:sldId id="1140" r:id="rId7"/>
    <p:sldId id="1146" r:id="rId8"/>
    <p:sldId id="1129" r:id="rId9"/>
    <p:sldId id="1126" r:id="rId10"/>
    <p:sldId id="1127" r:id="rId11"/>
    <p:sldId id="1145" r:id="rId12"/>
    <p:sldId id="1092" r:id="rId13"/>
    <p:sldId id="1162" r:id="rId14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  <p:cmAuthor id="1" name="SÍ Þorvarður Tjörvi Ólafsson" initials="SÞTÓ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740" autoAdjust="0"/>
  </p:normalViewPr>
  <p:slideViewPr>
    <p:cSldViewPr>
      <p:cViewPr varScale="1">
        <p:scale>
          <a:sx n="113" d="100"/>
          <a:sy n="113" d="100"/>
        </p:scale>
        <p:origin x="11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00" d="100"/>
          <a:sy n="100" d="100"/>
        </p:scale>
        <p:origin x="-1908" y="10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466AB-40D6-4F48-97ED-7414132DE6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3372D101-9884-4276-BBF6-1DF156D2BADC}">
      <dgm:prSet phldrT="[Text]"/>
      <dgm:spPr/>
      <dgm:t>
        <a:bodyPr/>
        <a:lstStyle/>
        <a:p>
          <a:r>
            <a:rPr lang="is-IS" smtClean="0"/>
            <a:t>Alþjóðlegar efnahagshorfur</a:t>
          </a:r>
          <a:endParaRPr lang="is-IS" dirty="0"/>
        </a:p>
      </dgm:t>
    </dgm:pt>
    <dgm:pt modelId="{47596E20-CBDD-4FB5-8FD4-0763CB8C0C6F}" type="parTrans" cxnId="{0180DA56-CAAD-4DCE-9934-2E6DEA4D4EF0}">
      <dgm:prSet/>
      <dgm:spPr/>
      <dgm:t>
        <a:bodyPr/>
        <a:lstStyle/>
        <a:p>
          <a:endParaRPr lang="is-IS"/>
        </a:p>
      </dgm:t>
    </dgm:pt>
    <dgm:pt modelId="{3E4DCF6A-584E-49E3-9A4A-04DEA9BD5532}" type="sibTrans" cxnId="{0180DA56-CAAD-4DCE-9934-2E6DEA4D4EF0}">
      <dgm:prSet/>
      <dgm:spPr/>
      <dgm:t>
        <a:bodyPr/>
        <a:lstStyle/>
        <a:p>
          <a:endParaRPr lang="is-IS"/>
        </a:p>
      </dgm:t>
    </dgm:pt>
    <dgm:pt modelId="{BF69E362-83B9-4313-960E-F1FC1092D33A}">
      <dgm:prSet/>
      <dgm:spPr/>
      <dgm:t>
        <a:bodyPr/>
        <a:lstStyle/>
        <a:p>
          <a:r>
            <a:rPr lang="is-IS" dirty="0" smtClean="0"/>
            <a:t>Þrátt fyrir hægfara bata eru horfur enn óvissar og meiri hætta á að þær séu ofmetnar</a:t>
          </a:r>
          <a:endParaRPr lang="is-IS" dirty="0"/>
        </a:p>
      </dgm:t>
    </dgm:pt>
    <dgm:pt modelId="{65D0F406-9FBA-4E1E-9BB8-BE8E0A6967B7}" type="parTrans" cxnId="{77F26D35-8F9E-4C5C-A2F4-8969D48E6231}">
      <dgm:prSet/>
      <dgm:spPr/>
      <dgm:t>
        <a:bodyPr/>
        <a:lstStyle/>
        <a:p>
          <a:endParaRPr lang="is-IS"/>
        </a:p>
      </dgm:t>
    </dgm:pt>
    <dgm:pt modelId="{60CE10C3-4689-4B7D-A4D5-532678C52634}" type="sibTrans" cxnId="{77F26D35-8F9E-4C5C-A2F4-8969D48E6231}">
      <dgm:prSet/>
      <dgm:spPr/>
      <dgm:t>
        <a:bodyPr/>
        <a:lstStyle/>
        <a:p>
          <a:endParaRPr lang="is-IS"/>
        </a:p>
      </dgm:t>
    </dgm:pt>
    <dgm:pt modelId="{24EDBDD8-00DC-451D-B953-B9C5409FD77F}">
      <dgm:prSet phldrT="[Text]"/>
      <dgm:spPr/>
      <dgm:t>
        <a:bodyPr/>
        <a:lstStyle/>
        <a:p>
          <a:r>
            <a:rPr lang="is-IS" dirty="0" smtClean="0"/>
            <a:t>Gengi krónunnar</a:t>
          </a:r>
          <a:endParaRPr lang="is-IS" dirty="0"/>
        </a:p>
      </dgm:t>
    </dgm:pt>
    <dgm:pt modelId="{34919AE8-2E3F-4E19-9F87-8EDA1C43F968}" type="parTrans" cxnId="{52EE14E6-F723-4AEA-939E-4F68D073382D}">
      <dgm:prSet/>
      <dgm:spPr/>
      <dgm:t>
        <a:bodyPr/>
        <a:lstStyle/>
        <a:p>
          <a:endParaRPr lang="is-IS"/>
        </a:p>
      </dgm:t>
    </dgm:pt>
    <dgm:pt modelId="{0E4BCE9C-179B-43A0-9929-6F0E295B8F08}" type="sibTrans" cxnId="{52EE14E6-F723-4AEA-939E-4F68D073382D}">
      <dgm:prSet/>
      <dgm:spPr/>
      <dgm:t>
        <a:bodyPr/>
        <a:lstStyle/>
        <a:p>
          <a:endParaRPr lang="is-IS"/>
        </a:p>
      </dgm:t>
    </dgm:pt>
    <dgm:pt modelId="{779C7EF1-FF1C-456C-94CC-A8BEB8CB7C9D}">
      <dgm:prSet/>
      <dgm:spPr/>
      <dgm:t>
        <a:bodyPr/>
        <a:lstStyle/>
        <a:p>
          <a:r>
            <a:rPr lang="is-IS" dirty="0" smtClean="0"/>
            <a:t>Gert ráð fyrir óbreyttu gengi á spátíma – gæti verið vanmat í ljósi bata efnahags og viðskiptakjara eða ofmat í ljósi mögulegs fjármagnsútflæðis við uppgjör slitabúa og haftalosun og óvissu tengt óróa á vinnumarkaði</a:t>
          </a:r>
          <a:endParaRPr lang="is-IS" dirty="0"/>
        </a:p>
      </dgm:t>
    </dgm:pt>
    <dgm:pt modelId="{A0B4B07D-B4E0-491C-A8DF-AABCA0CCE46D}" type="parTrans" cxnId="{A58A2AA3-F16B-4791-BFEC-519030279040}">
      <dgm:prSet/>
      <dgm:spPr/>
      <dgm:t>
        <a:bodyPr/>
        <a:lstStyle/>
        <a:p>
          <a:endParaRPr lang="is-IS"/>
        </a:p>
      </dgm:t>
    </dgm:pt>
    <dgm:pt modelId="{982E1BEB-22A1-447B-B42B-B43EC72D49C6}" type="sibTrans" cxnId="{A58A2AA3-F16B-4791-BFEC-519030279040}">
      <dgm:prSet/>
      <dgm:spPr/>
      <dgm:t>
        <a:bodyPr/>
        <a:lstStyle/>
        <a:p>
          <a:endParaRPr lang="is-IS"/>
        </a:p>
      </dgm:t>
    </dgm:pt>
    <dgm:pt modelId="{E5B246DA-D616-4BA3-93E2-8C214BA884F1}">
      <dgm:prSet phldrT="[Text]"/>
      <dgm:spPr/>
      <dgm:t>
        <a:bodyPr/>
        <a:lstStyle/>
        <a:p>
          <a:r>
            <a:rPr lang="is-IS" dirty="0" smtClean="0"/>
            <a:t>Slakinn í þjóðarbúinu</a:t>
          </a:r>
          <a:endParaRPr lang="is-IS" dirty="0"/>
        </a:p>
      </dgm:t>
    </dgm:pt>
    <dgm:pt modelId="{1BF004B1-E628-4C5D-B009-D402AE70CA13}" type="parTrans" cxnId="{34D95971-20E6-41BC-87FE-F3E62725B4EF}">
      <dgm:prSet/>
      <dgm:spPr/>
      <dgm:t>
        <a:bodyPr/>
        <a:lstStyle/>
        <a:p>
          <a:endParaRPr lang="is-IS"/>
        </a:p>
      </dgm:t>
    </dgm:pt>
    <dgm:pt modelId="{253E9B05-E422-4E6A-9927-684B689BEFEA}" type="sibTrans" cxnId="{34D95971-20E6-41BC-87FE-F3E62725B4EF}">
      <dgm:prSet/>
      <dgm:spPr/>
      <dgm:t>
        <a:bodyPr/>
        <a:lstStyle/>
        <a:p>
          <a:endParaRPr lang="is-IS"/>
        </a:p>
      </dgm:t>
    </dgm:pt>
    <dgm:pt modelId="{5FB13D3A-A783-4699-848A-479B81DDE5B8}">
      <dgm:prSet/>
      <dgm:spPr/>
      <dgm:t>
        <a:bodyPr/>
        <a:lstStyle/>
        <a:p>
          <a:r>
            <a:rPr lang="is-IS" dirty="0" smtClean="0"/>
            <a:t>Slakinn í þjóðarbúinu er að hverfa hratt en misvísandi vísbendingar um hvort hann sé þegar horfinn eða hvort einhver slaki sé enn til staðar – flest bendir þó til þess að hann sé horfinn</a:t>
          </a:r>
          <a:endParaRPr lang="is-IS" dirty="0"/>
        </a:p>
      </dgm:t>
    </dgm:pt>
    <dgm:pt modelId="{78488B3A-D8D1-4180-AAEF-D60731B474E6}" type="parTrans" cxnId="{C06513EA-49C1-4E8B-9EFD-F66CAB6C8525}">
      <dgm:prSet/>
      <dgm:spPr/>
      <dgm:t>
        <a:bodyPr/>
        <a:lstStyle/>
        <a:p>
          <a:endParaRPr lang="is-IS"/>
        </a:p>
      </dgm:t>
    </dgm:pt>
    <dgm:pt modelId="{4B727A14-75F7-4D2A-A39A-D45B9F8E46FA}" type="sibTrans" cxnId="{C06513EA-49C1-4E8B-9EFD-F66CAB6C8525}">
      <dgm:prSet/>
      <dgm:spPr/>
      <dgm:t>
        <a:bodyPr/>
        <a:lstStyle/>
        <a:p>
          <a:endParaRPr lang="is-IS"/>
        </a:p>
      </dgm:t>
    </dgm:pt>
    <dgm:pt modelId="{24762CE8-58A9-460B-A498-24E4119A06E3}">
      <dgm:prSet/>
      <dgm:spPr/>
      <dgm:t>
        <a:bodyPr/>
        <a:lstStyle/>
        <a:p>
          <a:r>
            <a:rPr lang="is-IS" dirty="0" smtClean="0"/>
            <a:t>Óvissa fram á við tengd alþjóðahorfum, stöðu á vinnumarkaði, </a:t>
          </a:r>
          <a:r>
            <a:rPr lang="is-IS" dirty="0" err="1" smtClean="0"/>
            <a:t>þ.m.t</a:t>
          </a:r>
          <a:r>
            <a:rPr lang="is-IS" dirty="0" smtClean="0"/>
            <a:t>. áhrifum langvarandi verkfalla, og umfangi og tímasetningu fjárfestingar í orkufrekum iðnaði</a:t>
          </a:r>
          <a:endParaRPr lang="is-IS" dirty="0">
            <a:solidFill>
              <a:srgbClr val="FF0000"/>
            </a:solidFill>
          </a:endParaRPr>
        </a:p>
      </dgm:t>
    </dgm:pt>
    <dgm:pt modelId="{591931CB-F83A-470D-A976-C1E8F20671FB}" type="parTrans" cxnId="{2DA26DCA-108A-4757-B447-4C3CFF1CCE9E}">
      <dgm:prSet/>
      <dgm:spPr/>
      <dgm:t>
        <a:bodyPr/>
        <a:lstStyle/>
        <a:p>
          <a:endParaRPr lang="is-IS"/>
        </a:p>
      </dgm:t>
    </dgm:pt>
    <dgm:pt modelId="{7D0F6ECF-F551-47DA-ADCC-17DDD443E7FF}" type="sibTrans" cxnId="{2DA26DCA-108A-4757-B447-4C3CFF1CCE9E}">
      <dgm:prSet/>
      <dgm:spPr/>
      <dgm:t>
        <a:bodyPr/>
        <a:lstStyle/>
        <a:p>
          <a:endParaRPr lang="is-IS"/>
        </a:p>
      </dgm:t>
    </dgm:pt>
    <dgm:pt modelId="{4007915D-DE28-4062-BE44-3DBD6D5C8C6A}">
      <dgm:prSet phldrT="[Text]"/>
      <dgm:spPr/>
      <dgm:t>
        <a:bodyPr/>
        <a:lstStyle/>
        <a:p>
          <a:r>
            <a:rPr lang="is-IS" dirty="0" smtClean="0"/>
            <a:t>Launahækkanir í yfirstandandi kjarasamningum</a:t>
          </a:r>
          <a:endParaRPr lang="is-IS" dirty="0"/>
        </a:p>
      </dgm:t>
    </dgm:pt>
    <dgm:pt modelId="{CD72869F-D334-4C2E-BB04-56291834183D}" type="parTrans" cxnId="{0E091772-7BFF-46B1-A1B4-DEFDB105AA26}">
      <dgm:prSet/>
      <dgm:spPr/>
      <dgm:t>
        <a:bodyPr/>
        <a:lstStyle/>
        <a:p>
          <a:endParaRPr lang="is-IS"/>
        </a:p>
      </dgm:t>
    </dgm:pt>
    <dgm:pt modelId="{F3CDE296-F2F1-40B2-8F4A-6B5DA9F1F847}" type="sibTrans" cxnId="{0E091772-7BFF-46B1-A1B4-DEFDB105AA26}">
      <dgm:prSet/>
      <dgm:spPr/>
      <dgm:t>
        <a:bodyPr/>
        <a:lstStyle/>
        <a:p>
          <a:endParaRPr lang="is-IS"/>
        </a:p>
      </dgm:t>
    </dgm:pt>
    <dgm:pt modelId="{E1B5C06E-735E-4CFA-9ED6-54545A618DD4}">
      <dgm:prSet/>
      <dgm:spPr/>
      <dgm:t>
        <a:bodyPr/>
        <a:lstStyle/>
        <a:p>
          <a:r>
            <a:rPr lang="is-IS" dirty="0" smtClean="0"/>
            <a:t>Hætta á að grunnspá vanmeti launahækkanir í ljósi stöðu yfirstandandi kjaradeilna</a:t>
          </a:r>
          <a:endParaRPr lang="is-IS" dirty="0"/>
        </a:p>
      </dgm:t>
    </dgm:pt>
    <dgm:pt modelId="{C6D1BB19-AD69-4B8C-8EEA-BDBD99A9BB49}" type="parTrans" cxnId="{5ABE486B-441B-4937-B761-D2E0342A5426}">
      <dgm:prSet/>
      <dgm:spPr/>
      <dgm:t>
        <a:bodyPr/>
        <a:lstStyle/>
        <a:p>
          <a:endParaRPr lang="is-IS"/>
        </a:p>
      </dgm:t>
    </dgm:pt>
    <dgm:pt modelId="{BF4A7175-4B65-400C-B457-FC2CB5782720}" type="sibTrans" cxnId="{5ABE486B-441B-4937-B761-D2E0342A5426}">
      <dgm:prSet/>
      <dgm:spPr/>
      <dgm:t>
        <a:bodyPr/>
        <a:lstStyle/>
        <a:p>
          <a:endParaRPr lang="is-IS"/>
        </a:p>
      </dgm:t>
    </dgm:pt>
    <dgm:pt modelId="{B61A131C-13A7-4F77-BE79-70932AE3E803}">
      <dgm:prSet/>
      <dgm:spPr/>
      <dgm:t>
        <a:bodyPr/>
        <a:lstStyle/>
        <a:p>
          <a:r>
            <a:rPr lang="is-IS" dirty="0" smtClean="0"/>
            <a:t>Fráviksdæmi sýnir hvernig mjög miklar launahækkanir gætu stefnt árangri við að ná tökum á verðbólgu í voða, grafið undan samkeppnisábata og efnahagsbatanum og þar með gert losun hafta áhættumeiri</a:t>
          </a:r>
          <a:endParaRPr lang="is-IS" dirty="0"/>
        </a:p>
      </dgm:t>
    </dgm:pt>
    <dgm:pt modelId="{57EF7C8D-ABBA-4A06-B822-C49F9E8EAC9C}" type="parTrans" cxnId="{1A0E7D1A-9667-41BF-842F-AD3FDB0010DF}">
      <dgm:prSet/>
      <dgm:spPr/>
      <dgm:t>
        <a:bodyPr/>
        <a:lstStyle/>
        <a:p>
          <a:endParaRPr lang="is-IS"/>
        </a:p>
      </dgm:t>
    </dgm:pt>
    <dgm:pt modelId="{76EAC667-72C0-4C0E-A3B6-BFBD08EB5E6C}" type="sibTrans" cxnId="{1A0E7D1A-9667-41BF-842F-AD3FDB0010DF}">
      <dgm:prSet/>
      <dgm:spPr/>
      <dgm:t>
        <a:bodyPr/>
        <a:lstStyle/>
        <a:p>
          <a:endParaRPr lang="is-IS"/>
        </a:p>
      </dgm:t>
    </dgm:pt>
    <dgm:pt modelId="{E9362D6F-DF3B-4122-A9F5-E05AA272D24C}" type="pres">
      <dgm:prSet presAssocID="{C47466AB-40D6-4F48-97ED-7414132DE6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FAEBD72C-D5D5-4E55-BF30-6B5FE6AACAD6}" type="pres">
      <dgm:prSet presAssocID="{3372D101-9884-4276-BBF6-1DF156D2BADC}" presName="parentLin" presStyleCnt="0"/>
      <dgm:spPr/>
    </dgm:pt>
    <dgm:pt modelId="{3C0EF801-DC70-4634-BFD9-918B96E670DE}" type="pres">
      <dgm:prSet presAssocID="{3372D101-9884-4276-BBF6-1DF156D2BADC}" presName="parentLeftMargin" presStyleLbl="node1" presStyleIdx="0" presStyleCnt="4"/>
      <dgm:spPr/>
      <dgm:t>
        <a:bodyPr/>
        <a:lstStyle/>
        <a:p>
          <a:endParaRPr lang="is-IS"/>
        </a:p>
      </dgm:t>
    </dgm:pt>
    <dgm:pt modelId="{35C30C70-AED6-40A7-910D-C6D8F9C8C2A4}" type="pres">
      <dgm:prSet presAssocID="{3372D101-9884-4276-BBF6-1DF156D2BA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7F7F5FF-CBE3-4A16-9E6F-EF208368A259}" type="pres">
      <dgm:prSet presAssocID="{3372D101-9884-4276-BBF6-1DF156D2BADC}" presName="negativeSpace" presStyleCnt="0"/>
      <dgm:spPr/>
    </dgm:pt>
    <dgm:pt modelId="{6CDC3595-2108-4B27-9F83-D0CB1E8BAC64}" type="pres">
      <dgm:prSet presAssocID="{3372D101-9884-4276-BBF6-1DF156D2BAD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AE03ED5B-BE66-4F93-9430-F525A12D2963}" type="pres">
      <dgm:prSet presAssocID="{3E4DCF6A-584E-49E3-9A4A-04DEA9BD5532}" presName="spaceBetweenRectangles" presStyleCnt="0"/>
      <dgm:spPr/>
    </dgm:pt>
    <dgm:pt modelId="{E5741D41-23A3-4F87-8F6C-83244C92D5A8}" type="pres">
      <dgm:prSet presAssocID="{24EDBDD8-00DC-451D-B953-B9C5409FD77F}" presName="parentLin" presStyleCnt="0"/>
      <dgm:spPr/>
    </dgm:pt>
    <dgm:pt modelId="{D2D74FC5-770A-42D6-92CF-B54033A8607D}" type="pres">
      <dgm:prSet presAssocID="{24EDBDD8-00DC-451D-B953-B9C5409FD77F}" presName="parentLeftMargin" presStyleLbl="node1" presStyleIdx="0" presStyleCnt="4"/>
      <dgm:spPr/>
      <dgm:t>
        <a:bodyPr/>
        <a:lstStyle/>
        <a:p>
          <a:endParaRPr lang="is-IS"/>
        </a:p>
      </dgm:t>
    </dgm:pt>
    <dgm:pt modelId="{9025AB20-1B9B-49EC-BBDA-1CF50F426416}" type="pres">
      <dgm:prSet presAssocID="{24EDBDD8-00DC-451D-B953-B9C5409FD77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D9CA08B-7528-40E1-8C69-625CC2BD252C}" type="pres">
      <dgm:prSet presAssocID="{24EDBDD8-00DC-451D-B953-B9C5409FD77F}" presName="negativeSpace" presStyleCnt="0"/>
      <dgm:spPr/>
    </dgm:pt>
    <dgm:pt modelId="{85DF5CCA-4360-4533-BFF8-744A304D611F}" type="pres">
      <dgm:prSet presAssocID="{24EDBDD8-00DC-451D-B953-B9C5409FD77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E449166-4480-40F0-A263-61052E0E0B36}" type="pres">
      <dgm:prSet presAssocID="{0E4BCE9C-179B-43A0-9929-6F0E295B8F08}" presName="spaceBetweenRectangles" presStyleCnt="0"/>
      <dgm:spPr/>
    </dgm:pt>
    <dgm:pt modelId="{15196345-0F1C-481E-85ED-B15FBDB49DBC}" type="pres">
      <dgm:prSet presAssocID="{E5B246DA-D616-4BA3-93E2-8C214BA884F1}" presName="parentLin" presStyleCnt="0"/>
      <dgm:spPr/>
    </dgm:pt>
    <dgm:pt modelId="{8351DF33-582A-4629-B39F-4E1F1FF472B0}" type="pres">
      <dgm:prSet presAssocID="{E5B246DA-D616-4BA3-93E2-8C214BA884F1}" presName="parentLeftMargin" presStyleLbl="node1" presStyleIdx="1" presStyleCnt="4"/>
      <dgm:spPr/>
      <dgm:t>
        <a:bodyPr/>
        <a:lstStyle/>
        <a:p>
          <a:endParaRPr lang="is-IS"/>
        </a:p>
      </dgm:t>
    </dgm:pt>
    <dgm:pt modelId="{95F36B65-3518-4A1B-9195-D199425F661C}" type="pres">
      <dgm:prSet presAssocID="{E5B246DA-D616-4BA3-93E2-8C214BA884F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4EAA691-D43A-4EDC-8417-E78385494642}" type="pres">
      <dgm:prSet presAssocID="{E5B246DA-D616-4BA3-93E2-8C214BA884F1}" presName="negativeSpace" presStyleCnt="0"/>
      <dgm:spPr/>
    </dgm:pt>
    <dgm:pt modelId="{1CD3EAEB-3A55-44F4-8B44-0A385DB62F07}" type="pres">
      <dgm:prSet presAssocID="{E5B246DA-D616-4BA3-93E2-8C214BA884F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A5B5EFA9-C87C-44A3-BD32-4A6CFA32DA3A}" type="pres">
      <dgm:prSet presAssocID="{253E9B05-E422-4E6A-9927-684B689BEFEA}" presName="spaceBetweenRectangles" presStyleCnt="0"/>
      <dgm:spPr/>
    </dgm:pt>
    <dgm:pt modelId="{2A580DD0-3BF6-41B8-BF6F-073031F72A9E}" type="pres">
      <dgm:prSet presAssocID="{4007915D-DE28-4062-BE44-3DBD6D5C8C6A}" presName="parentLin" presStyleCnt="0"/>
      <dgm:spPr/>
    </dgm:pt>
    <dgm:pt modelId="{D5F6E0DC-5507-4FE1-8074-998865F09B5D}" type="pres">
      <dgm:prSet presAssocID="{4007915D-DE28-4062-BE44-3DBD6D5C8C6A}" presName="parentLeftMargin" presStyleLbl="node1" presStyleIdx="2" presStyleCnt="4"/>
      <dgm:spPr/>
      <dgm:t>
        <a:bodyPr/>
        <a:lstStyle/>
        <a:p>
          <a:endParaRPr lang="is-IS"/>
        </a:p>
      </dgm:t>
    </dgm:pt>
    <dgm:pt modelId="{D8BCAF13-541C-49EF-B44C-E60B300D3079}" type="pres">
      <dgm:prSet presAssocID="{4007915D-DE28-4062-BE44-3DBD6D5C8C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D84DF8E-A534-4B7B-ADBC-338BEBF81AD9}" type="pres">
      <dgm:prSet presAssocID="{4007915D-DE28-4062-BE44-3DBD6D5C8C6A}" presName="negativeSpace" presStyleCnt="0"/>
      <dgm:spPr/>
    </dgm:pt>
    <dgm:pt modelId="{C2F3F8F6-64D3-4FC4-9125-773B6168C300}" type="pres">
      <dgm:prSet presAssocID="{4007915D-DE28-4062-BE44-3DBD6D5C8C6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CF8106C8-D7E6-493C-B2E2-6758CB7754CA}" type="presOf" srcId="{E1B5C06E-735E-4CFA-9ED6-54545A618DD4}" destId="{C2F3F8F6-64D3-4FC4-9125-773B6168C300}" srcOrd="0" destOrd="0" presId="urn:microsoft.com/office/officeart/2005/8/layout/list1"/>
    <dgm:cxn modelId="{1EFF9905-9595-41FC-BEFA-A2D6611F150F}" type="presOf" srcId="{4007915D-DE28-4062-BE44-3DBD6D5C8C6A}" destId="{D8BCAF13-541C-49EF-B44C-E60B300D3079}" srcOrd="1" destOrd="0" presId="urn:microsoft.com/office/officeart/2005/8/layout/list1"/>
    <dgm:cxn modelId="{34D95971-20E6-41BC-87FE-F3E62725B4EF}" srcId="{C47466AB-40D6-4F48-97ED-7414132DE6A2}" destId="{E5B246DA-D616-4BA3-93E2-8C214BA884F1}" srcOrd="2" destOrd="0" parTransId="{1BF004B1-E628-4C5D-B009-D402AE70CA13}" sibTransId="{253E9B05-E422-4E6A-9927-684B689BEFEA}"/>
    <dgm:cxn modelId="{77F26D35-8F9E-4C5C-A2F4-8969D48E6231}" srcId="{3372D101-9884-4276-BBF6-1DF156D2BADC}" destId="{BF69E362-83B9-4313-960E-F1FC1092D33A}" srcOrd="0" destOrd="0" parTransId="{65D0F406-9FBA-4E1E-9BB8-BE8E0A6967B7}" sibTransId="{60CE10C3-4689-4B7D-A4D5-532678C52634}"/>
    <dgm:cxn modelId="{014E4DF9-9A83-4B0D-B8EA-0D7CFA4E3A1E}" type="presOf" srcId="{24762CE8-58A9-460B-A498-24E4119A06E3}" destId="{1CD3EAEB-3A55-44F4-8B44-0A385DB62F07}" srcOrd="0" destOrd="1" presId="urn:microsoft.com/office/officeart/2005/8/layout/list1"/>
    <dgm:cxn modelId="{B2D6E3F2-A045-46FD-991E-5BA1767BF38D}" type="presOf" srcId="{C47466AB-40D6-4F48-97ED-7414132DE6A2}" destId="{E9362D6F-DF3B-4122-A9F5-E05AA272D24C}" srcOrd="0" destOrd="0" presId="urn:microsoft.com/office/officeart/2005/8/layout/list1"/>
    <dgm:cxn modelId="{2A6441F5-95C9-456A-B405-F5D40B84A362}" type="presOf" srcId="{24EDBDD8-00DC-451D-B953-B9C5409FD77F}" destId="{9025AB20-1B9B-49EC-BBDA-1CF50F426416}" srcOrd="1" destOrd="0" presId="urn:microsoft.com/office/officeart/2005/8/layout/list1"/>
    <dgm:cxn modelId="{A58A2AA3-F16B-4791-BFEC-519030279040}" srcId="{24EDBDD8-00DC-451D-B953-B9C5409FD77F}" destId="{779C7EF1-FF1C-456C-94CC-A8BEB8CB7C9D}" srcOrd="0" destOrd="0" parTransId="{A0B4B07D-B4E0-491C-A8DF-AABCA0CCE46D}" sibTransId="{982E1BEB-22A1-447B-B42B-B43EC72D49C6}"/>
    <dgm:cxn modelId="{0E091772-7BFF-46B1-A1B4-DEFDB105AA26}" srcId="{C47466AB-40D6-4F48-97ED-7414132DE6A2}" destId="{4007915D-DE28-4062-BE44-3DBD6D5C8C6A}" srcOrd="3" destOrd="0" parTransId="{CD72869F-D334-4C2E-BB04-56291834183D}" sibTransId="{F3CDE296-F2F1-40B2-8F4A-6B5DA9F1F847}"/>
    <dgm:cxn modelId="{B09546CE-2C6D-4BCA-8AB4-043418B54346}" type="presOf" srcId="{5FB13D3A-A783-4699-848A-479B81DDE5B8}" destId="{1CD3EAEB-3A55-44F4-8B44-0A385DB62F07}" srcOrd="0" destOrd="0" presId="urn:microsoft.com/office/officeart/2005/8/layout/list1"/>
    <dgm:cxn modelId="{52EE14E6-F723-4AEA-939E-4F68D073382D}" srcId="{C47466AB-40D6-4F48-97ED-7414132DE6A2}" destId="{24EDBDD8-00DC-451D-B953-B9C5409FD77F}" srcOrd="1" destOrd="0" parTransId="{34919AE8-2E3F-4E19-9F87-8EDA1C43F968}" sibTransId="{0E4BCE9C-179B-43A0-9929-6F0E295B8F08}"/>
    <dgm:cxn modelId="{8C5C323F-5224-492F-85B3-B217598032C0}" type="presOf" srcId="{E5B246DA-D616-4BA3-93E2-8C214BA884F1}" destId="{8351DF33-582A-4629-B39F-4E1F1FF472B0}" srcOrd="0" destOrd="0" presId="urn:microsoft.com/office/officeart/2005/8/layout/list1"/>
    <dgm:cxn modelId="{04FB3405-8A07-4286-BBBE-09CF64F2E171}" type="presOf" srcId="{B61A131C-13A7-4F77-BE79-70932AE3E803}" destId="{C2F3F8F6-64D3-4FC4-9125-773B6168C300}" srcOrd="0" destOrd="1" presId="urn:microsoft.com/office/officeart/2005/8/layout/list1"/>
    <dgm:cxn modelId="{2DA26DCA-108A-4757-B447-4C3CFF1CCE9E}" srcId="{E5B246DA-D616-4BA3-93E2-8C214BA884F1}" destId="{24762CE8-58A9-460B-A498-24E4119A06E3}" srcOrd="1" destOrd="0" parTransId="{591931CB-F83A-470D-A976-C1E8F20671FB}" sibTransId="{7D0F6ECF-F551-47DA-ADCC-17DDD443E7FF}"/>
    <dgm:cxn modelId="{0180DA56-CAAD-4DCE-9934-2E6DEA4D4EF0}" srcId="{C47466AB-40D6-4F48-97ED-7414132DE6A2}" destId="{3372D101-9884-4276-BBF6-1DF156D2BADC}" srcOrd="0" destOrd="0" parTransId="{47596E20-CBDD-4FB5-8FD4-0763CB8C0C6F}" sibTransId="{3E4DCF6A-584E-49E3-9A4A-04DEA9BD5532}"/>
    <dgm:cxn modelId="{21E5FBCC-4104-4EF3-A8BD-D8E1466F7B5F}" type="presOf" srcId="{3372D101-9884-4276-BBF6-1DF156D2BADC}" destId="{35C30C70-AED6-40A7-910D-C6D8F9C8C2A4}" srcOrd="1" destOrd="0" presId="urn:microsoft.com/office/officeart/2005/8/layout/list1"/>
    <dgm:cxn modelId="{278B11F9-DF68-47BE-9A5A-FDD5FB7AFAC7}" type="presOf" srcId="{779C7EF1-FF1C-456C-94CC-A8BEB8CB7C9D}" destId="{85DF5CCA-4360-4533-BFF8-744A304D611F}" srcOrd="0" destOrd="0" presId="urn:microsoft.com/office/officeart/2005/8/layout/list1"/>
    <dgm:cxn modelId="{8600A62A-C146-4879-92F5-3BFC049B6790}" type="presOf" srcId="{3372D101-9884-4276-BBF6-1DF156D2BADC}" destId="{3C0EF801-DC70-4634-BFD9-918B96E670DE}" srcOrd="0" destOrd="0" presId="urn:microsoft.com/office/officeart/2005/8/layout/list1"/>
    <dgm:cxn modelId="{1E464E87-180E-49CC-A7AA-5B8304FB3380}" type="presOf" srcId="{BF69E362-83B9-4313-960E-F1FC1092D33A}" destId="{6CDC3595-2108-4B27-9F83-D0CB1E8BAC64}" srcOrd="0" destOrd="0" presId="urn:microsoft.com/office/officeart/2005/8/layout/list1"/>
    <dgm:cxn modelId="{5ABE486B-441B-4937-B761-D2E0342A5426}" srcId="{4007915D-DE28-4062-BE44-3DBD6D5C8C6A}" destId="{E1B5C06E-735E-4CFA-9ED6-54545A618DD4}" srcOrd="0" destOrd="0" parTransId="{C6D1BB19-AD69-4B8C-8EEA-BDBD99A9BB49}" sibTransId="{BF4A7175-4B65-400C-B457-FC2CB5782720}"/>
    <dgm:cxn modelId="{2E0A104E-007A-46DC-9127-E334F61A73E9}" type="presOf" srcId="{24EDBDD8-00DC-451D-B953-B9C5409FD77F}" destId="{D2D74FC5-770A-42D6-92CF-B54033A8607D}" srcOrd="0" destOrd="0" presId="urn:microsoft.com/office/officeart/2005/8/layout/list1"/>
    <dgm:cxn modelId="{A2F02239-E46E-4BBE-9FB8-38CDB058A2B4}" type="presOf" srcId="{E5B246DA-D616-4BA3-93E2-8C214BA884F1}" destId="{95F36B65-3518-4A1B-9195-D199425F661C}" srcOrd="1" destOrd="0" presId="urn:microsoft.com/office/officeart/2005/8/layout/list1"/>
    <dgm:cxn modelId="{1A0E7D1A-9667-41BF-842F-AD3FDB0010DF}" srcId="{4007915D-DE28-4062-BE44-3DBD6D5C8C6A}" destId="{B61A131C-13A7-4F77-BE79-70932AE3E803}" srcOrd="1" destOrd="0" parTransId="{57EF7C8D-ABBA-4A06-B822-C49F9E8EAC9C}" sibTransId="{76EAC667-72C0-4C0E-A3B6-BFBD08EB5E6C}"/>
    <dgm:cxn modelId="{C06513EA-49C1-4E8B-9EFD-F66CAB6C8525}" srcId="{E5B246DA-D616-4BA3-93E2-8C214BA884F1}" destId="{5FB13D3A-A783-4699-848A-479B81DDE5B8}" srcOrd="0" destOrd="0" parTransId="{78488B3A-D8D1-4180-AAEF-D60731B474E6}" sibTransId="{4B727A14-75F7-4D2A-A39A-D45B9F8E46FA}"/>
    <dgm:cxn modelId="{D0391A3C-37B5-43CA-8E69-2041D16D9DBB}" type="presOf" srcId="{4007915D-DE28-4062-BE44-3DBD6D5C8C6A}" destId="{D5F6E0DC-5507-4FE1-8074-998865F09B5D}" srcOrd="0" destOrd="0" presId="urn:microsoft.com/office/officeart/2005/8/layout/list1"/>
    <dgm:cxn modelId="{DE2B4D9A-1D49-4A59-826E-6F59FC42C3E6}" type="presParOf" srcId="{E9362D6F-DF3B-4122-A9F5-E05AA272D24C}" destId="{FAEBD72C-D5D5-4E55-BF30-6B5FE6AACAD6}" srcOrd="0" destOrd="0" presId="urn:microsoft.com/office/officeart/2005/8/layout/list1"/>
    <dgm:cxn modelId="{951B8411-2852-4517-8358-0F937BA3C30C}" type="presParOf" srcId="{FAEBD72C-D5D5-4E55-BF30-6B5FE6AACAD6}" destId="{3C0EF801-DC70-4634-BFD9-918B96E670DE}" srcOrd="0" destOrd="0" presId="urn:microsoft.com/office/officeart/2005/8/layout/list1"/>
    <dgm:cxn modelId="{E2155CE3-6C71-4A21-A89E-D1BEA233F806}" type="presParOf" srcId="{FAEBD72C-D5D5-4E55-BF30-6B5FE6AACAD6}" destId="{35C30C70-AED6-40A7-910D-C6D8F9C8C2A4}" srcOrd="1" destOrd="0" presId="urn:microsoft.com/office/officeart/2005/8/layout/list1"/>
    <dgm:cxn modelId="{351A2575-C134-4C63-A3CA-4A85E1BC5701}" type="presParOf" srcId="{E9362D6F-DF3B-4122-A9F5-E05AA272D24C}" destId="{27F7F5FF-CBE3-4A16-9E6F-EF208368A259}" srcOrd="1" destOrd="0" presId="urn:microsoft.com/office/officeart/2005/8/layout/list1"/>
    <dgm:cxn modelId="{37075AEE-8854-4863-8147-1ADAD8F1130D}" type="presParOf" srcId="{E9362D6F-DF3B-4122-A9F5-E05AA272D24C}" destId="{6CDC3595-2108-4B27-9F83-D0CB1E8BAC64}" srcOrd="2" destOrd="0" presId="urn:microsoft.com/office/officeart/2005/8/layout/list1"/>
    <dgm:cxn modelId="{2DF756D0-AB4A-4ADC-84CF-F5A6798DFDCC}" type="presParOf" srcId="{E9362D6F-DF3B-4122-A9F5-E05AA272D24C}" destId="{AE03ED5B-BE66-4F93-9430-F525A12D2963}" srcOrd="3" destOrd="0" presId="urn:microsoft.com/office/officeart/2005/8/layout/list1"/>
    <dgm:cxn modelId="{A0897A9A-CE4C-4E1C-9758-25A349BCF6CC}" type="presParOf" srcId="{E9362D6F-DF3B-4122-A9F5-E05AA272D24C}" destId="{E5741D41-23A3-4F87-8F6C-83244C92D5A8}" srcOrd="4" destOrd="0" presId="urn:microsoft.com/office/officeart/2005/8/layout/list1"/>
    <dgm:cxn modelId="{189C4806-F91A-4B2C-A3AE-3D5610147D12}" type="presParOf" srcId="{E5741D41-23A3-4F87-8F6C-83244C92D5A8}" destId="{D2D74FC5-770A-42D6-92CF-B54033A8607D}" srcOrd="0" destOrd="0" presId="urn:microsoft.com/office/officeart/2005/8/layout/list1"/>
    <dgm:cxn modelId="{E6210DA8-3D3D-4917-89FD-8652BFC48C49}" type="presParOf" srcId="{E5741D41-23A3-4F87-8F6C-83244C92D5A8}" destId="{9025AB20-1B9B-49EC-BBDA-1CF50F426416}" srcOrd="1" destOrd="0" presId="urn:microsoft.com/office/officeart/2005/8/layout/list1"/>
    <dgm:cxn modelId="{585E9B0F-3F01-4CAE-A063-44BE7F3555C0}" type="presParOf" srcId="{E9362D6F-DF3B-4122-A9F5-E05AA272D24C}" destId="{DD9CA08B-7528-40E1-8C69-625CC2BD252C}" srcOrd="5" destOrd="0" presId="urn:microsoft.com/office/officeart/2005/8/layout/list1"/>
    <dgm:cxn modelId="{3FB66C2A-A8E0-4186-BD10-4DF33C9E022C}" type="presParOf" srcId="{E9362D6F-DF3B-4122-A9F5-E05AA272D24C}" destId="{85DF5CCA-4360-4533-BFF8-744A304D611F}" srcOrd="6" destOrd="0" presId="urn:microsoft.com/office/officeart/2005/8/layout/list1"/>
    <dgm:cxn modelId="{D612D117-7D70-4BD1-A4A6-218A53E37522}" type="presParOf" srcId="{E9362D6F-DF3B-4122-A9F5-E05AA272D24C}" destId="{CE449166-4480-40F0-A263-61052E0E0B36}" srcOrd="7" destOrd="0" presId="urn:microsoft.com/office/officeart/2005/8/layout/list1"/>
    <dgm:cxn modelId="{B3598236-5D1D-4CF2-892B-BDD1D1B21CDC}" type="presParOf" srcId="{E9362D6F-DF3B-4122-A9F5-E05AA272D24C}" destId="{15196345-0F1C-481E-85ED-B15FBDB49DBC}" srcOrd="8" destOrd="0" presId="urn:microsoft.com/office/officeart/2005/8/layout/list1"/>
    <dgm:cxn modelId="{C0A5FF07-8A12-49EC-B8C5-49167272DC5B}" type="presParOf" srcId="{15196345-0F1C-481E-85ED-B15FBDB49DBC}" destId="{8351DF33-582A-4629-B39F-4E1F1FF472B0}" srcOrd="0" destOrd="0" presId="urn:microsoft.com/office/officeart/2005/8/layout/list1"/>
    <dgm:cxn modelId="{85B18BC0-9D4F-4C67-83CD-775D4D4543D5}" type="presParOf" srcId="{15196345-0F1C-481E-85ED-B15FBDB49DBC}" destId="{95F36B65-3518-4A1B-9195-D199425F661C}" srcOrd="1" destOrd="0" presId="urn:microsoft.com/office/officeart/2005/8/layout/list1"/>
    <dgm:cxn modelId="{85699E62-CD19-40DA-85AB-AF520C135EA3}" type="presParOf" srcId="{E9362D6F-DF3B-4122-A9F5-E05AA272D24C}" destId="{94EAA691-D43A-4EDC-8417-E78385494642}" srcOrd="9" destOrd="0" presId="urn:microsoft.com/office/officeart/2005/8/layout/list1"/>
    <dgm:cxn modelId="{FD20BD77-D971-45B5-B514-C68938398D07}" type="presParOf" srcId="{E9362D6F-DF3B-4122-A9F5-E05AA272D24C}" destId="{1CD3EAEB-3A55-44F4-8B44-0A385DB62F07}" srcOrd="10" destOrd="0" presId="urn:microsoft.com/office/officeart/2005/8/layout/list1"/>
    <dgm:cxn modelId="{D532C712-F62F-4F0A-BEF3-0B6B8FA74F75}" type="presParOf" srcId="{E9362D6F-DF3B-4122-A9F5-E05AA272D24C}" destId="{A5B5EFA9-C87C-44A3-BD32-4A6CFA32DA3A}" srcOrd="11" destOrd="0" presId="urn:microsoft.com/office/officeart/2005/8/layout/list1"/>
    <dgm:cxn modelId="{D862EC0B-38AF-46E6-921B-5D52077DDDB7}" type="presParOf" srcId="{E9362D6F-DF3B-4122-A9F5-E05AA272D24C}" destId="{2A580DD0-3BF6-41B8-BF6F-073031F72A9E}" srcOrd="12" destOrd="0" presId="urn:microsoft.com/office/officeart/2005/8/layout/list1"/>
    <dgm:cxn modelId="{595CBB56-6ABA-4605-AF33-8F8983429C51}" type="presParOf" srcId="{2A580DD0-3BF6-41B8-BF6F-073031F72A9E}" destId="{D5F6E0DC-5507-4FE1-8074-998865F09B5D}" srcOrd="0" destOrd="0" presId="urn:microsoft.com/office/officeart/2005/8/layout/list1"/>
    <dgm:cxn modelId="{2ACE9FFD-0839-4324-B3E9-F31A8600C797}" type="presParOf" srcId="{2A580DD0-3BF6-41B8-BF6F-073031F72A9E}" destId="{D8BCAF13-541C-49EF-B44C-E60B300D3079}" srcOrd="1" destOrd="0" presId="urn:microsoft.com/office/officeart/2005/8/layout/list1"/>
    <dgm:cxn modelId="{AC046BF7-07D5-4EBA-8E87-7E9A13C319AA}" type="presParOf" srcId="{E9362D6F-DF3B-4122-A9F5-E05AA272D24C}" destId="{DD84DF8E-A534-4B7B-ADBC-338BEBF81AD9}" srcOrd="13" destOrd="0" presId="urn:microsoft.com/office/officeart/2005/8/layout/list1"/>
    <dgm:cxn modelId="{58D079BF-11DD-46AF-A1FC-300AF732DBBD}" type="presParOf" srcId="{E9362D6F-DF3B-4122-A9F5-E05AA272D24C}" destId="{C2F3F8F6-64D3-4FC4-9125-773B6168C3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C3595-2108-4B27-9F83-D0CB1E8BAC64}">
      <dsp:nvSpPr>
        <dsp:cNvPr id="0" name=""/>
        <dsp:cNvSpPr/>
      </dsp:nvSpPr>
      <dsp:spPr>
        <a:xfrm>
          <a:off x="0" y="483631"/>
          <a:ext cx="475220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Þrátt fyrir hægfara bata eru horfur enn óvissar og meiri hætta á að þær séu ofmetnar</a:t>
          </a:r>
          <a:endParaRPr lang="is-IS" sz="1200" kern="1200" dirty="0"/>
        </a:p>
      </dsp:txBody>
      <dsp:txXfrm>
        <a:off x="0" y="483631"/>
        <a:ext cx="4752206" cy="680400"/>
      </dsp:txXfrm>
    </dsp:sp>
    <dsp:sp modelId="{35C30C70-AED6-40A7-910D-C6D8F9C8C2A4}">
      <dsp:nvSpPr>
        <dsp:cNvPr id="0" name=""/>
        <dsp:cNvSpPr/>
      </dsp:nvSpPr>
      <dsp:spPr>
        <a:xfrm>
          <a:off x="237610" y="30651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smtClean="0"/>
            <a:t>Alþjóðlegar efnahagshorfur</a:t>
          </a:r>
          <a:endParaRPr lang="is-IS" sz="1200" kern="1200" dirty="0"/>
        </a:p>
      </dsp:txBody>
      <dsp:txXfrm>
        <a:off x="254903" y="323804"/>
        <a:ext cx="3291958" cy="319654"/>
      </dsp:txXfrm>
    </dsp:sp>
    <dsp:sp modelId="{85DF5CCA-4360-4533-BFF8-744A304D611F}">
      <dsp:nvSpPr>
        <dsp:cNvPr id="0" name=""/>
        <dsp:cNvSpPr/>
      </dsp:nvSpPr>
      <dsp:spPr>
        <a:xfrm>
          <a:off x="0" y="1405951"/>
          <a:ext cx="4752206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Gert ráð fyrir óbreyttu gengi á spátíma – gæti verið vanmat í ljósi bata efnahags og viðskiptakjara eða ofmat í ljósi mögulegs fjármagnsútflæðis við uppgjör slitabúa og haftalosun og óvissu tengt óróa á vinnumarkaði</a:t>
          </a:r>
          <a:endParaRPr lang="is-IS" sz="1200" kern="1200" dirty="0"/>
        </a:p>
      </dsp:txBody>
      <dsp:txXfrm>
        <a:off x="0" y="1405951"/>
        <a:ext cx="4752206" cy="1020600"/>
      </dsp:txXfrm>
    </dsp:sp>
    <dsp:sp modelId="{9025AB20-1B9B-49EC-BBDA-1CF50F426416}">
      <dsp:nvSpPr>
        <dsp:cNvPr id="0" name=""/>
        <dsp:cNvSpPr/>
      </dsp:nvSpPr>
      <dsp:spPr>
        <a:xfrm>
          <a:off x="237610" y="1228832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Gengi krónunnar</a:t>
          </a:r>
          <a:endParaRPr lang="is-IS" sz="1200" kern="1200" dirty="0"/>
        </a:p>
      </dsp:txBody>
      <dsp:txXfrm>
        <a:off x="254903" y="1246125"/>
        <a:ext cx="3291958" cy="319654"/>
      </dsp:txXfrm>
    </dsp:sp>
    <dsp:sp modelId="{1CD3EAEB-3A55-44F4-8B44-0A385DB62F07}">
      <dsp:nvSpPr>
        <dsp:cNvPr id="0" name=""/>
        <dsp:cNvSpPr/>
      </dsp:nvSpPr>
      <dsp:spPr>
        <a:xfrm>
          <a:off x="0" y="2668471"/>
          <a:ext cx="4752206" cy="154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Slakinn í þjóðarbúinu er að hverfa hratt en misvísandi vísbendingar um hvort hann sé þegar horfinn eða hvort einhver slaki sé enn til staðar – flest bendir þó til þess að hann sé horfinn</a:t>
          </a:r>
          <a:endParaRPr lang="is-I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Óvissa fram á við tengd alþjóðahorfum, stöðu á vinnumarkaði, </a:t>
          </a:r>
          <a:r>
            <a:rPr lang="is-IS" sz="1200" kern="1200" dirty="0" err="1" smtClean="0"/>
            <a:t>þ.m.t</a:t>
          </a:r>
          <a:r>
            <a:rPr lang="is-IS" sz="1200" kern="1200" dirty="0" smtClean="0"/>
            <a:t>. áhrifum langvarandi verkfalla, og umfangi og tímasetningu fjárfestingar í orkufrekum iðnaði</a:t>
          </a:r>
          <a:endParaRPr lang="is-IS" sz="1200" kern="1200" dirty="0">
            <a:solidFill>
              <a:srgbClr val="FF0000"/>
            </a:solidFill>
          </a:endParaRPr>
        </a:p>
      </dsp:txBody>
      <dsp:txXfrm>
        <a:off x="0" y="2668471"/>
        <a:ext cx="4752206" cy="1549800"/>
      </dsp:txXfrm>
    </dsp:sp>
    <dsp:sp modelId="{95F36B65-3518-4A1B-9195-D199425F661C}">
      <dsp:nvSpPr>
        <dsp:cNvPr id="0" name=""/>
        <dsp:cNvSpPr/>
      </dsp:nvSpPr>
      <dsp:spPr>
        <a:xfrm>
          <a:off x="237610" y="249135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Slakinn í þjóðarbúinu</a:t>
          </a:r>
          <a:endParaRPr lang="is-IS" sz="1200" kern="1200" dirty="0"/>
        </a:p>
      </dsp:txBody>
      <dsp:txXfrm>
        <a:off x="254903" y="2508644"/>
        <a:ext cx="3291958" cy="319654"/>
      </dsp:txXfrm>
    </dsp:sp>
    <dsp:sp modelId="{C2F3F8F6-64D3-4FC4-9125-773B6168C300}">
      <dsp:nvSpPr>
        <dsp:cNvPr id="0" name=""/>
        <dsp:cNvSpPr/>
      </dsp:nvSpPr>
      <dsp:spPr>
        <a:xfrm>
          <a:off x="0" y="4460192"/>
          <a:ext cx="4752206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Hætta á að grunnspá vanmeti launahækkanir í ljósi stöðu yfirstandandi kjaradeilna</a:t>
          </a:r>
          <a:endParaRPr lang="is-I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Fráviksdæmi sýnir hvernig mjög miklar launahækkanir gætu stefnt árangri við að ná tökum á verðbólgu í voða, grafið undan samkeppnisábata og efnahagsbatanum og þar með gert losun hafta áhættumeiri</a:t>
          </a:r>
          <a:endParaRPr lang="is-IS" sz="1200" kern="1200" dirty="0"/>
        </a:p>
      </dsp:txBody>
      <dsp:txXfrm>
        <a:off x="0" y="4460192"/>
        <a:ext cx="4752206" cy="1398600"/>
      </dsp:txXfrm>
    </dsp:sp>
    <dsp:sp modelId="{D8BCAF13-541C-49EF-B44C-E60B300D3079}">
      <dsp:nvSpPr>
        <dsp:cNvPr id="0" name=""/>
        <dsp:cNvSpPr/>
      </dsp:nvSpPr>
      <dsp:spPr>
        <a:xfrm>
          <a:off x="237610" y="4283072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Launahækkanir í yfirstandandi kjarasamningum</a:t>
          </a:r>
          <a:endParaRPr lang="is-IS" sz="1200" kern="1200" dirty="0"/>
        </a:p>
      </dsp:txBody>
      <dsp:txXfrm>
        <a:off x="254903" y="4300365"/>
        <a:ext cx="3291958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600"/>
      </a:spcBef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5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2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2590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13.5.2015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8640762" cy="1944489"/>
          </a:xfrm>
          <a:noFill/>
          <a:ln/>
        </p:spPr>
        <p:txBody>
          <a:bodyPr>
            <a:normAutofit/>
          </a:bodyPr>
          <a:lstStyle/>
          <a:p>
            <a:r>
              <a:rPr lang="is-IS" sz="5600" dirty="0"/>
              <a:t>Vaxtaákvörðun </a:t>
            </a:r>
            <a:br>
              <a:rPr lang="is-IS" sz="5600" dirty="0"/>
            </a:br>
            <a:r>
              <a:rPr lang="is-IS" sz="5000" dirty="0" smtClean="0"/>
              <a:t>13. maí 2015</a:t>
            </a:r>
            <a:endParaRPr lang="is-IS" sz="5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/>
          </a:bodyPr>
          <a:lstStyle/>
          <a:p>
            <a:r>
              <a:rPr lang="is-IS" sz="1000" dirty="0" smtClean="0"/>
              <a:t/>
            </a:r>
            <a:br>
              <a:rPr lang="is-IS" sz="1000" dirty="0" smtClean="0"/>
            </a:br>
            <a:r>
              <a:rPr lang="is-IS" sz="3400" dirty="0" smtClean="0"/>
              <a:t>Stefnuyfirlýsing peningastefnunefndar</a:t>
            </a:r>
            <a:endParaRPr lang="is-IS" sz="3400" dirty="0"/>
          </a:p>
        </p:txBody>
      </p:sp>
    </p:spTree>
    <p:extLst>
      <p:ext uri="{BB962C8B-B14F-4D97-AF65-F5344CB8AC3E}">
        <p14:creationId xmlns:p14="http://schemas.microsoft.com/office/powerpoint/2010/main" val="15309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55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Áfram mikil hækkun launakostnaðar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Töluverðar launahækkanir í grunnspá: nafnlaun hækkuðu um 6% í fyrra og spáð tæplega 5½% árshækkun að meðaltali 2015-17; samsvarar ríflega 4% hækkun á ári umfram framleiðnivöxt …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… </a:t>
            </a:r>
            <a:r>
              <a:rPr lang="is-IS" sz="1600" dirty="0">
                <a:solidFill>
                  <a:schemeClr val="bg1"/>
                </a:solidFill>
              </a:rPr>
              <a:t>sem er talsvert umfram það sem getur samsvarað 2,5% verðbólgu til lengdar </a:t>
            </a:r>
            <a:r>
              <a:rPr lang="is-IS" sz="1600" dirty="0" smtClean="0">
                <a:solidFill>
                  <a:schemeClr val="bg1"/>
                </a:solidFill>
              </a:rPr>
              <a:t>…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… og langt umfram það sem þekkist í nágrannalöndunum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62" y="1916113"/>
            <a:ext cx="3666020" cy="48600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16113"/>
            <a:ext cx="3620259" cy="4859337"/>
          </a:xfrm>
        </p:spPr>
      </p:pic>
    </p:spTree>
    <p:extLst>
      <p:ext uri="{BB962C8B-B14F-4D97-AF65-F5344CB8AC3E}">
        <p14:creationId xmlns:p14="http://schemas.microsoft.com/office/powerpoint/2010/main" val="36411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Verðbólga eykst hraðar en spáð í febrúar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Eftir því sem áhrif olíuverðslækkana fjara út fara ríflegar launahækkanir og aukin spenna að þoka verðbólgu upp á ný: fer í markmið seint á þessu ári og verður yfir 3% fram á seinni hluta spátíma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Lakari horfur en í febrúar: meiri hækkun launakostnaðar og meiri framleiðsluspenna, auk áhrifa nýlegrar hækkunar verðbólguvæntinga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1918800"/>
            <a:ext cx="5569234" cy="4860000"/>
          </a:xfrm>
        </p:spPr>
      </p:pic>
    </p:spTree>
    <p:extLst>
      <p:ext uri="{BB962C8B-B14F-4D97-AF65-F5344CB8AC3E}">
        <p14:creationId xmlns:p14="http://schemas.microsoft.com/office/powerpoint/2010/main" val="29357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Möguleg áhrif mikilla launahækkana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Byggist á </a:t>
            </a:r>
            <a:r>
              <a:rPr lang="is-IS" sz="1600" dirty="0">
                <a:solidFill>
                  <a:schemeClr val="bg1"/>
                </a:solidFill>
              </a:rPr>
              <a:t>framhlöðnum samningi upp á um 30% hækkun launa yfir 3 ár – felur í sér að meðaltali um 11% hækkun launa á ári að meðtöldu launaskriði: tvöfalt meira en í grunnspá </a:t>
            </a:r>
            <a:endParaRPr lang="is-IS" sz="1600" dirty="0" smtClean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eykst töluvert og gengi krónunnar lækkar; til að ná tökum á verðbólgu á ný þurfa vextir að hækka sem dregur úr atvinnu og fjárfestingu og þar með hagvexti; áhrifin eru því meiri sem verðbólgvæntingar hafa veikari kjölfestu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63" y="1881376"/>
            <a:ext cx="7456955" cy="4932000"/>
          </a:xfrm>
        </p:spPr>
      </p:pic>
      <p:sp>
        <p:nvSpPr>
          <p:cNvPr id="5" name="TextBox 4"/>
          <p:cNvSpPr txBox="1"/>
          <p:nvPr/>
        </p:nvSpPr>
        <p:spPr>
          <a:xfrm>
            <a:off x="624163" y="1881376"/>
            <a:ext cx="1439264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is-IS" sz="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0460526"/>
              </p:ext>
            </p:extLst>
          </p:nvPr>
        </p:nvGraphicFramePr>
        <p:xfrm>
          <a:off x="179512" y="692696"/>
          <a:ext cx="4752206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/>
          <a:lstStyle/>
          <a:p>
            <a:r>
              <a:rPr lang="is-IS" dirty="0" smtClean="0"/>
              <a:t>Helstu óvissuþættir grunnspár</a:t>
            </a:r>
            <a:endParaRPr lang="is-I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864" y="1196975"/>
            <a:ext cx="3843769" cy="5400000"/>
          </a:xfrm>
        </p:spPr>
      </p:pic>
    </p:spTree>
    <p:extLst>
      <p:ext uri="{BB962C8B-B14F-4D97-AF65-F5344CB8AC3E}">
        <p14:creationId xmlns:p14="http://schemas.microsoft.com/office/powerpoint/2010/main" val="25670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 lIns="0" rIns="180000" anchor="ctr" anchorCtr="0">
            <a:normAutofit/>
          </a:bodyPr>
          <a:lstStyle/>
          <a:p>
            <a:pPr indent="0" algn="ctr">
              <a:buFontTx/>
              <a:buNone/>
            </a:pPr>
            <a:r>
              <a:rPr lang="is-IS" sz="5800" dirty="0" smtClean="0">
                <a:solidFill>
                  <a:schemeClr val="bg1"/>
                </a:solidFill>
              </a:rPr>
              <a:t>Peningamál 2015/2</a:t>
            </a:r>
            <a:endParaRPr lang="is-IS" sz="5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1">
              <a:tint val="40000"/>
              <a:hueOff val="0"/>
              <a:satOff val="0"/>
              <a:lumOff val="0"/>
            </a:schemeClr>
          </a:solidFill>
        </p:spPr>
        <p:txBody>
          <a:bodyPr lIns="360000" anchor="ctr" anchorCtr="0">
            <a:normAutofit/>
          </a:bodyPr>
          <a:lstStyle/>
          <a:p>
            <a:pPr marL="0" indent="0">
              <a:buNone/>
            </a:pPr>
            <a:r>
              <a:rPr lang="is-IS" sz="4000" dirty="0" smtClean="0">
                <a:solidFill>
                  <a:schemeClr val="tx1"/>
                </a:solidFill>
              </a:rPr>
              <a:t>Kröftugur vöxtur innlendrar eftirspurnar og blikur á lofti á vinnumarkaði</a:t>
            </a:r>
            <a:endParaRPr lang="is-I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Hagvöxtur í fyrra í takt við febrúarspá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Hagvöxtur 3% á Q4/2014 og 1,9% á árinu í heild (2% í PM15/1): miðað við árstölur er samdrátturinn í kjölfar fjármálakreppunnar gengin til baka</a:t>
            </a: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Einkaneysla og fjárfesting í takt við spá en meiri samneysla vó uppi óhagstæðari utanríkisviðskipti</a:t>
            </a: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Innlend eftirspurn jókst því um 5,3% (1 prósentu meira en spáð): mesti vöxtur síðan 2006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916832"/>
            <a:ext cx="6470700" cy="4860000"/>
          </a:xfrm>
        </p:spPr>
      </p:pic>
    </p:spTree>
    <p:extLst>
      <p:ext uri="{BB962C8B-B14F-4D97-AF65-F5344CB8AC3E}">
        <p14:creationId xmlns:p14="http://schemas.microsoft.com/office/powerpoint/2010/main" val="19556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Horfur á kröftugum hagvexti á spátíma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Vísbendingar um áframhaldandi mikinn hagvöxt á Q1/2015: gert ráð fyrir 4</a:t>
            </a:r>
            <a:r>
              <a:rPr lang="is-IS" sz="1600" dirty="0" smtClean="0">
                <a:solidFill>
                  <a:schemeClr val="bg1"/>
                </a:solidFill>
              </a:rPr>
              <a:t>½% vexti </a:t>
            </a:r>
            <a:r>
              <a:rPr lang="is-IS" sz="1600" dirty="0">
                <a:solidFill>
                  <a:schemeClr val="bg1"/>
                </a:solidFill>
              </a:rPr>
              <a:t>á fjórðungnum og </a:t>
            </a:r>
            <a:r>
              <a:rPr lang="is-IS" sz="1600" dirty="0" smtClean="0">
                <a:solidFill>
                  <a:schemeClr val="bg1"/>
                </a:solidFill>
              </a:rPr>
              <a:t>á árinu </a:t>
            </a:r>
            <a:r>
              <a:rPr lang="is-IS" sz="1600" dirty="0">
                <a:solidFill>
                  <a:schemeClr val="bg1"/>
                </a:solidFill>
              </a:rPr>
              <a:t>öllu – </a:t>
            </a:r>
            <a:r>
              <a:rPr lang="is-IS" sz="1600" dirty="0" smtClean="0">
                <a:solidFill>
                  <a:schemeClr val="bg1"/>
                </a:solidFill>
              </a:rPr>
              <a:t>gangi spáin eftir verður þetta mesti hagvöxtur síðan 2007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Um </a:t>
            </a:r>
            <a:r>
              <a:rPr lang="is-IS" sz="1600" dirty="0">
                <a:solidFill>
                  <a:schemeClr val="bg1"/>
                </a:solidFill>
              </a:rPr>
              <a:t>½</a:t>
            </a:r>
            <a:r>
              <a:rPr lang="is-IS" sz="1600" dirty="0" err="1">
                <a:solidFill>
                  <a:schemeClr val="bg1"/>
                </a:solidFill>
              </a:rPr>
              <a:t>pr</a:t>
            </a:r>
            <a:r>
              <a:rPr lang="is-IS" sz="1600" dirty="0">
                <a:solidFill>
                  <a:schemeClr val="bg1"/>
                </a:solidFill>
              </a:rPr>
              <a:t> meiri </a:t>
            </a:r>
            <a:r>
              <a:rPr lang="is-IS" sz="1600" dirty="0" smtClean="0">
                <a:solidFill>
                  <a:schemeClr val="bg1"/>
                </a:solidFill>
              </a:rPr>
              <a:t>vöxtur </a:t>
            </a:r>
            <a:r>
              <a:rPr lang="is-IS" sz="1600" dirty="0">
                <a:solidFill>
                  <a:schemeClr val="bg1"/>
                </a:solidFill>
              </a:rPr>
              <a:t>en </a:t>
            </a:r>
            <a:r>
              <a:rPr lang="is-IS" sz="1600" dirty="0" smtClean="0">
                <a:solidFill>
                  <a:schemeClr val="bg1"/>
                </a:solidFill>
              </a:rPr>
              <a:t>í PM15/1: vísbendingar </a:t>
            </a:r>
            <a:r>
              <a:rPr lang="is-IS" sz="1600" dirty="0">
                <a:solidFill>
                  <a:schemeClr val="bg1"/>
                </a:solidFill>
              </a:rPr>
              <a:t>um </a:t>
            </a:r>
            <a:r>
              <a:rPr lang="is-IS" sz="1600" dirty="0" smtClean="0">
                <a:solidFill>
                  <a:schemeClr val="bg1"/>
                </a:solidFill>
              </a:rPr>
              <a:t>meiri </a:t>
            </a:r>
            <a:r>
              <a:rPr lang="is-IS" sz="1600" dirty="0">
                <a:solidFill>
                  <a:schemeClr val="bg1"/>
                </a:solidFill>
              </a:rPr>
              <a:t>vöxt </a:t>
            </a:r>
            <a:r>
              <a:rPr lang="is-IS" sz="1600" dirty="0" smtClean="0">
                <a:solidFill>
                  <a:schemeClr val="bg1"/>
                </a:solidFill>
              </a:rPr>
              <a:t>fjárfestinga og útflutnings</a:t>
            </a:r>
            <a:endParaRPr lang="is-IS" sz="1600" dirty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Horfur á 3-3½% hagvexti á næstu 2 árum – einnig um ½</a:t>
            </a:r>
            <a:r>
              <a:rPr lang="is-IS" sz="1600" dirty="0" err="1">
                <a:solidFill>
                  <a:schemeClr val="bg1"/>
                </a:solidFill>
              </a:rPr>
              <a:t>pr</a:t>
            </a:r>
            <a:r>
              <a:rPr lang="is-IS" sz="1600" dirty="0">
                <a:solidFill>
                  <a:schemeClr val="bg1"/>
                </a:solidFill>
              </a:rPr>
              <a:t> meiri  vexti á ári en í </a:t>
            </a:r>
            <a:r>
              <a:rPr lang="is-IS" sz="1600" dirty="0" smtClean="0">
                <a:solidFill>
                  <a:schemeClr val="bg1"/>
                </a:solidFill>
              </a:rPr>
              <a:t>PM15/1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916832"/>
            <a:ext cx="6462196" cy="4860000"/>
          </a:xfrm>
        </p:spPr>
      </p:pic>
    </p:spTree>
    <p:extLst>
      <p:ext uri="{BB962C8B-B14F-4D97-AF65-F5344CB8AC3E}">
        <p14:creationId xmlns:p14="http://schemas.microsoft.com/office/powerpoint/2010/main" val="5158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568630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Atvinnuleysi minnkaði mikið á 1. fjórðungi …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Atvinnuleysi mældist 3,8% (</a:t>
            </a:r>
            <a:r>
              <a:rPr lang="is-IS" sz="1600" dirty="0" err="1" smtClean="0">
                <a:solidFill>
                  <a:schemeClr val="bg1"/>
                </a:solidFill>
              </a:rPr>
              <a:t>árst.leiðr</a:t>
            </a:r>
            <a:r>
              <a:rPr lang="is-IS" sz="1600" dirty="0" smtClean="0">
                <a:solidFill>
                  <a:schemeClr val="bg1"/>
                </a:solidFill>
              </a:rPr>
              <a:t>.) á Q1 og hafði minnkað um 1,5pr frá fyrra ári og ríflega 4pr frá hátoppi … minnkaði mikið þrátt fyrir að atvinnuþátttaka ykist töluvert: hlutfall starfandi hækkar verulega milli ára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Langtímaatvinnuleysi hefur einnig minnkað: er nú ⅓ af því sem það var hæst eftir kreppu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2" y="1935163"/>
            <a:ext cx="3457484" cy="48600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35163"/>
            <a:ext cx="3520149" cy="4859337"/>
          </a:xfrm>
        </p:spPr>
      </p:pic>
    </p:spTree>
    <p:extLst>
      <p:ext uri="{BB962C8B-B14F-4D97-AF65-F5344CB8AC3E}">
        <p14:creationId xmlns:p14="http://schemas.microsoft.com/office/powerpoint/2010/main" val="30581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… og horfur á vinnumarkaði batna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Atvinnuleysi minnkar áfram: verður um 3½% að meðaltali á þessu og næsta ári en þokast síðan upp í jafnvægisgildi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Heildarvinnustundum fjölgaði töluvert meira á Q1 en spáð var í febrúar og er talið að þeim fjölgi um 3½% í ár í stað tæplega 3% í PM15/1 … hlutfall starfandi hækkar einnig hraðar og verður um 79% á meginhluta spátímans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64" y="1916113"/>
            <a:ext cx="3924171" cy="48260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24414"/>
            <a:ext cx="4186627" cy="4860000"/>
          </a:xfrm>
        </p:spPr>
      </p:pic>
    </p:spTree>
    <p:extLst>
      <p:ext uri="{BB962C8B-B14F-4D97-AF65-F5344CB8AC3E}">
        <p14:creationId xmlns:p14="http://schemas.microsoft.com/office/powerpoint/2010/main" val="9595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136582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Slakinn minnkar hratt og snýst í spennu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Slakinn hefur minnkað hratt og virðist vera að hverfa eða er þegar horfinn … spenna myndast sem nær hámarki um mitt næsta ár í um 1¼% af framleiðslugetu en tekur síðan að minnka á ný og verður horfin í lok spátímans – svipað þróuninni á vinnumarkaði</a:t>
            </a:r>
            <a:endParaRPr lang="is-IS" sz="1600" dirty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Spennan er heldur meiri en spáð var í febrúar – enda horfur á meiri hagvexti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12" y="1881368"/>
            <a:ext cx="3829444" cy="48600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48" y="1953376"/>
            <a:ext cx="4215453" cy="4716000"/>
          </a:xfrm>
        </p:spPr>
      </p:pic>
    </p:spTree>
    <p:extLst>
      <p:ext uri="{BB962C8B-B14F-4D97-AF65-F5344CB8AC3E}">
        <p14:creationId xmlns:p14="http://schemas.microsoft.com/office/powerpoint/2010/main" val="39606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Verðbólga eykst á ný en er enn lítil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Verðbólga fór í markmið í byrjun 2014 en tók að hjaðna enn frekar er leið á árið – sérstaklega í kjölfar mikillar lækkunar olíuverðs og fór undir 1% fráviksmörkin í desember </a:t>
            </a:r>
            <a:endParaRPr lang="is-IS" sz="1600" dirty="0" smtClean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jókst nokkuð á ný í mars og mældist 1,4% í apríl en einungis um 0% ef horft er framhjá húsnæðisliðnum … er nú um 1pr minni en fyrir ári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1918800"/>
            <a:ext cx="5623713" cy="4860000"/>
          </a:xfrm>
        </p:spPr>
      </p:pic>
    </p:spTree>
    <p:extLst>
      <p:ext uri="{BB962C8B-B14F-4D97-AF65-F5344CB8AC3E}">
        <p14:creationId xmlns:p14="http://schemas.microsoft.com/office/powerpoint/2010/main" val="42764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28059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Verðbólguvæntingar hækkað undanfarið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Eftir að verðbólguvæntingar höfðu hjaðnað smám saman og virst í ágætu samræmi við verðbólgumarkmiðið hafa þær hækkað undanfarið …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… sérstaklega áberandi ef horft er á skuldabréfamarkaðinn: verðbólguálag til 2-10 ára hefur hækkað um 1½</a:t>
            </a:r>
            <a:r>
              <a:rPr lang="is-IS" sz="1600" dirty="0" err="1" smtClean="0">
                <a:solidFill>
                  <a:schemeClr val="bg1"/>
                </a:solidFill>
              </a:rPr>
              <a:t>pr</a:t>
            </a:r>
            <a:r>
              <a:rPr lang="is-IS" sz="1600" dirty="0" smtClean="0">
                <a:solidFill>
                  <a:schemeClr val="bg1"/>
                </a:solidFill>
              </a:rPr>
              <a:t> frá áramótum og álagið til 5-10 ára er nú hátt í 5%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9" y="1916113"/>
            <a:ext cx="3530176" cy="486000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113"/>
            <a:ext cx="3465223" cy="4859337"/>
          </a:xfrm>
        </p:spPr>
      </p:pic>
      <p:sp>
        <p:nvSpPr>
          <p:cNvPr id="11" name="TextBox 10"/>
          <p:cNvSpPr txBox="1"/>
          <p:nvPr/>
        </p:nvSpPr>
        <p:spPr>
          <a:xfrm>
            <a:off x="4788024" y="1855937"/>
            <a:ext cx="143926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is-I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62097</TotalTime>
  <Words>847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CBoI theme</vt:lpstr>
      <vt:lpstr>Vaxtaákvörðun  13. maí 2015</vt:lpstr>
      <vt:lpstr>PowerPoint Presentation</vt:lpstr>
      <vt:lpstr>Hagvöxtur í fyrra í takt við febrúarspá</vt:lpstr>
      <vt:lpstr>Horfur á kröftugum hagvexti á spátíma</vt:lpstr>
      <vt:lpstr>Atvinnuleysi minnkaði mikið á 1. fjórðungi …</vt:lpstr>
      <vt:lpstr>… og horfur á vinnumarkaði batna</vt:lpstr>
      <vt:lpstr>Slakinn minnkar hratt og snýst í spennu</vt:lpstr>
      <vt:lpstr>Verðbólga eykst á ný en er enn lítil</vt:lpstr>
      <vt:lpstr>Verðbólguvæntingar hækkað undanfarið</vt:lpstr>
      <vt:lpstr>Áfram mikil hækkun launakostnaðar</vt:lpstr>
      <vt:lpstr>Verðbólga eykst hraðar en spáð í febrúar</vt:lpstr>
      <vt:lpstr>Möguleg áhrif mikilla launahækkana</vt:lpstr>
      <vt:lpstr>Helstu óvissuþættir grunnspár</vt:lpstr>
    </vt:vector>
  </TitlesOfParts>
  <Company>Seðlabanki Íslands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Þórarinn Gunnar Pétursson</cp:lastModifiedBy>
  <cp:revision>2361</cp:revision>
  <cp:lastPrinted>2014-05-15T10:26:27Z</cp:lastPrinted>
  <dcterms:created xsi:type="dcterms:W3CDTF">2010-03-03T09:43:21Z</dcterms:created>
  <dcterms:modified xsi:type="dcterms:W3CDTF">2015-05-13T09:27:18Z</dcterms:modified>
</cp:coreProperties>
</file>