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969" r:id="rId2"/>
    <p:sldId id="970" r:id="rId3"/>
    <p:sldId id="971" r:id="rId4"/>
    <p:sldId id="974" r:id="rId5"/>
    <p:sldId id="983" r:id="rId6"/>
    <p:sldId id="987" r:id="rId7"/>
    <p:sldId id="988" r:id="rId8"/>
    <p:sldId id="989" r:id="rId9"/>
    <p:sldId id="990" r:id="rId10"/>
    <p:sldId id="984" r:id="rId11"/>
    <p:sldId id="991" r:id="rId12"/>
    <p:sldId id="992" r:id="rId13"/>
    <p:sldId id="994" r:id="rId14"/>
    <p:sldId id="993" r:id="rId15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740" autoAdjust="0"/>
  </p:normalViewPr>
  <p:slideViewPr>
    <p:cSldViewPr>
      <p:cViewPr varScale="1">
        <p:scale>
          <a:sx n="113" d="100"/>
          <a:sy n="113" d="100"/>
        </p:scale>
        <p:origin x="11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04/02/2015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0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802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4.2.2015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4.2.2015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4.2.2015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4.2.2015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4.2.2015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4.2.2015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4.2.2015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4.2.2015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640762" cy="1944489"/>
          </a:xfrm>
          <a:noFill/>
          <a:ln/>
        </p:spPr>
        <p:txBody>
          <a:bodyPr>
            <a:normAutofit/>
          </a:bodyPr>
          <a:lstStyle/>
          <a:p>
            <a:r>
              <a:rPr lang="is-IS" sz="5600" dirty="0"/>
              <a:t>Vaxtaákvörðun </a:t>
            </a:r>
            <a:br>
              <a:rPr lang="is-IS" sz="5600" dirty="0"/>
            </a:br>
            <a:r>
              <a:rPr lang="is-IS" sz="5000" dirty="0" smtClean="0"/>
              <a:t>4. febrúar 2015</a:t>
            </a:r>
            <a:endParaRPr lang="is-IS" sz="5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r>
              <a:rPr lang="is-IS" sz="3400" dirty="0"/>
              <a:t>Stefnuyfirlýsing peningastefnunefndar</a:t>
            </a:r>
          </a:p>
          <a:p>
            <a:endParaRPr lang="is-IS" sz="3400" dirty="0"/>
          </a:p>
          <a:p>
            <a:r>
              <a:rPr lang="is-IS" sz="3400" dirty="0"/>
              <a:t>Kynningarfundur fyrir fjölmiðla og sérfræðinga</a:t>
            </a:r>
          </a:p>
          <a:p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0280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558" cy="701204"/>
          </a:xfrm>
        </p:spPr>
        <p:txBody>
          <a:bodyPr>
            <a:normAutofit/>
          </a:bodyPr>
          <a:lstStyle/>
          <a:p>
            <a:r>
              <a:rPr lang="is-IS" dirty="0" smtClean="0"/>
              <a:t>Mikil hjöðnun verðbólgu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Verðbólga fór í markmið í byrjun 2014 en tók að hjaðna enn frekar er leið á árið – sérstaklega í kjölfar mikillar lækkunar olíuverðs og fór undir 1% fráviksmörkin í desember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Var 0,8% í janúar en 3,1% á sama tíma 2014 og 4,2% fyrir 2 árum – minnsta verðbólga síðan 1994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Enn snarpari hjöðnun án húsnæðis: var -0,6% í janúar en 1,9% fyrir ári og 5% fyrir 2 árum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72" y="1916113"/>
            <a:ext cx="5691500" cy="4824000"/>
          </a:xfrm>
        </p:spPr>
      </p:pic>
    </p:spTree>
    <p:extLst>
      <p:ext uri="{BB962C8B-B14F-4D97-AF65-F5344CB8AC3E}">
        <p14:creationId xmlns:p14="http://schemas.microsoft.com/office/powerpoint/2010/main" val="12422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dirty="0"/>
              <a:t>Undirliggjandi og alþjóðleg verðbólga lítil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Mikil hjöðnun verðbólgu undanfarið skýrist fyrst og fremst af lækkun olíuverðs en undirliggjandi verðbólga einnig minnkað: var 0-1½% í janúar en 2-3,7% fyrir ári og 3-4,7% fyrir 2 árum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Þótt mjög lítil alþjóðleg verðbólga sé mikilvægur þáttur hjöðnunar verðbólgu undanfarið hefur innlend  verðbólga einnig hjaðnað</a:t>
            </a:r>
            <a:endParaRPr lang="is-IS" sz="1600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901" y="1903413"/>
            <a:ext cx="3344498" cy="48387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0340" y="1903413"/>
            <a:ext cx="341432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dirty="0"/>
              <a:t>Verðbólguvæntingar í takt við markmið …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Skammtímavæntingar fyrirtækja og markaðsaðila komnar í markmið en heimili vænta 3,5% verðbólgu eftir ár – hafa einnig lækkað og sjaldan mælst eins lágar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Langtímavæntingar einnig lækkað: markaðsaðilar vænta 3% verðbólgu að meðaltali næstu 10 ár (</a:t>
            </a:r>
            <a:r>
              <a:rPr lang="is-IS" sz="1600" dirty="0" smtClean="0">
                <a:solidFill>
                  <a:schemeClr val="bg1"/>
                </a:solidFill>
              </a:rPr>
              <a:t>lækka </a:t>
            </a:r>
            <a:r>
              <a:rPr lang="is-IS" sz="1600" dirty="0">
                <a:solidFill>
                  <a:schemeClr val="bg1"/>
                </a:solidFill>
              </a:rPr>
              <a:t>lítillega frá síðustu könnun)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Verðbólguálagið einnig lækkað: 3,2-3,4% til 5 og 10 ára eða um 0,8pr lægri en í nóvember</a:t>
            </a:r>
            <a:endParaRPr lang="is-IS" sz="1600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9185" y="1903413"/>
            <a:ext cx="3567930" cy="4838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5251" y="1903413"/>
            <a:ext cx="3344498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558" cy="701204"/>
          </a:xfrm>
        </p:spPr>
        <p:txBody>
          <a:bodyPr>
            <a:normAutofit/>
          </a:bodyPr>
          <a:lstStyle/>
          <a:p>
            <a:r>
              <a:rPr lang="is-IS" dirty="0"/>
              <a:t>… en áfram þrýstingur af vinnumarkaði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Eins og í PM 14/4 er gert ráð fyrir um 5% hækkun launa að meðaltali á ári 2014-17 en horfur á hægari framleiðnivexti en áður spáð: samsvarar um 4⅓% hækkun launakostnaðar á ári …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… sem er talsvert umfram það sem getur samsvarað 2,5% verðbólgu til lengdar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204662" cy="4860000"/>
          </a:xfrm>
        </p:spPr>
      </p:pic>
    </p:spTree>
    <p:extLst>
      <p:ext uri="{BB962C8B-B14F-4D97-AF65-F5344CB8AC3E}">
        <p14:creationId xmlns:p14="http://schemas.microsoft.com/office/powerpoint/2010/main" val="29611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568630" cy="701204"/>
          </a:xfrm>
        </p:spPr>
        <p:txBody>
          <a:bodyPr>
            <a:normAutofit/>
          </a:bodyPr>
          <a:lstStyle/>
          <a:p>
            <a:r>
              <a:rPr lang="is-IS" dirty="0"/>
              <a:t>Verðbólguhorfur batna mikið en blikur á lofti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Líkt og víða um heim hafa verðbólguhorfur breyst mikið frá nóvember: 0,5% verðbólga á Q1 (í stað 2% í PM 14/4) – frávik skýrist af lægri upphafsstöðu og lækkun olíuverðs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Spáð að verðbólga verði undir 1% </a:t>
            </a:r>
            <a:r>
              <a:rPr lang="is-IS" sz="1600" dirty="0" smtClean="0">
                <a:solidFill>
                  <a:schemeClr val="bg1"/>
                </a:solidFill>
              </a:rPr>
              <a:t>til </a:t>
            </a:r>
            <a:r>
              <a:rPr lang="is-IS" sz="1600" dirty="0">
                <a:solidFill>
                  <a:schemeClr val="bg1"/>
                </a:solidFill>
              </a:rPr>
              <a:t>Q4 í ár og undir 2% til 2016Q2 en í markmiði frá þeim tíma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Óvissar horfur eins og alltaf og meiri hætta á að verðbólgu sé vanspáð til lengri tíma</a:t>
            </a:r>
            <a:endParaRPr lang="is-IS" sz="1600" dirty="0" smtClean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1554" y="1903413"/>
            <a:ext cx="3723191" cy="48387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4" y="1844824"/>
            <a:ext cx="3547349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solidFill>
            <a:schemeClr val="accent1"/>
          </a:solidFill>
        </p:spPr>
        <p:txBody>
          <a:bodyPr lIns="0" rIns="180000" anchor="ctr" anchorCtr="0">
            <a:normAutofit/>
          </a:bodyPr>
          <a:lstStyle/>
          <a:p>
            <a:pPr indent="0" algn="ctr">
              <a:buFontTx/>
              <a:buNone/>
            </a:pPr>
            <a:r>
              <a:rPr lang="is-IS" sz="5800" dirty="0" smtClean="0">
                <a:solidFill>
                  <a:schemeClr val="bg1"/>
                </a:solidFill>
              </a:rPr>
              <a:t>Peningamál 2015/1</a:t>
            </a:r>
            <a:endParaRPr lang="is-IS" sz="5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lIns="360000" anchor="ctr" anchorCtr="0">
            <a:normAutofit/>
          </a:bodyPr>
          <a:lstStyle/>
          <a:p>
            <a:pPr marL="0" indent="0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Breyttar verðbólguhorfur vegna verulegrar olíuverðs-lækkunar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208590" cy="701204"/>
          </a:xfrm>
        </p:spPr>
        <p:txBody>
          <a:bodyPr>
            <a:normAutofit/>
          </a:bodyPr>
          <a:lstStyle/>
          <a:p>
            <a:r>
              <a:rPr lang="is-IS" dirty="0"/>
              <a:t>Mikið umrót í alþjóðlegum </a:t>
            </a:r>
            <a:r>
              <a:rPr lang="is-IS" dirty="0" smtClean="0"/>
              <a:t>efnahagsmálum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Óvenjumiklar sveiflur á gengi helstu gjaldmiðla: mikil hækkun USD og svissnesks franka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Olíuverð hefur lækkað um ríflega helming frá síðasta </a:t>
            </a:r>
            <a:r>
              <a:rPr lang="is-IS" sz="1600" dirty="0" smtClean="0">
                <a:solidFill>
                  <a:schemeClr val="bg1"/>
                </a:solidFill>
              </a:rPr>
              <a:t>sumri – flestir vænta að hún verði langvarandi</a:t>
            </a:r>
            <a:endParaRPr lang="is-IS" sz="1600" dirty="0">
              <a:solidFill>
                <a:schemeClr val="bg1"/>
              </a:solidFill>
            </a:endParaRP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Lækkun að mestu vegna aukins framboðs og IMF </a:t>
            </a:r>
            <a:r>
              <a:rPr lang="is-IS" sz="1600" dirty="0">
                <a:solidFill>
                  <a:schemeClr val="bg1"/>
                </a:solidFill>
              </a:rPr>
              <a:t>telur að heimshagvöxtur aukist um allt að 0,7-0,8pr í ár og 2016 og að verðbólga minnki um allt að 1pr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Ekki bara jákvæð áhrif: óvissa á alþjóðlegum fjármálamörkuðum hefur aukist töluvert á </a:t>
            </a:r>
            <a:r>
              <a:rPr lang="is-IS" sz="1600" dirty="0" smtClean="0">
                <a:solidFill>
                  <a:schemeClr val="bg1"/>
                </a:solidFill>
              </a:rPr>
              <a:t>ný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712" y="1903413"/>
            <a:ext cx="3750875" cy="48387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016" y="1844824"/>
            <a:ext cx="3448207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820150" cy="701204"/>
          </a:xfrm>
        </p:spPr>
        <p:txBody>
          <a:bodyPr>
            <a:normAutofit/>
          </a:bodyPr>
          <a:lstStyle/>
          <a:p>
            <a:r>
              <a:rPr lang="is-IS" dirty="0"/>
              <a:t>Viðskiptakjarabati og aukinn viðskiptaafgangur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Verð sjávarafurða tekið við sér en álverð lækkað en mikil breyting á viðskiptakjörum skýrist þó fyrst og fremst af mikilli lækkun olíuverðs: viðskiptakjör um 5% hagstæðari í ár en spáð í PM 14/4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Mikil áhrif á viðskiptajöfnuð: afgangur á vöru- og þjónustu úr 7%  af VLF 2014 í 8½% 2015 (spáð 5½%) og verður 6½% 2017 (spáð 3½%) – 2% afgangur á viðskipjöfnuði 2017 (spáð 0</a:t>
            </a:r>
            <a:r>
              <a:rPr lang="is-IS" sz="1600" dirty="0" smtClean="0">
                <a:solidFill>
                  <a:schemeClr val="bg1"/>
                </a:solidFill>
              </a:rPr>
              <a:t>%)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" y="1930083"/>
            <a:ext cx="4000500" cy="47853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3534" y="1903413"/>
            <a:ext cx="3636726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712646" cy="701204"/>
          </a:xfrm>
        </p:spPr>
        <p:txBody>
          <a:bodyPr>
            <a:normAutofit/>
          </a:bodyPr>
          <a:lstStyle/>
          <a:p>
            <a:r>
              <a:rPr lang="is-IS" dirty="0"/>
              <a:t>Minni hagvöxtur 2014 en gert var ráð fyrir …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Umsvif á Q3 töluvert minni en gert hafði verið ráð fyrir í PM 14/4: hagvöxtur -0,2% á Q3 og 0,5</a:t>
            </a:r>
            <a:r>
              <a:rPr lang="is-IS" sz="1600" dirty="0" smtClean="0">
                <a:solidFill>
                  <a:schemeClr val="bg1"/>
                </a:solidFill>
              </a:rPr>
              <a:t>% á fyrstu 3 fjórðungunum </a:t>
            </a:r>
            <a:r>
              <a:rPr lang="is-IS" sz="1600" dirty="0">
                <a:solidFill>
                  <a:schemeClr val="bg1"/>
                </a:solidFill>
              </a:rPr>
              <a:t>(1,5% í PM 14/4) ...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... þrátt fyrir það er ágætur vöxtur í innlendri eftirspurn: 4% vöxtur neyslu og fjárfestingar á fyrstu 3 fjórðungunum en á móti koma hins vegar neikvæð áhrif birgðabreytinga og hreins útflutnings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Gert ráð fyrir kröftugum bata á Q4 og að hagvöxtur á árinu í heild endi í 2% (2,9% í PM 14/4</a:t>
            </a:r>
            <a:r>
              <a:rPr lang="is-IS" sz="1600" dirty="0" smtClean="0">
                <a:solidFill>
                  <a:schemeClr val="bg1"/>
                </a:solidFill>
              </a:rPr>
              <a:t>)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256093" cy="4860000"/>
          </a:xfrm>
        </p:spPr>
      </p:pic>
    </p:spTree>
    <p:extLst>
      <p:ext uri="{BB962C8B-B14F-4D97-AF65-F5344CB8AC3E}">
        <p14:creationId xmlns:p14="http://schemas.microsoft.com/office/powerpoint/2010/main" val="17106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… en vísbendingar um vanmat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Umsvif í fyrra gætu reynst vanmetin: vísbendingar úr veltutölum, innflutningi neysluvara o.fl. benda til kröftugri einkaneyslu og vísbendingar úr innflutningi fjárfestingarvara, upplýsingar frá byggingaraðilum o.fl. gætu bent til vanmats á fjárfestingu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Einnig vanmat á birgðaaukningu í innlendri smásölu á móti miklum vexti </a:t>
            </a:r>
            <a:r>
              <a:rPr lang="is-IS" sz="1600" dirty="0" smtClean="0">
                <a:solidFill>
                  <a:schemeClr val="bg1"/>
                </a:solidFill>
              </a:rPr>
              <a:t>innflutnings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901" y="1903413"/>
            <a:ext cx="3344498" cy="48387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0032" y="1903413"/>
            <a:ext cx="3242805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558" cy="701204"/>
          </a:xfrm>
        </p:spPr>
        <p:txBody>
          <a:bodyPr>
            <a:normAutofit/>
          </a:bodyPr>
          <a:lstStyle/>
          <a:p>
            <a:r>
              <a:rPr lang="is-IS" dirty="0" smtClean="0"/>
              <a:t>Útlit fyrir meiri hagvöxt í ár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Horfur á meiri hagvexti í ár en spáð í PM 14/4: 4¼% í stað 3½%: jákvæð grunnáhrif vegna minni hagvaxtar 2014, horfur um meiri útflutning (ferðamannaiðnaður og sjávarafurðir) og </a:t>
            </a:r>
            <a:r>
              <a:rPr lang="is-IS" sz="1600" dirty="0" smtClean="0">
                <a:solidFill>
                  <a:schemeClr val="bg1"/>
                </a:solidFill>
              </a:rPr>
              <a:t>viðskiptakjarabati</a:t>
            </a:r>
            <a:endParaRPr lang="is-IS" sz="1600" dirty="0">
              <a:solidFill>
                <a:schemeClr val="bg1"/>
              </a:solidFill>
            </a:endParaRP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Horfur fyrir næstu 2 ár lítið breyst: spáð um 2¾% vexti hvort ár fyrir </a:t>
            </a:r>
            <a:r>
              <a:rPr lang="is-IS" sz="1600" dirty="0" smtClean="0">
                <a:solidFill>
                  <a:schemeClr val="bg1"/>
                </a:solidFill>
              </a:rPr>
              <a:t>sig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Hagvaxtarhorfur fyrir helstu viðskiptalönd eru einnig heldur lakari – þrátt fyrir ábata af olíuverðslækkun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04" y="2048093"/>
            <a:ext cx="6070163" cy="4680000"/>
          </a:xfrm>
        </p:spPr>
      </p:pic>
    </p:spTree>
    <p:extLst>
      <p:ext uri="{BB962C8B-B14F-4D97-AF65-F5344CB8AC3E}">
        <p14:creationId xmlns:p14="http://schemas.microsoft.com/office/powerpoint/2010/main" val="40598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dirty="0"/>
              <a:t>Áframhaldandi bati á vinnumarkaði …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Í takt við PM 14/4 jókst vöxtur heildarvinnustunda á ný á Q4 (úr 0,6% á Q3 í 1,5% á Q4): styður við matið frá PM 14/4 um að ekki væru merki um umskipti á vinnumarkaði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Þróun atvinnuleysis líka í takt við spá: var 4,8% á Q4 (árstíðarleiðrétt) og minnkaði um ½</a:t>
            </a:r>
            <a:r>
              <a:rPr lang="is-IS" sz="1600" dirty="0" err="1">
                <a:solidFill>
                  <a:schemeClr val="bg1"/>
                </a:solidFill>
              </a:rPr>
              <a:t>pr</a:t>
            </a:r>
            <a:r>
              <a:rPr lang="is-IS" sz="1600" dirty="0">
                <a:solidFill>
                  <a:schemeClr val="bg1"/>
                </a:solidFill>
              </a:rPr>
              <a:t> milli ára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Horfur á áframhaldandi bata: hlutfall starfandi hækkar og atvinnuleysi minnkar í 4% í lok </a:t>
            </a:r>
            <a:r>
              <a:rPr lang="is-IS" sz="1600" dirty="0" smtClean="0">
                <a:solidFill>
                  <a:schemeClr val="bg1"/>
                </a:solidFill>
              </a:rPr>
              <a:t>spátíma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850" y="1998993"/>
            <a:ext cx="4038600" cy="46475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1054" y="1903413"/>
            <a:ext cx="3792892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136582" cy="701204"/>
          </a:xfrm>
        </p:spPr>
        <p:txBody>
          <a:bodyPr>
            <a:normAutofit/>
          </a:bodyPr>
          <a:lstStyle/>
          <a:p>
            <a:r>
              <a:rPr lang="is-IS" dirty="0" smtClean="0"/>
              <a:t>… og slakinn horfinn eða við það að hverfa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Slakinn á vinnu- og vörumarkaði líklega við það að hverfa ef hann er ekki þegar horfinn</a:t>
            </a:r>
          </a:p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Slakinn er talinn hafa verið lítillega meiri í lok árs 2014 en metið í PM 14/4 en hverfur um líkt leyti og þá var spáð og spenna myndast sem nær hámarki í tæplega 1% af framleiðslugetu í lok þessa árs en minnkar síðan á ný er líður á </a:t>
            </a:r>
            <a:r>
              <a:rPr lang="is-IS" sz="1600" dirty="0" smtClean="0">
                <a:solidFill>
                  <a:schemeClr val="bg1"/>
                </a:solidFill>
              </a:rPr>
              <a:t>spátímann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850" y="2065048"/>
            <a:ext cx="4038600" cy="451542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3502" y="1903413"/>
            <a:ext cx="3867996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48971</TotalTime>
  <Words>907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CBoI theme</vt:lpstr>
      <vt:lpstr>Vaxtaákvörðun  4. febrúar 2015</vt:lpstr>
      <vt:lpstr>PowerPoint Presentation</vt:lpstr>
      <vt:lpstr>Mikið umrót í alþjóðlegum efnahagsmálum</vt:lpstr>
      <vt:lpstr>Viðskiptakjarabati og aukinn viðskiptaafgangur</vt:lpstr>
      <vt:lpstr>Minni hagvöxtur 2014 en gert var ráð fyrir …</vt:lpstr>
      <vt:lpstr>… en vísbendingar um vanmat</vt:lpstr>
      <vt:lpstr>Útlit fyrir meiri hagvöxt í ár</vt:lpstr>
      <vt:lpstr>Áframhaldandi bati á vinnumarkaði …</vt:lpstr>
      <vt:lpstr>… og slakinn horfinn eða við það að hverfa</vt:lpstr>
      <vt:lpstr>Mikil hjöðnun verðbólgu</vt:lpstr>
      <vt:lpstr>Undirliggjandi og alþjóðleg verðbólga lítil</vt:lpstr>
      <vt:lpstr>Verðbólguvæntingar í takt við markmið …</vt:lpstr>
      <vt:lpstr>… en áfram þrýstingur af vinnumarkaði</vt:lpstr>
      <vt:lpstr>Verðbólguhorfur batna mikið en blikur á lofti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Þórarinn Gunnar Pétursson</cp:lastModifiedBy>
  <cp:revision>2030</cp:revision>
  <cp:lastPrinted>2014-05-15T10:26:27Z</cp:lastPrinted>
  <dcterms:created xsi:type="dcterms:W3CDTF">2010-03-03T09:43:21Z</dcterms:created>
  <dcterms:modified xsi:type="dcterms:W3CDTF">2015-02-04T09:19:03Z</dcterms:modified>
</cp:coreProperties>
</file>