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1097" r:id="rId2"/>
    <p:sldId id="1098" r:id="rId3"/>
    <p:sldId id="1147" r:id="rId4"/>
    <p:sldId id="1104" r:id="rId5"/>
    <p:sldId id="1142" r:id="rId6"/>
    <p:sldId id="1143" r:id="rId7"/>
    <p:sldId id="1113" r:id="rId8"/>
    <p:sldId id="1114" r:id="rId9"/>
    <p:sldId id="1144" r:id="rId10"/>
    <p:sldId id="1117" r:id="rId11"/>
    <p:sldId id="1148" r:id="rId12"/>
    <p:sldId id="1145" r:id="rId13"/>
    <p:sldId id="1146" r:id="rId14"/>
    <p:sldId id="1128" r:id="rId15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  <p:cmAuthor id="1" name="SÍ Þorvarður Tjörvi Ólafsson" initials="SÞTÓ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74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00" d="100"/>
          <a:sy n="100" d="100"/>
        </p:scale>
        <p:origin x="-1908" y="10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466AB-40D6-4F48-97ED-7414132DE6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3372D101-9884-4276-BBF6-1DF156D2BADC}">
      <dgm:prSet phldrT="[Text]"/>
      <dgm:spPr/>
      <dgm:t>
        <a:bodyPr/>
        <a:lstStyle/>
        <a:p>
          <a:r>
            <a:rPr lang="is-IS" dirty="0" smtClean="0"/>
            <a:t>Alþjóðlegar efnahagshorfur</a:t>
          </a:r>
          <a:endParaRPr lang="is-IS" dirty="0"/>
        </a:p>
      </dgm:t>
    </dgm:pt>
    <dgm:pt modelId="{47596E20-CBDD-4FB5-8FD4-0763CB8C0C6F}" type="parTrans" cxnId="{0180DA56-CAAD-4DCE-9934-2E6DEA4D4EF0}">
      <dgm:prSet/>
      <dgm:spPr/>
      <dgm:t>
        <a:bodyPr/>
        <a:lstStyle/>
        <a:p>
          <a:endParaRPr lang="is-IS"/>
        </a:p>
      </dgm:t>
    </dgm:pt>
    <dgm:pt modelId="{3E4DCF6A-584E-49E3-9A4A-04DEA9BD5532}" type="sibTrans" cxnId="{0180DA56-CAAD-4DCE-9934-2E6DEA4D4EF0}">
      <dgm:prSet/>
      <dgm:spPr/>
      <dgm:t>
        <a:bodyPr/>
        <a:lstStyle/>
        <a:p>
          <a:endParaRPr lang="is-IS"/>
        </a:p>
      </dgm:t>
    </dgm:pt>
    <dgm:pt modelId="{769D49D6-D87E-4A07-97D5-9D86CCFA44F0}">
      <dgm:prSet/>
      <dgm:spPr/>
      <dgm:t>
        <a:bodyPr/>
        <a:lstStyle/>
        <a:p>
          <a:r>
            <a:rPr lang="is-IS" dirty="0" smtClean="0"/>
            <a:t>Þrátt fyrir hægfara bata eru horfur enn óvissar og meiri hætta á að þær séu ofmetnar en vanmetnar</a:t>
          </a:r>
          <a:endParaRPr lang="is-IS" dirty="0"/>
        </a:p>
      </dgm:t>
    </dgm:pt>
    <dgm:pt modelId="{6F01928C-0728-46E0-9003-5B957F3F7295}" type="parTrans" cxnId="{2EE51B51-EDD4-4033-8D51-F155BCA233AD}">
      <dgm:prSet/>
      <dgm:spPr/>
      <dgm:t>
        <a:bodyPr/>
        <a:lstStyle/>
        <a:p>
          <a:endParaRPr lang="is-IS"/>
        </a:p>
      </dgm:t>
    </dgm:pt>
    <dgm:pt modelId="{12A4EAD2-960A-47CB-BAAE-BD851C52065E}" type="sibTrans" cxnId="{2EE51B51-EDD4-4033-8D51-F155BCA233AD}">
      <dgm:prSet/>
      <dgm:spPr/>
      <dgm:t>
        <a:bodyPr/>
        <a:lstStyle/>
        <a:p>
          <a:endParaRPr lang="is-IS"/>
        </a:p>
      </dgm:t>
    </dgm:pt>
    <dgm:pt modelId="{EEF1111F-0ECF-48DD-A948-C95D1FB92DDE}">
      <dgm:prSet phldrT="[Text]"/>
      <dgm:spPr/>
      <dgm:t>
        <a:bodyPr/>
        <a:lstStyle/>
        <a:p>
          <a:r>
            <a:rPr lang="is-IS" dirty="0" smtClean="0"/>
            <a:t>Umfang fjárfestinga í orkufrekum iðnaði</a:t>
          </a:r>
          <a:endParaRPr lang="is-IS" dirty="0"/>
        </a:p>
      </dgm:t>
    </dgm:pt>
    <dgm:pt modelId="{A1DF97CD-F85C-403E-B493-A868ADECF1EB}" type="parTrans" cxnId="{9E4E4AE3-FF1E-49C3-8E2C-957979E3566A}">
      <dgm:prSet/>
      <dgm:spPr/>
      <dgm:t>
        <a:bodyPr/>
        <a:lstStyle/>
        <a:p>
          <a:endParaRPr lang="is-IS"/>
        </a:p>
      </dgm:t>
    </dgm:pt>
    <dgm:pt modelId="{D6FC3352-B9C3-46E8-A11F-559BD1BFD28B}" type="sibTrans" cxnId="{9E4E4AE3-FF1E-49C3-8E2C-957979E3566A}">
      <dgm:prSet/>
      <dgm:spPr/>
      <dgm:t>
        <a:bodyPr/>
        <a:lstStyle/>
        <a:p>
          <a:endParaRPr lang="is-IS"/>
        </a:p>
      </dgm:t>
    </dgm:pt>
    <dgm:pt modelId="{3E0107BE-B31E-4E3F-861A-EA1BF0438AA9}">
      <dgm:prSet/>
      <dgm:spPr/>
      <dgm:t>
        <a:bodyPr/>
        <a:lstStyle/>
        <a:p>
          <a:r>
            <a:rPr lang="is-IS" dirty="0" smtClean="0"/>
            <a:t>Gert ráð fyrir 3 kísilverum á spátíma en ekki </a:t>
          </a:r>
          <a:r>
            <a:rPr lang="is-IS" dirty="0" smtClean="0"/>
            <a:t>álver í Helguvík </a:t>
          </a:r>
          <a:r>
            <a:rPr lang="is-IS" dirty="0" smtClean="0"/>
            <a:t>– gæti verið of- eða vanmat</a:t>
          </a:r>
          <a:endParaRPr lang="is-IS" dirty="0"/>
        </a:p>
      </dgm:t>
    </dgm:pt>
    <dgm:pt modelId="{E185A104-D8CC-481B-8139-EF9391C23F82}" type="parTrans" cxnId="{676B6EC4-83B0-4E82-8793-93F9FF2D3F30}">
      <dgm:prSet/>
      <dgm:spPr/>
      <dgm:t>
        <a:bodyPr/>
        <a:lstStyle/>
        <a:p>
          <a:endParaRPr lang="is-IS"/>
        </a:p>
      </dgm:t>
    </dgm:pt>
    <dgm:pt modelId="{BCD0447F-A89A-4045-9FD4-32451BF89B35}" type="sibTrans" cxnId="{676B6EC4-83B0-4E82-8793-93F9FF2D3F30}">
      <dgm:prSet/>
      <dgm:spPr/>
      <dgm:t>
        <a:bodyPr/>
        <a:lstStyle/>
        <a:p>
          <a:endParaRPr lang="is-IS"/>
        </a:p>
      </dgm:t>
    </dgm:pt>
    <dgm:pt modelId="{7CC6E4C5-7D76-4BB4-9F55-A043F921F7F0}">
      <dgm:prSet phldrT="[Text]"/>
      <dgm:spPr/>
      <dgm:t>
        <a:bodyPr/>
        <a:lstStyle/>
        <a:p>
          <a:r>
            <a:rPr lang="is-IS" dirty="0" smtClean="0"/>
            <a:t>Þrálátar verðbólguvæntingar</a:t>
          </a:r>
          <a:endParaRPr lang="is-IS" dirty="0"/>
        </a:p>
      </dgm:t>
    </dgm:pt>
    <dgm:pt modelId="{A313B722-D759-420A-B724-BB41754A837B}" type="parTrans" cxnId="{DD293DD0-8E56-4BC0-930D-1FFD9171DEC6}">
      <dgm:prSet/>
      <dgm:spPr/>
      <dgm:t>
        <a:bodyPr/>
        <a:lstStyle/>
        <a:p>
          <a:endParaRPr lang="is-IS"/>
        </a:p>
      </dgm:t>
    </dgm:pt>
    <dgm:pt modelId="{3214590F-9E14-4E2E-89A3-E44C4CB19094}" type="sibTrans" cxnId="{DD293DD0-8E56-4BC0-930D-1FFD9171DEC6}">
      <dgm:prSet/>
      <dgm:spPr/>
      <dgm:t>
        <a:bodyPr/>
        <a:lstStyle/>
        <a:p>
          <a:endParaRPr lang="is-IS"/>
        </a:p>
      </dgm:t>
    </dgm:pt>
    <dgm:pt modelId="{A1331302-F71E-4563-9536-B651A914EAC4}">
      <dgm:prSet/>
      <dgm:spPr/>
      <dgm:t>
        <a:bodyPr/>
        <a:lstStyle/>
        <a:p>
          <a:r>
            <a:rPr lang="is-IS" dirty="0" smtClean="0"/>
            <a:t>Gert ráð fyrir að verðbólguvæntingar verði í takt við markmið á meginhluta spátímans – gæti verið of bjartsýnt í ljósi sögunnar</a:t>
          </a:r>
          <a:endParaRPr lang="is-IS" dirty="0"/>
        </a:p>
      </dgm:t>
    </dgm:pt>
    <dgm:pt modelId="{2A3C0BFD-1527-4F9A-958B-CCF9CB671B2A}" type="parTrans" cxnId="{DFD20742-2EC4-4E59-B223-975970C96327}">
      <dgm:prSet/>
      <dgm:spPr/>
      <dgm:t>
        <a:bodyPr/>
        <a:lstStyle/>
        <a:p>
          <a:endParaRPr lang="is-IS"/>
        </a:p>
      </dgm:t>
    </dgm:pt>
    <dgm:pt modelId="{3227EC94-E55E-420B-970E-DC5794015001}" type="sibTrans" cxnId="{DFD20742-2EC4-4E59-B223-975970C96327}">
      <dgm:prSet/>
      <dgm:spPr/>
      <dgm:t>
        <a:bodyPr/>
        <a:lstStyle/>
        <a:p>
          <a:endParaRPr lang="is-IS"/>
        </a:p>
      </dgm:t>
    </dgm:pt>
    <dgm:pt modelId="{78269774-9844-46FA-A779-59DA71E27E2F}">
      <dgm:prSet phldrT="[Text]"/>
      <dgm:spPr/>
      <dgm:t>
        <a:bodyPr/>
        <a:lstStyle/>
        <a:p>
          <a:r>
            <a:rPr lang="is-IS" dirty="0" smtClean="0"/>
            <a:t>Launahækkanir í komandi kjarasamningum</a:t>
          </a:r>
          <a:endParaRPr lang="is-IS" dirty="0"/>
        </a:p>
      </dgm:t>
    </dgm:pt>
    <dgm:pt modelId="{47B96BC7-C268-4DD1-B65F-A8EF4E6FBC4C}" type="parTrans" cxnId="{A14F3D30-2502-475D-87B4-1CABDCA99601}">
      <dgm:prSet/>
      <dgm:spPr/>
      <dgm:t>
        <a:bodyPr/>
        <a:lstStyle/>
        <a:p>
          <a:endParaRPr lang="is-IS"/>
        </a:p>
      </dgm:t>
    </dgm:pt>
    <dgm:pt modelId="{3BB1031A-F86B-446B-8499-496D92811067}" type="sibTrans" cxnId="{A14F3D30-2502-475D-87B4-1CABDCA99601}">
      <dgm:prSet/>
      <dgm:spPr/>
      <dgm:t>
        <a:bodyPr/>
        <a:lstStyle/>
        <a:p>
          <a:endParaRPr lang="is-IS"/>
        </a:p>
      </dgm:t>
    </dgm:pt>
    <dgm:pt modelId="{48D51AEA-96DC-4CD4-853D-056CA27CC89F}">
      <dgm:prSet/>
      <dgm:spPr/>
      <dgm:t>
        <a:bodyPr/>
        <a:lstStyle/>
        <a:p>
          <a:r>
            <a:rPr lang="is-IS" dirty="0" smtClean="0"/>
            <a:t>Gert ráð fyrir tiltölulega ríflegum launahækkunum en ekki þó svo miklum að þær ógni verðstöðugleika – mögulegt vanmat í ljósi sögunnar og óróleika á vinnumarkaði</a:t>
          </a:r>
          <a:endParaRPr lang="is-IS" dirty="0"/>
        </a:p>
      </dgm:t>
    </dgm:pt>
    <dgm:pt modelId="{7F5AE19F-BE42-423F-B8D1-26458386D888}" type="parTrans" cxnId="{A38F1881-1C4E-4EF9-A95C-BC3512700A55}">
      <dgm:prSet/>
      <dgm:spPr/>
      <dgm:t>
        <a:bodyPr/>
        <a:lstStyle/>
        <a:p>
          <a:endParaRPr lang="is-IS"/>
        </a:p>
      </dgm:t>
    </dgm:pt>
    <dgm:pt modelId="{1ACD09AF-7F43-4416-9EB9-0C4A04EC8150}" type="sibTrans" cxnId="{A38F1881-1C4E-4EF9-A95C-BC3512700A55}">
      <dgm:prSet/>
      <dgm:spPr/>
      <dgm:t>
        <a:bodyPr/>
        <a:lstStyle/>
        <a:p>
          <a:endParaRPr lang="is-IS"/>
        </a:p>
      </dgm:t>
    </dgm:pt>
    <dgm:pt modelId="{226E72C0-B5C2-4CD2-80D7-032E4A9550EF}">
      <dgm:prSet phldrT="[Text]"/>
      <dgm:spPr/>
      <dgm:t>
        <a:bodyPr/>
        <a:lstStyle/>
        <a:p>
          <a:r>
            <a:rPr lang="is-IS" dirty="0" smtClean="0"/>
            <a:t>Slakinn í þjóðarbúinu</a:t>
          </a:r>
          <a:endParaRPr lang="is-IS" dirty="0"/>
        </a:p>
      </dgm:t>
    </dgm:pt>
    <dgm:pt modelId="{A546C802-B12D-47FA-9DCA-7524A1D180D3}" type="parTrans" cxnId="{941B73C5-06CF-436B-AAF5-CFA160AF7453}">
      <dgm:prSet/>
      <dgm:spPr/>
      <dgm:t>
        <a:bodyPr/>
        <a:lstStyle/>
        <a:p>
          <a:endParaRPr lang="is-IS"/>
        </a:p>
      </dgm:t>
    </dgm:pt>
    <dgm:pt modelId="{42D6F2F0-631E-413D-B981-037E7557120F}" type="sibTrans" cxnId="{941B73C5-06CF-436B-AAF5-CFA160AF7453}">
      <dgm:prSet/>
      <dgm:spPr/>
      <dgm:t>
        <a:bodyPr/>
        <a:lstStyle/>
        <a:p>
          <a:endParaRPr lang="is-IS"/>
        </a:p>
      </dgm:t>
    </dgm:pt>
    <dgm:pt modelId="{D8249C6D-41F0-446F-ABC6-7CEAFB496DE0}">
      <dgm:prSet/>
      <dgm:spPr/>
      <dgm:t>
        <a:bodyPr/>
        <a:lstStyle/>
        <a:p>
          <a:r>
            <a:rPr lang="is-IS" dirty="0" smtClean="0"/>
            <a:t>Flestar vísbendingar benda til þess að slakinn sé við það að hverfa en sumar að hann </a:t>
          </a:r>
          <a:r>
            <a:rPr lang="is-IS" smtClean="0"/>
            <a:t>hverfi seinna </a:t>
          </a:r>
          <a:r>
            <a:rPr lang="is-IS" dirty="0" smtClean="0"/>
            <a:t>en felst í grunnspánni</a:t>
          </a:r>
          <a:endParaRPr lang="is-IS" dirty="0"/>
        </a:p>
      </dgm:t>
    </dgm:pt>
    <dgm:pt modelId="{F7E3AF38-0C8D-4BAA-A85D-887AF65283CC}" type="parTrans" cxnId="{95376C03-4CEA-4C25-83F7-EABEDCAA0EC6}">
      <dgm:prSet/>
      <dgm:spPr/>
      <dgm:t>
        <a:bodyPr/>
        <a:lstStyle/>
        <a:p>
          <a:endParaRPr lang="is-IS"/>
        </a:p>
      </dgm:t>
    </dgm:pt>
    <dgm:pt modelId="{4A93722B-2293-4401-9BD3-DB5621071DC2}" type="sibTrans" cxnId="{95376C03-4CEA-4C25-83F7-EABEDCAA0EC6}">
      <dgm:prSet/>
      <dgm:spPr/>
      <dgm:t>
        <a:bodyPr/>
        <a:lstStyle/>
        <a:p>
          <a:endParaRPr lang="is-IS"/>
        </a:p>
      </dgm:t>
    </dgm:pt>
    <dgm:pt modelId="{62C02A08-18BD-4B43-AEA8-C949103AEDC3}">
      <dgm:prSet/>
      <dgm:spPr/>
      <dgm:t>
        <a:bodyPr/>
        <a:lstStyle/>
        <a:p>
          <a:r>
            <a:rPr lang="is-IS" dirty="0" smtClean="0"/>
            <a:t>Gengi krónunnar</a:t>
          </a:r>
          <a:endParaRPr lang="is-IS" dirty="0"/>
        </a:p>
      </dgm:t>
    </dgm:pt>
    <dgm:pt modelId="{50E3AC5A-97A1-4E8E-9320-87B33469ABCE}" type="parTrans" cxnId="{EC29E681-0002-4C4E-AB79-C6198BD2EAF9}">
      <dgm:prSet/>
      <dgm:spPr/>
      <dgm:t>
        <a:bodyPr/>
        <a:lstStyle/>
        <a:p>
          <a:endParaRPr lang="is-IS"/>
        </a:p>
      </dgm:t>
    </dgm:pt>
    <dgm:pt modelId="{C424EA7C-4301-479A-B9D3-7444CDC007B5}" type="sibTrans" cxnId="{EC29E681-0002-4C4E-AB79-C6198BD2EAF9}">
      <dgm:prSet/>
      <dgm:spPr/>
      <dgm:t>
        <a:bodyPr/>
        <a:lstStyle/>
        <a:p>
          <a:endParaRPr lang="is-IS"/>
        </a:p>
      </dgm:t>
    </dgm:pt>
    <dgm:pt modelId="{410BF6A7-B51F-49FE-ACA0-1922AB3E2247}">
      <dgm:prSet/>
      <dgm:spPr/>
      <dgm:t>
        <a:bodyPr/>
        <a:lstStyle/>
        <a:p>
          <a:r>
            <a:rPr lang="is-IS" dirty="0" smtClean="0"/>
            <a:t>Gert ráð fyrir óbreyttu gengi á spátíma – gæti verið vanmat í </a:t>
          </a:r>
          <a:r>
            <a:rPr lang="is-IS" smtClean="0"/>
            <a:t>ljósi bata efnahags </a:t>
          </a:r>
          <a:r>
            <a:rPr lang="is-IS" dirty="0" smtClean="0"/>
            <a:t>og viðskiptakjara eða ofmat í ljósi mögulegs fjármagnsútflæðis við uppgjör slitabúa og haftalosun</a:t>
          </a:r>
          <a:endParaRPr lang="is-IS" dirty="0"/>
        </a:p>
      </dgm:t>
    </dgm:pt>
    <dgm:pt modelId="{45296BFB-2682-4E6B-ABE8-5043C0258FDA}" type="parTrans" cxnId="{8C632BF3-0FF0-47C1-BB92-36BCC4DAFD84}">
      <dgm:prSet/>
      <dgm:spPr/>
      <dgm:t>
        <a:bodyPr/>
        <a:lstStyle/>
        <a:p>
          <a:endParaRPr lang="is-IS"/>
        </a:p>
      </dgm:t>
    </dgm:pt>
    <dgm:pt modelId="{BD923000-3B14-43DD-A3F3-34EBECFFA7C7}" type="sibTrans" cxnId="{8C632BF3-0FF0-47C1-BB92-36BCC4DAFD84}">
      <dgm:prSet/>
      <dgm:spPr/>
      <dgm:t>
        <a:bodyPr/>
        <a:lstStyle/>
        <a:p>
          <a:endParaRPr lang="is-IS"/>
        </a:p>
      </dgm:t>
    </dgm:pt>
    <dgm:pt modelId="{E9362D6F-DF3B-4122-A9F5-E05AA272D24C}" type="pres">
      <dgm:prSet presAssocID="{C47466AB-40D6-4F48-97ED-7414132DE6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FAEBD72C-D5D5-4E55-BF30-6B5FE6AACAD6}" type="pres">
      <dgm:prSet presAssocID="{3372D101-9884-4276-BBF6-1DF156D2BADC}" presName="parentLin" presStyleCnt="0"/>
      <dgm:spPr/>
    </dgm:pt>
    <dgm:pt modelId="{3C0EF801-DC70-4634-BFD9-918B96E670DE}" type="pres">
      <dgm:prSet presAssocID="{3372D101-9884-4276-BBF6-1DF156D2BADC}" presName="parentLeftMargin" presStyleLbl="node1" presStyleIdx="0" presStyleCnt="6"/>
      <dgm:spPr/>
      <dgm:t>
        <a:bodyPr/>
        <a:lstStyle/>
        <a:p>
          <a:endParaRPr lang="is-IS"/>
        </a:p>
      </dgm:t>
    </dgm:pt>
    <dgm:pt modelId="{35C30C70-AED6-40A7-910D-C6D8F9C8C2A4}" type="pres">
      <dgm:prSet presAssocID="{3372D101-9884-4276-BBF6-1DF156D2BAD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7F7F5FF-CBE3-4A16-9E6F-EF208368A259}" type="pres">
      <dgm:prSet presAssocID="{3372D101-9884-4276-BBF6-1DF156D2BADC}" presName="negativeSpace" presStyleCnt="0"/>
      <dgm:spPr/>
    </dgm:pt>
    <dgm:pt modelId="{6CDC3595-2108-4B27-9F83-D0CB1E8BAC64}" type="pres">
      <dgm:prSet presAssocID="{3372D101-9884-4276-BBF6-1DF156D2BAD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AE03ED5B-BE66-4F93-9430-F525A12D2963}" type="pres">
      <dgm:prSet presAssocID="{3E4DCF6A-584E-49E3-9A4A-04DEA9BD5532}" presName="spaceBetweenRectangles" presStyleCnt="0"/>
      <dgm:spPr/>
    </dgm:pt>
    <dgm:pt modelId="{E963B55C-BD76-493B-92F9-92EDC30F9D3E}" type="pres">
      <dgm:prSet presAssocID="{62C02A08-18BD-4B43-AEA8-C949103AEDC3}" presName="parentLin" presStyleCnt="0"/>
      <dgm:spPr/>
    </dgm:pt>
    <dgm:pt modelId="{024CB4DC-14C6-4994-84FC-A6CAAA0053BC}" type="pres">
      <dgm:prSet presAssocID="{62C02A08-18BD-4B43-AEA8-C949103AEDC3}" presName="parentLeftMargin" presStyleLbl="node1" presStyleIdx="0" presStyleCnt="6"/>
      <dgm:spPr/>
      <dgm:t>
        <a:bodyPr/>
        <a:lstStyle/>
        <a:p>
          <a:endParaRPr lang="is-IS"/>
        </a:p>
      </dgm:t>
    </dgm:pt>
    <dgm:pt modelId="{407F0412-95F4-4FD9-84AB-B994D7C420A9}" type="pres">
      <dgm:prSet presAssocID="{62C02A08-18BD-4B43-AEA8-C949103AEDC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713F37F8-141E-40E1-93AA-1D721E98EDD3}" type="pres">
      <dgm:prSet presAssocID="{62C02A08-18BD-4B43-AEA8-C949103AEDC3}" presName="negativeSpace" presStyleCnt="0"/>
      <dgm:spPr/>
    </dgm:pt>
    <dgm:pt modelId="{76F5069E-0006-4849-8CBC-E3058BB38C92}" type="pres">
      <dgm:prSet presAssocID="{62C02A08-18BD-4B43-AEA8-C949103AEDC3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FBC6BC4-03FF-424D-B8AE-32FB4BEBE0A2}" type="pres">
      <dgm:prSet presAssocID="{C424EA7C-4301-479A-B9D3-7444CDC007B5}" presName="spaceBetweenRectangles" presStyleCnt="0"/>
      <dgm:spPr/>
    </dgm:pt>
    <dgm:pt modelId="{B127F9D4-DB96-4D10-A90C-B0EFE5E49806}" type="pres">
      <dgm:prSet presAssocID="{EEF1111F-0ECF-48DD-A948-C95D1FB92DDE}" presName="parentLin" presStyleCnt="0"/>
      <dgm:spPr/>
    </dgm:pt>
    <dgm:pt modelId="{ACE41A96-48AF-4778-8693-2185A306BD27}" type="pres">
      <dgm:prSet presAssocID="{EEF1111F-0ECF-48DD-A948-C95D1FB92DDE}" presName="parentLeftMargin" presStyleLbl="node1" presStyleIdx="1" presStyleCnt="6"/>
      <dgm:spPr/>
      <dgm:t>
        <a:bodyPr/>
        <a:lstStyle/>
        <a:p>
          <a:endParaRPr lang="is-IS"/>
        </a:p>
      </dgm:t>
    </dgm:pt>
    <dgm:pt modelId="{A4C31E3E-15E1-4754-9112-F2BB3FEB93E3}" type="pres">
      <dgm:prSet presAssocID="{EEF1111F-0ECF-48DD-A948-C95D1FB92DD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308D396-2A53-4D73-BA81-F65085833949}" type="pres">
      <dgm:prSet presAssocID="{EEF1111F-0ECF-48DD-A948-C95D1FB92DDE}" presName="negativeSpace" presStyleCnt="0"/>
      <dgm:spPr/>
    </dgm:pt>
    <dgm:pt modelId="{16CFD19D-E247-4009-A45B-D800575F403E}" type="pres">
      <dgm:prSet presAssocID="{EEF1111F-0ECF-48DD-A948-C95D1FB92DDE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A86747C-E8C9-40A0-A3E0-79745ED37F2E}" type="pres">
      <dgm:prSet presAssocID="{D6FC3352-B9C3-46E8-A11F-559BD1BFD28B}" presName="spaceBetweenRectangles" presStyleCnt="0"/>
      <dgm:spPr/>
    </dgm:pt>
    <dgm:pt modelId="{14FEA139-7DEC-4F4B-A787-7EB668FCA316}" type="pres">
      <dgm:prSet presAssocID="{7CC6E4C5-7D76-4BB4-9F55-A043F921F7F0}" presName="parentLin" presStyleCnt="0"/>
      <dgm:spPr/>
    </dgm:pt>
    <dgm:pt modelId="{6118EA9F-3355-41A9-96A0-BFB9E80AC1D0}" type="pres">
      <dgm:prSet presAssocID="{7CC6E4C5-7D76-4BB4-9F55-A043F921F7F0}" presName="parentLeftMargin" presStyleLbl="node1" presStyleIdx="2" presStyleCnt="6"/>
      <dgm:spPr/>
      <dgm:t>
        <a:bodyPr/>
        <a:lstStyle/>
        <a:p>
          <a:endParaRPr lang="is-IS"/>
        </a:p>
      </dgm:t>
    </dgm:pt>
    <dgm:pt modelId="{C698D844-AB6E-425F-86BD-312472F304C5}" type="pres">
      <dgm:prSet presAssocID="{7CC6E4C5-7D76-4BB4-9F55-A043F921F7F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023C35C-0C46-4D28-B460-BB78376DF71E}" type="pres">
      <dgm:prSet presAssocID="{7CC6E4C5-7D76-4BB4-9F55-A043F921F7F0}" presName="negativeSpace" presStyleCnt="0"/>
      <dgm:spPr/>
    </dgm:pt>
    <dgm:pt modelId="{B287C28E-8CBA-4068-8C0A-96EFB9982AC6}" type="pres">
      <dgm:prSet presAssocID="{7CC6E4C5-7D76-4BB4-9F55-A043F921F7F0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82BEF78E-4112-4300-8478-D40913F34FEF}" type="pres">
      <dgm:prSet presAssocID="{3214590F-9E14-4E2E-89A3-E44C4CB19094}" presName="spaceBetweenRectangles" presStyleCnt="0"/>
      <dgm:spPr/>
    </dgm:pt>
    <dgm:pt modelId="{8F2E1AF1-5B03-4226-8522-1482275D9026}" type="pres">
      <dgm:prSet presAssocID="{78269774-9844-46FA-A779-59DA71E27E2F}" presName="parentLin" presStyleCnt="0"/>
      <dgm:spPr/>
    </dgm:pt>
    <dgm:pt modelId="{745046F2-5160-4E68-BE2A-BFDB52FB2E50}" type="pres">
      <dgm:prSet presAssocID="{78269774-9844-46FA-A779-59DA71E27E2F}" presName="parentLeftMargin" presStyleLbl="node1" presStyleIdx="3" presStyleCnt="6"/>
      <dgm:spPr/>
      <dgm:t>
        <a:bodyPr/>
        <a:lstStyle/>
        <a:p>
          <a:endParaRPr lang="is-IS"/>
        </a:p>
      </dgm:t>
    </dgm:pt>
    <dgm:pt modelId="{660C659F-A698-4ED4-A1D7-4BFC5A0EA4B5}" type="pres">
      <dgm:prSet presAssocID="{78269774-9844-46FA-A779-59DA71E27E2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FFB8854-D94D-4B68-924C-D7D98C1CAFE6}" type="pres">
      <dgm:prSet presAssocID="{78269774-9844-46FA-A779-59DA71E27E2F}" presName="negativeSpace" presStyleCnt="0"/>
      <dgm:spPr/>
    </dgm:pt>
    <dgm:pt modelId="{227F5690-0C47-4706-9429-A431866D4209}" type="pres">
      <dgm:prSet presAssocID="{78269774-9844-46FA-A779-59DA71E27E2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0BE2D7B-9681-4C60-A6FD-1BDDD9F41EAB}" type="pres">
      <dgm:prSet presAssocID="{3BB1031A-F86B-446B-8499-496D92811067}" presName="spaceBetweenRectangles" presStyleCnt="0"/>
      <dgm:spPr/>
    </dgm:pt>
    <dgm:pt modelId="{97835F84-E839-4024-BBA5-65EFFFA02C33}" type="pres">
      <dgm:prSet presAssocID="{226E72C0-B5C2-4CD2-80D7-032E4A9550EF}" presName="parentLin" presStyleCnt="0"/>
      <dgm:spPr/>
    </dgm:pt>
    <dgm:pt modelId="{5B6802D3-8CB0-4016-8D35-4D1855C2AF50}" type="pres">
      <dgm:prSet presAssocID="{226E72C0-B5C2-4CD2-80D7-032E4A9550EF}" presName="parentLeftMargin" presStyleLbl="node1" presStyleIdx="4" presStyleCnt="6"/>
      <dgm:spPr/>
      <dgm:t>
        <a:bodyPr/>
        <a:lstStyle/>
        <a:p>
          <a:endParaRPr lang="is-IS"/>
        </a:p>
      </dgm:t>
    </dgm:pt>
    <dgm:pt modelId="{AE8601C2-929D-4A59-B13E-0AAB8A9C0DB7}" type="pres">
      <dgm:prSet presAssocID="{226E72C0-B5C2-4CD2-80D7-032E4A9550E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8DE5BFF7-591A-4DAD-AFB7-51D97E3B623D}" type="pres">
      <dgm:prSet presAssocID="{226E72C0-B5C2-4CD2-80D7-032E4A9550EF}" presName="negativeSpace" presStyleCnt="0"/>
      <dgm:spPr/>
    </dgm:pt>
    <dgm:pt modelId="{AD44537E-9C4C-4E1D-BBC5-8D1AC682B6BA}" type="pres">
      <dgm:prSet presAssocID="{226E72C0-B5C2-4CD2-80D7-032E4A9550EF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AEBA52C8-2C52-488D-A6F8-81F09495AFFF}" type="presOf" srcId="{410BF6A7-B51F-49FE-ACA0-1922AB3E2247}" destId="{76F5069E-0006-4849-8CBC-E3058BB38C92}" srcOrd="0" destOrd="0" presId="urn:microsoft.com/office/officeart/2005/8/layout/list1"/>
    <dgm:cxn modelId="{9E4E4AE3-FF1E-49C3-8E2C-957979E3566A}" srcId="{C47466AB-40D6-4F48-97ED-7414132DE6A2}" destId="{EEF1111F-0ECF-48DD-A948-C95D1FB92DDE}" srcOrd="2" destOrd="0" parTransId="{A1DF97CD-F85C-403E-B493-A868ADECF1EB}" sibTransId="{D6FC3352-B9C3-46E8-A11F-559BD1BFD28B}"/>
    <dgm:cxn modelId="{3BAFF682-F0D4-4A17-BA37-988144323612}" type="presOf" srcId="{226E72C0-B5C2-4CD2-80D7-032E4A9550EF}" destId="{5B6802D3-8CB0-4016-8D35-4D1855C2AF50}" srcOrd="0" destOrd="0" presId="urn:microsoft.com/office/officeart/2005/8/layout/list1"/>
    <dgm:cxn modelId="{3D87F445-375B-4378-90DD-0A12836B8FCB}" type="presOf" srcId="{769D49D6-D87E-4A07-97D5-9D86CCFA44F0}" destId="{6CDC3595-2108-4B27-9F83-D0CB1E8BAC64}" srcOrd="0" destOrd="0" presId="urn:microsoft.com/office/officeart/2005/8/layout/list1"/>
    <dgm:cxn modelId="{DFD20742-2EC4-4E59-B223-975970C96327}" srcId="{7CC6E4C5-7D76-4BB4-9F55-A043F921F7F0}" destId="{A1331302-F71E-4563-9536-B651A914EAC4}" srcOrd="0" destOrd="0" parTransId="{2A3C0BFD-1527-4F9A-958B-CCF9CB671B2A}" sibTransId="{3227EC94-E55E-420B-970E-DC5794015001}"/>
    <dgm:cxn modelId="{A38F1881-1C4E-4EF9-A95C-BC3512700A55}" srcId="{78269774-9844-46FA-A779-59DA71E27E2F}" destId="{48D51AEA-96DC-4CD4-853D-056CA27CC89F}" srcOrd="0" destOrd="0" parTransId="{7F5AE19F-BE42-423F-B8D1-26458386D888}" sibTransId="{1ACD09AF-7F43-4416-9EB9-0C4A04EC8150}"/>
    <dgm:cxn modelId="{9EA3E006-C81F-4788-A7CA-3598054DE604}" type="presOf" srcId="{A1331302-F71E-4563-9536-B651A914EAC4}" destId="{B287C28E-8CBA-4068-8C0A-96EFB9982AC6}" srcOrd="0" destOrd="0" presId="urn:microsoft.com/office/officeart/2005/8/layout/list1"/>
    <dgm:cxn modelId="{061899DE-8E52-409F-A54D-A7CC70D02EBE}" type="presOf" srcId="{78269774-9844-46FA-A779-59DA71E27E2F}" destId="{660C659F-A698-4ED4-A1D7-4BFC5A0EA4B5}" srcOrd="1" destOrd="0" presId="urn:microsoft.com/office/officeart/2005/8/layout/list1"/>
    <dgm:cxn modelId="{5852CBAA-3B17-4E0D-B3DD-21879210CC30}" type="presOf" srcId="{48D51AEA-96DC-4CD4-853D-056CA27CC89F}" destId="{227F5690-0C47-4706-9429-A431866D4209}" srcOrd="0" destOrd="0" presId="urn:microsoft.com/office/officeart/2005/8/layout/list1"/>
    <dgm:cxn modelId="{676B6EC4-83B0-4E82-8793-93F9FF2D3F30}" srcId="{EEF1111F-0ECF-48DD-A948-C95D1FB92DDE}" destId="{3E0107BE-B31E-4E3F-861A-EA1BF0438AA9}" srcOrd="0" destOrd="0" parTransId="{E185A104-D8CC-481B-8139-EF9391C23F82}" sibTransId="{BCD0447F-A89A-4045-9FD4-32451BF89B35}"/>
    <dgm:cxn modelId="{FD1660D5-7967-470C-965F-C41F66CA316E}" type="presOf" srcId="{78269774-9844-46FA-A779-59DA71E27E2F}" destId="{745046F2-5160-4E68-BE2A-BFDB52FB2E50}" srcOrd="0" destOrd="0" presId="urn:microsoft.com/office/officeart/2005/8/layout/list1"/>
    <dgm:cxn modelId="{95376C03-4CEA-4C25-83F7-EABEDCAA0EC6}" srcId="{226E72C0-B5C2-4CD2-80D7-032E4A9550EF}" destId="{D8249C6D-41F0-446F-ABC6-7CEAFB496DE0}" srcOrd="0" destOrd="0" parTransId="{F7E3AF38-0C8D-4BAA-A85D-887AF65283CC}" sibTransId="{4A93722B-2293-4401-9BD3-DB5621071DC2}"/>
    <dgm:cxn modelId="{4CF74506-2A29-42A5-910B-E88AA9D8FF41}" type="presOf" srcId="{7CC6E4C5-7D76-4BB4-9F55-A043F921F7F0}" destId="{C698D844-AB6E-425F-86BD-312472F304C5}" srcOrd="1" destOrd="0" presId="urn:microsoft.com/office/officeart/2005/8/layout/list1"/>
    <dgm:cxn modelId="{9548B6B9-B6D4-4F2D-BE2A-A3257A96DA02}" type="presOf" srcId="{226E72C0-B5C2-4CD2-80D7-032E4A9550EF}" destId="{AE8601C2-929D-4A59-B13E-0AAB8A9C0DB7}" srcOrd="1" destOrd="0" presId="urn:microsoft.com/office/officeart/2005/8/layout/list1"/>
    <dgm:cxn modelId="{EC29E681-0002-4C4E-AB79-C6198BD2EAF9}" srcId="{C47466AB-40D6-4F48-97ED-7414132DE6A2}" destId="{62C02A08-18BD-4B43-AEA8-C949103AEDC3}" srcOrd="1" destOrd="0" parTransId="{50E3AC5A-97A1-4E8E-9320-87B33469ABCE}" sibTransId="{C424EA7C-4301-479A-B9D3-7444CDC007B5}"/>
    <dgm:cxn modelId="{7D0B9E4B-D29E-4D49-B5A7-C530D0ABB507}" type="presOf" srcId="{3372D101-9884-4276-BBF6-1DF156D2BADC}" destId="{35C30C70-AED6-40A7-910D-C6D8F9C8C2A4}" srcOrd="1" destOrd="0" presId="urn:microsoft.com/office/officeart/2005/8/layout/list1"/>
    <dgm:cxn modelId="{8ABAE3F7-A318-4817-92E0-144637436802}" type="presOf" srcId="{7CC6E4C5-7D76-4BB4-9F55-A043F921F7F0}" destId="{6118EA9F-3355-41A9-96A0-BFB9E80AC1D0}" srcOrd="0" destOrd="0" presId="urn:microsoft.com/office/officeart/2005/8/layout/list1"/>
    <dgm:cxn modelId="{2EE51B51-EDD4-4033-8D51-F155BCA233AD}" srcId="{3372D101-9884-4276-BBF6-1DF156D2BADC}" destId="{769D49D6-D87E-4A07-97D5-9D86CCFA44F0}" srcOrd="0" destOrd="0" parTransId="{6F01928C-0728-46E0-9003-5B957F3F7295}" sibTransId="{12A4EAD2-960A-47CB-BAAE-BD851C52065E}"/>
    <dgm:cxn modelId="{202B4100-4682-4467-9388-A6D3CE168C24}" type="presOf" srcId="{EEF1111F-0ECF-48DD-A948-C95D1FB92DDE}" destId="{A4C31E3E-15E1-4754-9112-F2BB3FEB93E3}" srcOrd="1" destOrd="0" presId="urn:microsoft.com/office/officeart/2005/8/layout/list1"/>
    <dgm:cxn modelId="{EFC77975-7F1B-45A6-B4E1-E5DA717D5657}" type="presOf" srcId="{62C02A08-18BD-4B43-AEA8-C949103AEDC3}" destId="{024CB4DC-14C6-4994-84FC-A6CAAA0053BC}" srcOrd="0" destOrd="0" presId="urn:microsoft.com/office/officeart/2005/8/layout/list1"/>
    <dgm:cxn modelId="{BBC172E7-F820-48BC-86D7-684FA3AD70BC}" type="presOf" srcId="{D8249C6D-41F0-446F-ABC6-7CEAFB496DE0}" destId="{AD44537E-9C4C-4E1D-BBC5-8D1AC682B6BA}" srcOrd="0" destOrd="0" presId="urn:microsoft.com/office/officeart/2005/8/layout/list1"/>
    <dgm:cxn modelId="{F7A45427-73DF-4FEC-BF9B-041E753B008E}" type="presOf" srcId="{3E0107BE-B31E-4E3F-861A-EA1BF0438AA9}" destId="{16CFD19D-E247-4009-A45B-D800575F403E}" srcOrd="0" destOrd="0" presId="urn:microsoft.com/office/officeart/2005/8/layout/list1"/>
    <dgm:cxn modelId="{D9CE8725-6284-438F-AADC-8AF231334D50}" type="presOf" srcId="{3372D101-9884-4276-BBF6-1DF156D2BADC}" destId="{3C0EF801-DC70-4634-BFD9-918B96E670DE}" srcOrd="0" destOrd="0" presId="urn:microsoft.com/office/officeart/2005/8/layout/list1"/>
    <dgm:cxn modelId="{DD293DD0-8E56-4BC0-930D-1FFD9171DEC6}" srcId="{C47466AB-40D6-4F48-97ED-7414132DE6A2}" destId="{7CC6E4C5-7D76-4BB4-9F55-A043F921F7F0}" srcOrd="3" destOrd="0" parTransId="{A313B722-D759-420A-B724-BB41754A837B}" sibTransId="{3214590F-9E14-4E2E-89A3-E44C4CB19094}"/>
    <dgm:cxn modelId="{F26DC05B-7A73-4E6C-99EF-18A3F0145E2D}" type="presOf" srcId="{EEF1111F-0ECF-48DD-A948-C95D1FB92DDE}" destId="{ACE41A96-48AF-4778-8693-2185A306BD27}" srcOrd="0" destOrd="0" presId="urn:microsoft.com/office/officeart/2005/8/layout/list1"/>
    <dgm:cxn modelId="{8C632BF3-0FF0-47C1-BB92-36BCC4DAFD84}" srcId="{62C02A08-18BD-4B43-AEA8-C949103AEDC3}" destId="{410BF6A7-B51F-49FE-ACA0-1922AB3E2247}" srcOrd="0" destOrd="0" parTransId="{45296BFB-2682-4E6B-ABE8-5043C0258FDA}" sibTransId="{BD923000-3B14-43DD-A3F3-34EBECFFA7C7}"/>
    <dgm:cxn modelId="{C79516D3-93A5-4A60-927B-D06E7631FA53}" type="presOf" srcId="{62C02A08-18BD-4B43-AEA8-C949103AEDC3}" destId="{407F0412-95F4-4FD9-84AB-B994D7C420A9}" srcOrd="1" destOrd="0" presId="urn:microsoft.com/office/officeart/2005/8/layout/list1"/>
    <dgm:cxn modelId="{941B73C5-06CF-436B-AAF5-CFA160AF7453}" srcId="{C47466AB-40D6-4F48-97ED-7414132DE6A2}" destId="{226E72C0-B5C2-4CD2-80D7-032E4A9550EF}" srcOrd="5" destOrd="0" parTransId="{A546C802-B12D-47FA-9DCA-7524A1D180D3}" sibTransId="{42D6F2F0-631E-413D-B981-037E7557120F}"/>
    <dgm:cxn modelId="{853F2793-26D8-4287-865C-69A26D592859}" type="presOf" srcId="{C47466AB-40D6-4F48-97ED-7414132DE6A2}" destId="{E9362D6F-DF3B-4122-A9F5-E05AA272D24C}" srcOrd="0" destOrd="0" presId="urn:microsoft.com/office/officeart/2005/8/layout/list1"/>
    <dgm:cxn modelId="{A14F3D30-2502-475D-87B4-1CABDCA99601}" srcId="{C47466AB-40D6-4F48-97ED-7414132DE6A2}" destId="{78269774-9844-46FA-A779-59DA71E27E2F}" srcOrd="4" destOrd="0" parTransId="{47B96BC7-C268-4DD1-B65F-A8EF4E6FBC4C}" sibTransId="{3BB1031A-F86B-446B-8499-496D92811067}"/>
    <dgm:cxn modelId="{0180DA56-CAAD-4DCE-9934-2E6DEA4D4EF0}" srcId="{C47466AB-40D6-4F48-97ED-7414132DE6A2}" destId="{3372D101-9884-4276-BBF6-1DF156D2BADC}" srcOrd="0" destOrd="0" parTransId="{47596E20-CBDD-4FB5-8FD4-0763CB8C0C6F}" sibTransId="{3E4DCF6A-584E-49E3-9A4A-04DEA9BD5532}"/>
    <dgm:cxn modelId="{95EC0ED1-C1FF-4145-9BC0-37E1F96EEF0A}" type="presParOf" srcId="{E9362D6F-DF3B-4122-A9F5-E05AA272D24C}" destId="{FAEBD72C-D5D5-4E55-BF30-6B5FE6AACAD6}" srcOrd="0" destOrd="0" presId="urn:microsoft.com/office/officeart/2005/8/layout/list1"/>
    <dgm:cxn modelId="{A97DD2DA-9745-47EE-A30D-CA363B859F75}" type="presParOf" srcId="{FAEBD72C-D5D5-4E55-BF30-6B5FE6AACAD6}" destId="{3C0EF801-DC70-4634-BFD9-918B96E670DE}" srcOrd="0" destOrd="0" presId="urn:microsoft.com/office/officeart/2005/8/layout/list1"/>
    <dgm:cxn modelId="{585C76AB-A483-44F3-A2DA-4D3D8FB31651}" type="presParOf" srcId="{FAEBD72C-D5D5-4E55-BF30-6B5FE6AACAD6}" destId="{35C30C70-AED6-40A7-910D-C6D8F9C8C2A4}" srcOrd="1" destOrd="0" presId="urn:microsoft.com/office/officeart/2005/8/layout/list1"/>
    <dgm:cxn modelId="{7D00F12F-F642-4951-9E85-34654C05D409}" type="presParOf" srcId="{E9362D6F-DF3B-4122-A9F5-E05AA272D24C}" destId="{27F7F5FF-CBE3-4A16-9E6F-EF208368A259}" srcOrd="1" destOrd="0" presId="urn:microsoft.com/office/officeart/2005/8/layout/list1"/>
    <dgm:cxn modelId="{165196F1-CF8E-4461-8D64-62F1087909DC}" type="presParOf" srcId="{E9362D6F-DF3B-4122-A9F5-E05AA272D24C}" destId="{6CDC3595-2108-4B27-9F83-D0CB1E8BAC64}" srcOrd="2" destOrd="0" presId="urn:microsoft.com/office/officeart/2005/8/layout/list1"/>
    <dgm:cxn modelId="{868DADAB-E613-484B-A29C-E7EEC39CBB5E}" type="presParOf" srcId="{E9362D6F-DF3B-4122-A9F5-E05AA272D24C}" destId="{AE03ED5B-BE66-4F93-9430-F525A12D2963}" srcOrd="3" destOrd="0" presId="urn:microsoft.com/office/officeart/2005/8/layout/list1"/>
    <dgm:cxn modelId="{5C73AAE2-DE94-40D2-9097-734694D67915}" type="presParOf" srcId="{E9362D6F-DF3B-4122-A9F5-E05AA272D24C}" destId="{E963B55C-BD76-493B-92F9-92EDC30F9D3E}" srcOrd="4" destOrd="0" presId="urn:microsoft.com/office/officeart/2005/8/layout/list1"/>
    <dgm:cxn modelId="{56B41F2B-915D-4296-9374-9ABEBAC04387}" type="presParOf" srcId="{E963B55C-BD76-493B-92F9-92EDC30F9D3E}" destId="{024CB4DC-14C6-4994-84FC-A6CAAA0053BC}" srcOrd="0" destOrd="0" presId="urn:microsoft.com/office/officeart/2005/8/layout/list1"/>
    <dgm:cxn modelId="{07D83050-2218-4914-BAE0-A7F94E61BD5A}" type="presParOf" srcId="{E963B55C-BD76-493B-92F9-92EDC30F9D3E}" destId="{407F0412-95F4-4FD9-84AB-B994D7C420A9}" srcOrd="1" destOrd="0" presId="urn:microsoft.com/office/officeart/2005/8/layout/list1"/>
    <dgm:cxn modelId="{C0E9AD7C-E749-49E2-8AC9-13C3539B00AE}" type="presParOf" srcId="{E9362D6F-DF3B-4122-A9F5-E05AA272D24C}" destId="{713F37F8-141E-40E1-93AA-1D721E98EDD3}" srcOrd="5" destOrd="0" presId="urn:microsoft.com/office/officeart/2005/8/layout/list1"/>
    <dgm:cxn modelId="{EF4FEA35-E484-4B3C-A2E2-E8B5BAC24C9F}" type="presParOf" srcId="{E9362D6F-DF3B-4122-A9F5-E05AA272D24C}" destId="{76F5069E-0006-4849-8CBC-E3058BB38C92}" srcOrd="6" destOrd="0" presId="urn:microsoft.com/office/officeart/2005/8/layout/list1"/>
    <dgm:cxn modelId="{74602A78-9D15-4DDD-9BB2-3498F7E04504}" type="presParOf" srcId="{E9362D6F-DF3B-4122-A9F5-E05AA272D24C}" destId="{2FBC6BC4-03FF-424D-B8AE-32FB4BEBE0A2}" srcOrd="7" destOrd="0" presId="urn:microsoft.com/office/officeart/2005/8/layout/list1"/>
    <dgm:cxn modelId="{3AD9874C-68BF-4A32-9D48-FFFAD21FC498}" type="presParOf" srcId="{E9362D6F-DF3B-4122-A9F5-E05AA272D24C}" destId="{B127F9D4-DB96-4D10-A90C-B0EFE5E49806}" srcOrd="8" destOrd="0" presId="urn:microsoft.com/office/officeart/2005/8/layout/list1"/>
    <dgm:cxn modelId="{E3D35F2C-71F3-4763-B347-0B280E3181E6}" type="presParOf" srcId="{B127F9D4-DB96-4D10-A90C-B0EFE5E49806}" destId="{ACE41A96-48AF-4778-8693-2185A306BD27}" srcOrd="0" destOrd="0" presId="urn:microsoft.com/office/officeart/2005/8/layout/list1"/>
    <dgm:cxn modelId="{F9EA05FD-FF6D-4045-8E7C-D02C9D432C48}" type="presParOf" srcId="{B127F9D4-DB96-4D10-A90C-B0EFE5E49806}" destId="{A4C31E3E-15E1-4754-9112-F2BB3FEB93E3}" srcOrd="1" destOrd="0" presId="urn:microsoft.com/office/officeart/2005/8/layout/list1"/>
    <dgm:cxn modelId="{88586D8E-BD9F-4F87-BFAA-A3E96611866E}" type="presParOf" srcId="{E9362D6F-DF3B-4122-A9F5-E05AA272D24C}" destId="{5308D396-2A53-4D73-BA81-F65085833949}" srcOrd="9" destOrd="0" presId="urn:microsoft.com/office/officeart/2005/8/layout/list1"/>
    <dgm:cxn modelId="{44F41FC2-4E0D-4D5F-ACDB-AEF9EC081731}" type="presParOf" srcId="{E9362D6F-DF3B-4122-A9F5-E05AA272D24C}" destId="{16CFD19D-E247-4009-A45B-D800575F403E}" srcOrd="10" destOrd="0" presId="urn:microsoft.com/office/officeart/2005/8/layout/list1"/>
    <dgm:cxn modelId="{70C280BB-7EC9-4FFF-86C1-BF093ACA7E40}" type="presParOf" srcId="{E9362D6F-DF3B-4122-A9F5-E05AA272D24C}" destId="{BA86747C-E8C9-40A0-A3E0-79745ED37F2E}" srcOrd="11" destOrd="0" presId="urn:microsoft.com/office/officeart/2005/8/layout/list1"/>
    <dgm:cxn modelId="{3E46B41A-C511-4178-8EDB-59B2BD257D56}" type="presParOf" srcId="{E9362D6F-DF3B-4122-A9F5-E05AA272D24C}" destId="{14FEA139-7DEC-4F4B-A787-7EB668FCA316}" srcOrd="12" destOrd="0" presId="urn:microsoft.com/office/officeart/2005/8/layout/list1"/>
    <dgm:cxn modelId="{5FC8E405-AD11-4988-BDE1-2D480ABAEFC1}" type="presParOf" srcId="{14FEA139-7DEC-4F4B-A787-7EB668FCA316}" destId="{6118EA9F-3355-41A9-96A0-BFB9E80AC1D0}" srcOrd="0" destOrd="0" presId="urn:microsoft.com/office/officeart/2005/8/layout/list1"/>
    <dgm:cxn modelId="{5D658079-974D-4506-8328-8F888764CE3F}" type="presParOf" srcId="{14FEA139-7DEC-4F4B-A787-7EB668FCA316}" destId="{C698D844-AB6E-425F-86BD-312472F304C5}" srcOrd="1" destOrd="0" presId="urn:microsoft.com/office/officeart/2005/8/layout/list1"/>
    <dgm:cxn modelId="{0E4B64FA-AE46-414D-BBFC-C8F0471942A9}" type="presParOf" srcId="{E9362D6F-DF3B-4122-A9F5-E05AA272D24C}" destId="{5023C35C-0C46-4D28-B460-BB78376DF71E}" srcOrd="13" destOrd="0" presId="urn:microsoft.com/office/officeart/2005/8/layout/list1"/>
    <dgm:cxn modelId="{1D741163-11C6-4E6A-AF7E-3C44D8924C3F}" type="presParOf" srcId="{E9362D6F-DF3B-4122-A9F5-E05AA272D24C}" destId="{B287C28E-8CBA-4068-8C0A-96EFB9982AC6}" srcOrd="14" destOrd="0" presId="urn:microsoft.com/office/officeart/2005/8/layout/list1"/>
    <dgm:cxn modelId="{478F2810-630D-47D1-8814-AACD69DF014C}" type="presParOf" srcId="{E9362D6F-DF3B-4122-A9F5-E05AA272D24C}" destId="{82BEF78E-4112-4300-8478-D40913F34FEF}" srcOrd="15" destOrd="0" presId="urn:microsoft.com/office/officeart/2005/8/layout/list1"/>
    <dgm:cxn modelId="{EF68C88B-1BB6-4AD0-8AEB-812D7612CC79}" type="presParOf" srcId="{E9362D6F-DF3B-4122-A9F5-E05AA272D24C}" destId="{8F2E1AF1-5B03-4226-8522-1482275D9026}" srcOrd="16" destOrd="0" presId="urn:microsoft.com/office/officeart/2005/8/layout/list1"/>
    <dgm:cxn modelId="{52D6D8B6-F02E-45A8-AEA1-A7B43C08B359}" type="presParOf" srcId="{8F2E1AF1-5B03-4226-8522-1482275D9026}" destId="{745046F2-5160-4E68-BE2A-BFDB52FB2E50}" srcOrd="0" destOrd="0" presId="urn:microsoft.com/office/officeart/2005/8/layout/list1"/>
    <dgm:cxn modelId="{E494A07C-BFA8-4C07-96BC-78E72794FE41}" type="presParOf" srcId="{8F2E1AF1-5B03-4226-8522-1482275D9026}" destId="{660C659F-A698-4ED4-A1D7-4BFC5A0EA4B5}" srcOrd="1" destOrd="0" presId="urn:microsoft.com/office/officeart/2005/8/layout/list1"/>
    <dgm:cxn modelId="{08A7982A-4C7A-4514-9200-4D13451E0F98}" type="presParOf" srcId="{E9362D6F-DF3B-4122-A9F5-E05AA272D24C}" destId="{DFFB8854-D94D-4B68-924C-D7D98C1CAFE6}" srcOrd="17" destOrd="0" presId="urn:microsoft.com/office/officeart/2005/8/layout/list1"/>
    <dgm:cxn modelId="{4F135EB2-9DDA-4A91-9E15-6B9552FA4572}" type="presParOf" srcId="{E9362D6F-DF3B-4122-A9F5-E05AA272D24C}" destId="{227F5690-0C47-4706-9429-A431866D4209}" srcOrd="18" destOrd="0" presId="urn:microsoft.com/office/officeart/2005/8/layout/list1"/>
    <dgm:cxn modelId="{FB434A5B-9D4F-45A2-8323-0E67847EBF49}" type="presParOf" srcId="{E9362D6F-DF3B-4122-A9F5-E05AA272D24C}" destId="{F0BE2D7B-9681-4C60-A6FD-1BDDD9F41EAB}" srcOrd="19" destOrd="0" presId="urn:microsoft.com/office/officeart/2005/8/layout/list1"/>
    <dgm:cxn modelId="{4A00CB64-21EF-487F-85C0-1431B01BCEFA}" type="presParOf" srcId="{E9362D6F-DF3B-4122-A9F5-E05AA272D24C}" destId="{97835F84-E839-4024-BBA5-65EFFFA02C33}" srcOrd="20" destOrd="0" presId="urn:microsoft.com/office/officeart/2005/8/layout/list1"/>
    <dgm:cxn modelId="{7CF59C3A-4982-4957-B245-A264462812FD}" type="presParOf" srcId="{97835F84-E839-4024-BBA5-65EFFFA02C33}" destId="{5B6802D3-8CB0-4016-8D35-4D1855C2AF50}" srcOrd="0" destOrd="0" presId="urn:microsoft.com/office/officeart/2005/8/layout/list1"/>
    <dgm:cxn modelId="{B4D90C6C-771B-459F-A832-E084B4855A8A}" type="presParOf" srcId="{97835F84-E839-4024-BBA5-65EFFFA02C33}" destId="{AE8601C2-929D-4A59-B13E-0AAB8A9C0DB7}" srcOrd="1" destOrd="0" presId="urn:microsoft.com/office/officeart/2005/8/layout/list1"/>
    <dgm:cxn modelId="{C3EDF8AC-40DD-410F-B71D-D765F710E20B}" type="presParOf" srcId="{E9362D6F-DF3B-4122-A9F5-E05AA272D24C}" destId="{8DE5BFF7-591A-4DAD-AFB7-51D97E3B623D}" srcOrd="21" destOrd="0" presId="urn:microsoft.com/office/officeart/2005/8/layout/list1"/>
    <dgm:cxn modelId="{BEC0D78D-1F15-4C7C-98B0-823AA8E7FD68}" type="presParOf" srcId="{E9362D6F-DF3B-4122-A9F5-E05AA272D24C}" destId="{AD44537E-9C4C-4E1D-BBC5-8D1AC682B6B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C3595-2108-4B27-9F83-D0CB1E8BAC64}">
      <dsp:nvSpPr>
        <dsp:cNvPr id="0" name=""/>
        <dsp:cNvSpPr/>
      </dsp:nvSpPr>
      <dsp:spPr>
        <a:xfrm>
          <a:off x="0" y="355111"/>
          <a:ext cx="475220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Þrátt fyrir hægfara bata eru horfur enn óvissar og meiri hætta á að þær séu ofmetnar en vanmetnar</a:t>
          </a:r>
          <a:endParaRPr lang="is-IS" sz="1200" kern="1200" dirty="0"/>
        </a:p>
      </dsp:txBody>
      <dsp:txXfrm>
        <a:off x="0" y="355111"/>
        <a:ext cx="4752206" cy="680400"/>
      </dsp:txXfrm>
    </dsp:sp>
    <dsp:sp modelId="{35C30C70-AED6-40A7-910D-C6D8F9C8C2A4}">
      <dsp:nvSpPr>
        <dsp:cNvPr id="0" name=""/>
        <dsp:cNvSpPr/>
      </dsp:nvSpPr>
      <dsp:spPr>
        <a:xfrm>
          <a:off x="237610" y="17799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Alþjóðlegar efnahagshorfur</a:t>
          </a:r>
          <a:endParaRPr lang="is-IS" sz="1200" kern="1200" dirty="0"/>
        </a:p>
      </dsp:txBody>
      <dsp:txXfrm>
        <a:off x="254903" y="195284"/>
        <a:ext cx="3291958" cy="319654"/>
      </dsp:txXfrm>
    </dsp:sp>
    <dsp:sp modelId="{76F5069E-0006-4849-8CBC-E3058BB38C92}">
      <dsp:nvSpPr>
        <dsp:cNvPr id="0" name=""/>
        <dsp:cNvSpPr/>
      </dsp:nvSpPr>
      <dsp:spPr>
        <a:xfrm>
          <a:off x="0" y="1277431"/>
          <a:ext cx="4752206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Gert ráð fyrir óbreyttu gengi á spátíma – gæti verið vanmat í </a:t>
          </a:r>
          <a:r>
            <a:rPr lang="is-IS" sz="1200" kern="1200" smtClean="0"/>
            <a:t>ljósi bata efnahags </a:t>
          </a:r>
          <a:r>
            <a:rPr lang="is-IS" sz="1200" kern="1200" dirty="0" smtClean="0"/>
            <a:t>og viðskiptakjara eða ofmat í ljósi mögulegs fjármagnsútflæðis við uppgjör slitabúa og haftalosun</a:t>
          </a:r>
          <a:endParaRPr lang="is-IS" sz="1200" kern="1200" dirty="0"/>
        </a:p>
      </dsp:txBody>
      <dsp:txXfrm>
        <a:off x="0" y="1277431"/>
        <a:ext cx="4752206" cy="850500"/>
      </dsp:txXfrm>
    </dsp:sp>
    <dsp:sp modelId="{407F0412-95F4-4FD9-84AB-B994D7C420A9}">
      <dsp:nvSpPr>
        <dsp:cNvPr id="0" name=""/>
        <dsp:cNvSpPr/>
      </dsp:nvSpPr>
      <dsp:spPr>
        <a:xfrm>
          <a:off x="237610" y="110031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Gengi krónunnar</a:t>
          </a:r>
          <a:endParaRPr lang="is-IS" sz="1200" kern="1200" dirty="0"/>
        </a:p>
      </dsp:txBody>
      <dsp:txXfrm>
        <a:off x="254903" y="1117604"/>
        <a:ext cx="3291958" cy="319654"/>
      </dsp:txXfrm>
    </dsp:sp>
    <dsp:sp modelId="{16CFD19D-E247-4009-A45B-D800575F403E}">
      <dsp:nvSpPr>
        <dsp:cNvPr id="0" name=""/>
        <dsp:cNvSpPr/>
      </dsp:nvSpPr>
      <dsp:spPr>
        <a:xfrm>
          <a:off x="0" y="2369851"/>
          <a:ext cx="475220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Gert ráð fyrir 3 kísilverum á spátíma en ekki </a:t>
          </a:r>
          <a:r>
            <a:rPr lang="is-IS" sz="1200" kern="1200" dirty="0" smtClean="0"/>
            <a:t>álver í Helguvík </a:t>
          </a:r>
          <a:r>
            <a:rPr lang="is-IS" sz="1200" kern="1200" dirty="0" smtClean="0"/>
            <a:t>– gæti verið of- eða vanmat</a:t>
          </a:r>
          <a:endParaRPr lang="is-IS" sz="1200" kern="1200" dirty="0"/>
        </a:p>
      </dsp:txBody>
      <dsp:txXfrm>
        <a:off x="0" y="2369851"/>
        <a:ext cx="4752206" cy="680400"/>
      </dsp:txXfrm>
    </dsp:sp>
    <dsp:sp modelId="{A4C31E3E-15E1-4754-9112-F2BB3FEB93E3}">
      <dsp:nvSpPr>
        <dsp:cNvPr id="0" name=""/>
        <dsp:cNvSpPr/>
      </dsp:nvSpPr>
      <dsp:spPr>
        <a:xfrm>
          <a:off x="237610" y="219273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Umfang fjárfestinga í orkufrekum iðnaði</a:t>
          </a:r>
          <a:endParaRPr lang="is-IS" sz="1200" kern="1200" dirty="0"/>
        </a:p>
      </dsp:txBody>
      <dsp:txXfrm>
        <a:off x="254903" y="2210024"/>
        <a:ext cx="3291958" cy="319654"/>
      </dsp:txXfrm>
    </dsp:sp>
    <dsp:sp modelId="{B287C28E-8CBA-4068-8C0A-96EFB9982AC6}">
      <dsp:nvSpPr>
        <dsp:cNvPr id="0" name=""/>
        <dsp:cNvSpPr/>
      </dsp:nvSpPr>
      <dsp:spPr>
        <a:xfrm>
          <a:off x="0" y="3292171"/>
          <a:ext cx="475220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Gert ráð fyrir að verðbólguvæntingar verði í takt við markmið á meginhluta spátímans – gæti verið of bjartsýnt í ljósi sögunnar</a:t>
          </a:r>
          <a:endParaRPr lang="is-IS" sz="1200" kern="1200" dirty="0"/>
        </a:p>
      </dsp:txBody>
      <dsp:txXfrm>
        <a:off x="0" y="3292171"/>
        <a:ext cx="4752206" cy="680400"/>
      </dsp:txXfrm>
    </dsp:sp>
    <dsp:sp modelId="{C698D844-AB6E-425F-86BD-312472F304C5}">
      <dsp:nvSpPr>
        <dsp:cNvPr id="0" name=""/>
        <dsp:cNvSpPr/>
      </dsp:nvSpPr>
      <dsp:spPr>
        <a:xfrm>
          <a:off x="237610" y="311505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Þrálátar verðbólguvæntingar</a:t>
          </a:r>
          <a:endParaRPr lang="is-IS" sz="1200" kern="1200" dirty="0"/>
        </a:p>
      </dsp:txBody>
      <dsp:txXfrm>
        <a:off x="254903" y="3132344"/>
        <a:ext cx="3291958" cy="319654"/>
      </dsp:txXfrm>
    </dsp:sp>
    <dsp:sp modelId="{227F5690-0C47-4706-9429-A431866D4209}">
      <dsp:nvSpPr>
        <dsp:cNvPr id="0" name=""/>
        <dsp:cNvSpPr/>
      </dsp:nvSpPr>
      <dsp:spPr>
        <a:xfrm>
          <a:off x="0" y="4214491"/>
          <a:ext cx="4752206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Gert ráð fyrir tiltölulega ríflegum launahækkunum en ekki þó svo miklum að þær ógni verðstöðugleika – mögulegt vanmat í ljósi sögunnar og óróleika á vinnumarkaði</a:t>
          </a:r>
          <a:endParaRPr lang="is-IS" sz="1200" kern="1200" dirty="0"/>
        </a:p>
      </dsp:txBody>
      <dsp:txXfrm>
        <a:off x="0" y="4214491"/>
        <a:ext cx="4752206" cy="850500"/>
      </dsp:txXfrm>
    </dsp:sp>
    <dsp:sp modelId="{660C659F-A698-4ED4-A1D7-4BFC5A0EA4B5}">
      <dsp:nvSpPr>
        <dsp:cNvPr id="0" name=""/>
        <dsp:cNvSpPr/>
      </dsp:nvSpPr>
      <dsp:spPr>
        <a:xfrm>
          <a:off x="237610" y="4037371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Launahækkanir í komandi kjarasamningum</a:t>
          </a:r>
          <a:endParaRPr lang="is-IS" sz="1200" kern="1200" dirty="0"/>
        </a:p>
      </dsp:txBody>
      <dsp:txXfrm>
        <a:off x="254903" y="4054664"/>
        <a:ext cx="3291958" cy="319654"/>
      </dsp:txXfrm>
    </dsp:sp>
    <dsp:sp modelId="{AD44537E-9C4C-4E1D-BBC5-8D1AC682B6BA}">
      <dsp:nvSpPr>
        <dsp:cNvPr id="0" name=""/>
        <dsp:cNvSpPr/>
      </dsp:nvSpPr>
      <dsp:spPr>
        <a:xfrm>
          <a:off x="0" y="5306912"/>
          <a:ext cx="475220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824" tIns="249936" rIns="36882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dirty="0" smtClean="0"/>
            <a:t>Flestar vísbendingar benda til þess að slakinn sé við það að hverfa en sumar að hann </a:t>
          </a:r>
          <a:r>
            <a:rPr lang="is-IS" sz="1200" kern="1200" smtClean="0"/>
            <a:t>hverfi seinna </a:t>
          </a:r>
          <a:r>
            <a:rPr lang="is-IS" sz="1200" kern="1200" dirty="0" smtClean="0"/>
            <a:t>en felst í grunnspánni</a:t>
          </a:r>
          <a:endParaRPr lang="is-IS" sz="1200" kern="1200" dirty="0"/>
        </a:p>
      </dsp:txBody>
      <dsp:txXfrm>
        <a:off x="0" y="5306912"/>
        <a:ext cx="4752206" cy="680400"/>
      </dsp:txXfrm>
    </dsp:sp>
    <dsp:sp modelId="{AE8601C2-929D-4A59-B13E-0AAB8A9C0DB7}">
      <dsp:nvSpPr>
        <dsp:cNvPr id="0" name=""/>
        <dsp:cNvSpPr/>
      </dsp:nvSpPr>
      <dsp:spPr>
        <a:xfrm>
          <a:off x="237610" y="5129792"/>
          <a:ext cx="3326544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5" tIns="0" rIns="12573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/>
            <a:t>Slakinn í þjóðarbúinu</a:t>
          </a:r>
          <a:endParaRPr lang="is-IS" sz="1200" kern="1200" dirty="0"/>
        </a:p>
      </dsp:txBody>
      <dsp:txXfrm>
        <a:off x="254903" y="5147085"/>
        <a:ext cx="3291958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05/11/2014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05/11/2014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600"/>
      </a:spcBef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2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5.11.2014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8640762" cy="1944489"/>
          </a:xfrm>
          <a:noFill/>
          <a:ln/>
        </p:spPr>
        <p:txBody>
          <a:bodyPr>
            <a:normAutofit/>
          </a:bodyPr>
          <a:lstStyle/>
          <a:p>
            <a:r>
              <a:rPr lang="is-IS" sz="5600" dirty="0"/>
              <a:t>Vaxtaákvörðun </a:t>
            </a:r>
            <a:br>
              <a:rPr lang="is-IS" sz="5600" dirty="0"/>
            </a:br>
            <a:r>
              <a:rPr lang="is-IS" sz="5000" dirty="0" smtClean="0"/>
              <a:t>5. nóvember 2014</a:t>
            </a:r>
            <a:endParaRPr lang="is-IS" sz="5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/>
          </a:bodyPr>
          <a:lstStyle/>
          <a:p>
            <a:r>
              <a:rPr lang="is-IS" sz="3400" dirty="0"/>
              <a:t>Stefnuyfirlýsing peningastefnunefndar</a:t>
            </a:r>
          </a:p>
          <a:p>
            <a:endParaRPr lang="is-IS" sz="3400" dirty="0"/>
          </a:p>
          <a:p>
            <a:r>
              <a:rPr lang="is-IS" sz="3400" dirty="0"/>
              <a:t>Kynningarfundur fyrir fjölmiðla og sérfræðinga</a:t>
            </a:r>
          </a:p>
          <a:p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195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Hjö</a:t>
            </a:r>
            <a:r>
              <a:rPr lang="is-IS" dirty="0" smtClean="0"/>
              <a:t>ðnun verðbólgu á breiðum grunni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fyrst og fremst af innlendum toga – og þá sérstaklega af húsnæðismarkaði: húsnæðisverð í VNV hækkaði um 6,8% í október en innlend verðbólga án húsnæðis mældist 2,6% ...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... en innflutt verðbólga neikvæð um 1,8% </a:t>
            </a:r>
            <a:r>
              <a:rPr lang="is-IS" sz="1600" dirty="0">
                <a:solidFill>
                  <a:schemeClr val="bg1"/>
                </a:solidFill>
              </a:rPr>
              <a:t>– </a:t>
            </a:r>
            <a:r>
              <a:rPr lang="is-IS" sz="1600" dirty="0" smtClean="0">
                <a:solidFill>
                  <a:schemeClr val="bg1"/>
                </a:solidFill>
              </a:rPr>
              <a:t>endurspeglar litla alþjóðlega verðbólgu og 6% hækkun ISK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Hjöðnun á breiðum grunni: VNV-K3 2,5% í október en VNV-K4 1% og tölfræðilegir mælikvarðar 1,3-1,7%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2" y="1844824"/>
            <a:ext cx="3203619" cy="4968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3346271" cy="4968000"/>
          </a:xfrm>
        </p:spPr>
      </p:pic>
    </p:spTree>
    <p:extLst>
      <p:ext uri="{BB962C8B-B14F-4D97-AF65-F5344CB8AC3E}">
        <p14:creationId xmlns:p14="http://schemas.microsoft.com/office/powerpoint/2010/main" val="23259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Verðbólguvæntingar hjaðna ...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Skammtímavæntingar hafa lækkað á flesta mælikvarða: eru flestir um 3% til 1 og 2 ára og hafa lækkað um u.þ.b. ½</a:t>
            </a:r>
            <a:r>
              <a:rPr lang="is-IS" sz="1600" dirty="0" err="1">
                <a:solidFill>
                  <a:schemeClr val="bg1"/>
                </a:solidFill>
              </a:rPr>
              <a:t>pr</a:t>
            </a:r>
            <a:r>
              <a:rPr lang="is-IS" sz="1600" dirty="0">
                <a:solidFill>
                  <a:schemeClr val="bg1"/>
                </a:solidFill>
              </a:rPr>
              <a:t> frá ágúst og 1pr frá sama tíma í fyrra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Langtímavæntingar einnig lækkað: markaðsaðilar vænta 3-3,2% verðbólgu næstu 5 og 10 ár; hafa lækkað um hátt í 1pr frá ágúst og sama tíma í fyrra ...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... verðbólguálagið einnig lækkað: </a:t>
            </a:r>
            <a:r>
              <a:rPr lang="is-IS" sz="1600" dirty="0" smtClean="0">
                <a:solidFill>
                  <a:schemeClr val="bg1"/>
                </a:solidFill>
              </a:rPr>
              <a:t>er um </a:t>
            </a:r>
            <a:r>
              <a:rPr lang="is-IS" sz="1600" dirty="0">
                <a:solidFill>
                  <a:schemeClr val="bg1"/>
                </a:solidFill>
              </a:rPr>
              <a:t>3,7% til 5 og 10 ára eða ½</a:t>
            </a:r>
            <a:r>
              <a:rPr lang="is-IS" sz="1600" dirty="0" err="1" smtClean="0">
                <a:solidFill>
                  <a:schemeClr val="bg1"/>
                </a:solidFill>
              </a:rPr>
              <a:t>pr</a:t>
            </a:r>
            <a:r>
              <a:rPr lang="is-IS" sz="1600" dirty="0" smtClean="0">
                <a:solidFill>
                  <a:schemeClr val="bg1"/>
                </a:solidFill>
              </a:rPr>
              <a:t> lægri en í </a:t>
            </a:r>
            <a:r>
              <a:rPr lang="is-IS" sz="1600" dirty="0">
                <a:solidFill>
                  <a:schemeClr val="bg1"/>
                </a:solidFill>
              </a:rPr>
              <a:t>ágúst og sama tíma í fyrra </a:t>
            </a:r>
            <a:endParaRPr lang="is-IS" sz="1600" dirty="0" smtClean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6" y="1916113"/>
            <a:ext cx="3557368" cy="489743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4"/>
            <a:ext cx="3120826" cy="5004000"/>
          </a:xfrm>
        </p:spPr>
      </p:pic>
    </p:spTree>
    <p:extLst>
      <p:ext uri="{BB962C8B-B14F-4D97-AF65-F5344CB8AC3E}">
        <p14:creationId xmlns:p14="http://schemas.microsoft.com/office/powerpoint/2010/main" val="39893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... en áfram þrýstingur frá vinnumarkaði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Hækkun launakostnaður </a:t>
            </a:r>
            <a:r>
              <a:rPr lang="is-IS" sz="1600" dirty="0" smtClean="0">
                <a:solidFill>
                  <a:schemeClr val="bg1"/>
                </a:solidFill>
              </a:rPr>
              <a:t>á </a:t>
            </a:r>
            <a:r>
              <a:rPr lang="is-IS" sz="1600" dirty="0">
                <a:solidFill>
                  <a:schemeClr val="bg1"/>
                </a:solidFill>
              </a:rPr>
              <a:t>undanförnum árum </a:t>
            </a:r>
            <a:r>
              <a:rPr lang="is-IS" sz="1600" dirty="0" smtClean="0">
                <a:solidFill>
                  <a:schemeClr val="bg1"/>
                </a:solidFill>
              </a:rPr>
              <a:t>minni en </a:t>
            </a:r>
            <a:r>
              <a:rPr lang="is-IS" sz="1600" dirty="0">
                <a:solidFill>
                  <a:schemeClr val="bg1"/>
                </a:solidFill>
              </a:rPr>
              <a:t>fyrri tölur höfðu bent </a:t>
            </a:r>
            <a:r>
              <a:rPr lang="is-IS" sz="1600" dirty="0" smtClean="0">
                <a:solidFill>
                  <a:schemeClr val="bg1"/>
                </a:solidFill>
              </a:rPr>
              <a:t>til </a:t>
            </a:r>
            <a:r>
              <a:rPr lang="is-IS" sz="1600" dirty="0">
                <a:solidFill>
                  <a:schemeClr val="bg1"/>
                </a:solidFill>
              </a:rPr>
              <a:t>... hækkanir samt ríflegar og </a:t>
            </a:r>
            <a:r>
              <a:rPr lang="is-IS" sz="1600" dirty="0" smtClean="0">
                <a:solidFill>
                  <a:schemeClr val="bg1"/>
                </a:solidFill>
              </a:rPr>
              <a:t>launakostnaður á framleidda einingu hækkar um tæplega 5% í ár</a:t>
            </a:r>
            <a:endParaRPr lang="is-IS" sz="1600" dirty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Spáð heldur meiri launahækkunum og hægari framleiðnivexti á spátímanum en í PM 14/3 og hækkar launakostnaður á framleidda einingu um u.þ.b. 5% </a:t>
            </a:r>
            <a:r>
              <a:rPr lang="is-IS" sz="1600" dirty="0" smtClean="0">
                <a:solidFill>
                  <a:schemeClr val="bg1"/>
                </a:solidFill>
              </a:rPr>
              <a:t>á </a:t>
            </a:r>
            <a:r>
              <a:rPr lang="is-IS" sz="1600" dirty="0">
                <a:solidFill>
                  <a:schemeClr val="bg1"/>
                </a:solidFill>
              </a:rPr>
              <a:t>næsta ári og um ríflega 3½% á ári næstu 3 ár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132" y="1844824"/>
            <a:ext cx="5139107" cy="4968000"/>
          </a:xfrm>
        </p:spPr>
      </p:pic>
    </p:spTree>
    <p:extLst>
      <p:ext uri="{BB962C8B-B14F-4D97-AF65-F5344CB8AC3E}">
        <p14:creationId xmlns:p14="http://schemas.microsoft.com/office/powerpoint/2010/main" val="9120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Verðbólga nálægt markmiði út spátímann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</a:t>
            </a:r>
            <a:r>
              <a:rPr lang="is-IS" sz="1600" dirty="0">
                <a:solidFill>
                  <a:schemeClr val="bg1"/>
                </a:solidFill>
              </a:rPr>
              <a:t>mældist 2,1% á Q3 – 0,2pr minni en spáð var í PM 14/3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Horfur á að hún hjaðni enn frekar á Q4 og verði 1,7% (í stað 2,6% í PM 14/3) – minni verðbólga en í ágúst skýrist fyrst og fremst af betri upphafsstöðu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Meiri verðbólguþrýstingur af vinnumarkaði og lítillega meiri framleiðsluspenna gera það að verkum að verðbólga þokast síðan </a:t>
            </a:r>
            <a:r>
              <a:rPr lang="is-IS" sz="1600" dirty="0" smtClean="0">
                <a:solidFill>
                  <a:schemeClr val="bg1"/>
                </a:solidFill>
              </a:rPr>
              <a:t>upp á ný </a:t>
            </a:r>
            <a:r>
              <a:rPr lang="is-IS" sz="1600" dirty="0">
                <a:solidFill>
                  <a:schemeClr val="bg1"/>
                </a:solidFill>
              </a:rPr>
              <a:t>og er líkt og í ágúst á bilinu 2½-3% </a:t>
            </a:r>
            <a:r>
              <a:rPr lang="is-IS" sz="1600" dirty="0" smtClean="0">
                <a:solidFill>
                  <a:schemeClr val="bg1"/>
                </a:solidFill>
              </a:rPr>
              <a:t>frá </a:t>
            </a:r>
            <a:r>
              <a:rPr lang="is-IS" sz="1600" dirty="0">
                <a:solidFill>
                  <a:schemeClr val="bg1"/>
                </a:solidFill>
              </a:rPr>
              <a:t>2016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49" y="1844824"/>
            <a:ext cx="4882542" cy="4968000"/>
          </a:xfrm>
        </p:spPr>
      </p:pic>
    </p:spTree>
    <p:extLst>
      <p:ext uri="{BB962C8B-B14F-4D97-AF65-F5344CB8AC3E}">
        <p14:creationId xmlns:p14="http://schemas.microsoft.com/office/powerpoint/2010/main" val="5068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6052461"/>
              </p:ext>
            </p:extLst>
          </p:nvPr>
        </p:nvGraphicFramePr>
        <p:xfrm>
          <a:off x="179512" y="692696"/>
          <a:ext cx="4752206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Helstu óvissuþættir grunnspár</a:t>
            </a:r>
            <a:endParaRPr lang="is-I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3912137" cy="5580000"/>
          </a:xfrm>
        </p:spPr>
      </p:pic>
    </p:spTree>
    <p:extLst>
      <p:ext uri="{BB962C8B-B14F-4D97-AF65-F5344CB8AC3E}">
        <p14:creationId xmlns:p14="http://schemas.microsoft.com/office/powerpoint/2010/main" val="6858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 lIns="0" rIns="180000" anchor="ctr" anchorCtr="0">
            <a:normAutofit/>
          </a:bodyPr>
          <a:lstStyle/>
          <a:p>
            <a:pPr indent="0" algn="ctr">
              <a:buFontTx/>
              <a:buNone/>
            </a:pPr>
            <a:r>
              <a:rPr lang="is-IS" sz="5800" dirty="0" smtClean="0">
                <a:solidFill>
                  <a:schemeClr val="bg1"/>
                </a:solidFill>
              </a:rPr>
              <a:t>Peningamál 2014/4</a:t>
            </a:r>
            <a:endParaRPr lang="is-IS" sz="5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1">
              <a:tint val="40000"/>
              <a:hueOff val="0"/>
              <a:satOff val="0"/>
              <a:lumOff val="0"/>
            </a:schemeClr>
          </a:solidFill>
        </p:spPr>
        <p:txBody>
          <a:bodyPr lIns="360000" anchor="ctr" anchorCtr="0">
            <a:normAutofit/>
          </a:bodyPr>
          <a:lstStyle/>
          <a:p>
            <a:pPr marL="0" indent="0">
              <a:buNone/>
            </a:pPr>
            <a:r>
              <a:rPr lang="is-IS" sz="3600" dirty="0" smtClean="0">
                <a:solidFill>
                  <a:schemeClr val="tx1"/>
                </a:solidFill>
              </a:rPr>
              <a:t>Hægt hefur á innlendum og erlendum efnahagsbata og verðbólga hjaðnað</a:t>
            </a:r>
            <a:endParaRPr lang="is-I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55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Hægt hefur á alþjóðlegum efnahagsbata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Þótt alþjóðlegur hagvöxtur hafi aukist á H1/2014 frá því sem hann var í fyrra var hann minni en gert hafði verið ráð fyrir ...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... og horfur fyrir árið í heild hafa versnað – sérstaklega fyrir evrusvæðið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Hagvöxtur meðal helstu viðskiptalanda verður að meðaltali 1,8% í ár og rétt yfir 2% á næstu árum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31" y="1844824"/>
            <a:ext cx="5164573" cy="4968000"/>
          </a:xfrm>
        </p:spPr>
      </p:pic>
    </p:spTree>
    <p:extLst>
      <p:ext uri="{BB962C8B-B14F-4D97-AF65-F5344CB8AC3E}">
        <p14:creationId xmlns:p14="http://schemas.microsoft.com/office/powerpoint/2010/main" val="13047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352606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Lakari horfur um viðskiptakjör og útflutning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Meiri rýrnun viðskiptakjara frá 2006 en fyrri tölur höfðu bent til (20% í stað 17%) ...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... en rýrnunin stöðvaðist á Q2 eins og spáð var í ágúst og hafa horfur lítillega batnað í ár vegna meiri hækkunar útflutningsverðs það sem af er ári – en eru lakari fyrir spátímabilið í heild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Sama á við um útflutning sem hefur verið endurskoðaður niður á við í takt við lakari alþjóðahorfur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9" y="1989376"/>
            <a:ext cx="4037411" cy="4824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5" y="1844824"/>
            <a:ext cx="4370339" cy="4896000"/>
          </a:xfrm>
        </p:spPr>
      </p:pic>
    </p:spTree>
    <p:extLst>
      <p:ext uri="{BB962C8B-B14F-4D97-AF65-F5344CB8AC3E}">
        <p14:creationId xmlns:p14="http://schemas.microsoft.com/office/powerpoint/2010/main" val="28477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Lítill hagvöxtur á fyrri hluta ársins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Hagvöxtur í fyrra var 3,5% (áður metinn 3,3%) og 4,5% á seinni hluta ársins ...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... en minnkaði mikið á fyrri hluta þessa árs og mældist einungis 0,6%: skýrist af lækkandi birgðastöðu í útflutningsiðnaði og kröftugum þjónustuinnflutningi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Þrátt fyrir að Q2 hafi verið kröftugri en spáð </a:t>
            </a:r>
            <a:r>
              <a:rPr lang="is-IS" sz="1600" dirty="0" smtClean="0">
                <a:solidFill>
                  <a:schemeClr val="bg1"/>
                </a:solidFill>
              </a:rPr>
              <a:t>var </a:t>
            </a:r>
            <a:r>
              <a:rPr lang="is-IS" sz="1600" dirty="0">
                <a:solidFill>
                  <a:schemeClr val="bg1"/>
                </a:solidFill>
              </a:rPr>
              <a:t>í PM 14/3 var hagvöxtur á H1 heldur lakari en spáð var sem skýrist fyrst og fremst af hægari vexti </a:t>
            </a:r>
            <a:r>
              <a:rPr lang="is-IS" sz="1600" dirty="0" smtClean="0">
                <a:solidFill>
                  <a:schemeClr val="bg1"/>
                </a:solidFill>
              </a:rPr>
              <a:t>fjárfestingar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933" y="1844824"/>
            <a:ext cx="5347722" cy="4968000"/>
          </a:xfrm>
        </p:spPr>
      </p:pic>
    </p:spTree>
    <p:extLst>
      <p:ext uri="{BB962C8B-B14F-4D97-AF65-F5344CB8AC3E}">
        <p14:creationId xmlns:p14="http://schemas.microsoft.com/office/powerpoint/2010/main" val="19921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6406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Ágætar hagvaxtarhorfur en lakari en í ágúst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110000"/>
              </a:lnSpc>
            </a:pPr>
            <a:r>
              <a:rPr lang="is-IS" sz="1600" dirty="0">
                <a:solidFill>
                  <a:schemeClr val="bg1"/>
                </a:solidFill>
              </a:rPr>
              <a:t>Lakari upphafsstaða á mikinn þátt í því að nú er talið að hagvöxtur í ár verði 2,9% í stað 3,4% í PM 14/3 – fyrst og fremst vegna hægari vaxtar fjárfestingar en horfur um einkaneyslu breytast lítið</a:t>
            </a:r>
          </a:p>
          <a:p>
            <a:pPr marL="180000" indent="-180000">
              <a:lnSpc>
                <a:spcPct val="110000"/>
              </a:lnSpc>
            </a:pPr>
            <a:r>
              <a:rPr lang="is-IS" sz="1600" dirty="0">
                <a:solidFill>
                  <a:schemeClr val="bg1"/>
                </a:solidFill>
              </a:rPr>
              <a:t>Hagvöxtur eykst í 3,5% 2015 vegna eftirspurnaráhrifa skuldalækkunaraðgerða og framkvæmda í orkufrekum iðnaði ...en minnkar aftur í 2,8% 2016 og 2,3% 2017 þegar tekur að draga úr þessum áhrifum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14" y="1844824"/>
            <a:ext cx="5239971" cy="4968000"/>
          </a:xfrm>
        </p:spPr>
      </p:pic>
    </p:spTree>
    <p:extLst>
      <p:ext uri="{BB962C8B-B14F-4D97-AF65-F5344CB8AC3E}">
        <p14:creationId xmlns:p14="http://schemas.microsoft.com/office/powerpoint/2010/main" val="19042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Hægt hefur á bata á vinnumarkaði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Atvinnuleysi mældist 5,2% á Q3 (skráð 3,8%) og minnkaði um 0,2pr frá fyrra ári ...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... en hægði á vexti heildarvinnustunda (fjölgaði um 0,7%) og hlutfall starfandi stóð í stað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Ekki merki um viðsnúning heldur að tímabundið hafi hægt á batanum: atvinnuleysi minnkar áfram og verður um 4% frá næsta ári, heildarvinnustundum fjölgar að meðaltali um hátt í 2% á ári á næstu 3 árum og hlutfall starfandi verður nálægt sögulegu meðaltali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6" y="1844824"/>
            <a:ext cx="3759567" cy="4968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8" y="1844824"/>
            <a:ext cx="4129398" cy="4968000"/>
          </a:xfrm>
        </p:spPr>
      </p:pic>
    </p:spTree>
    <p:extLst>
      <p:ext uri="{BB962C8B-B14F-4D97-AF65-F5344CB8AC3E}">
        <p14:creationId xmlns:p14="http://schemas.microsoft.com/office/powerpoint/2010/main" val="811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Slakinn í þjóðarbúinu að hverfa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Framleiðsluslakinn var um 0,7% af framleiðslugetu í fyrra og minnkaði í 0,5% á fyrri hluta þessa árs ...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... talinn hverfa á seinni hluta ársins og snúast í lítils háttar spennu sem nær hámarki í um 1% á næsta ári en tekur síðan að minnka og lokast í lok spátímans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Áþekkt þróun slaka á vinnumarkaði en slakinn þar hverfur heldur seinna eins og gjarnan gerist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Heldur minni slaki en í PM 14/3 og hverfur fyrr – en seinni hluti spátímans svipaður og þá var spáð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2169368"/>
            <a:ext cx="4086737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977" y="1844824"/>
            <a:ext cx="3908558" cy="4968000"/>
          </a:xfrm>
        </p:spPr>
      </p:pic>
    </p:spTree>
    <p:extLst>
      <p:ext uri="{BB962C8B-B14F-4D97-AF65-F5344CB8AC3E}">
        <p14:creationId xmlns:p14="http://schemas.microsoft.com/office/powerpoint/2010/main" val="20304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Verðbólga undir markmiði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Verðbólga mældist </a:t>
            </a:r>
            <a:r>
              <a:rPr lang="is-IS" sz="1600" dirty="0" smtClean="0">
                <a:solidFill>
                  <a:schemeClr val="bg1"/>
                </a:solidFill>
              </a:rPr>
              <a:t>1,9</a:t>
            </a:r>
            <a:r>
              <a:rPr lang="is-IS" sz="1600" dirty="0">
                <a:solidFill>
                  <a:schemeClr val="bg1"/>
                </a:solidFill>
              </a:rPr>
              <a:t>% í október og hafði minnkað úr 3,6% fyrir ári og 4,2% fyrir 2 árum – verið við eða undir markmiði síðan í febrúar sl.</a:t>
            </a:r>
          </a:p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Verðbólga mælist enn minni án húsnæðis: VNV án húsnæðis 0,5% í október (3% ári fyrr) og HICP 0,4% í september (3,8% ári fyrr)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335" y="1844824"/>
            <a:ext cx="5008250" cy="4968000"/>
          </a:xfrm>
        </p:spPr>
      </p:pic>
    </p:spTree>
    <p:extLst>
      <p:ext uri="{BB962C8B-B14F-4D97-AF65-F5344CB8AC3E}">
        <p14:creationId xmlns:p14="http://schemas.microsoft.com/office/powerpoint/2010/main" val="34884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54633</TotalTime>
  <Words>1043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CBoI theme</vt:lpstr>
      <vt:lpstr>Vaxtaákvörðun  5. nóvember 2014</vt:lpstr>
      <vt:lpstr>PowerPoint Presentation</vt:lpstr>
      <vt:lpstr>Hægt hefur á alþjóðlegum efnahagsbata</vt:lpstr>
      <vt:lpstr>Lakari horfur um viðskiptakjör og útflutning</vt:lpstr>
      <vt:lpstr>Lítill hagvöxtur á fyrri hluta ársins</vt:lpstr>
      <vt:lpstr>Ágætar hagvaxtarhorfur en lakari en í ágúst</vt:lpstr>
      <vt:lpstr>Hægt hefur á bata á vinnumarkaði</vt:lpstr>
      <vt:lpstr>Slakinn í þjóðarbúinu að hverfa</vt:lpstr>
      <vt:lpstr>Verðbólga undir markmiði</vt:lpstr>
      <vt:lpstr>Hjöðnun verðbólgu á breiðum grunni</vt:lpstr>
      <vt:lpstr>Verðbólguvæntingar hjaðna ...</vt:lpstr>
      <vt:lpstr>... en áfram þrýstingur frá vinnumarkaði</vt:lpstr>
      <vt:lpstr>Verðbólga nálægt markmiði út spátímann</vt:lpstr>
      <vt:lpstr>Helstu óvissuþættir grunnspár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Þórarinn Gunnar Pétursson</cp:lastModifiedBy>
  <cp:revision>2167</cp:revision>
  <cp:lastPrinted>2014-05-15T10:26:27Z</cp:lastPrinted>
  <dcterms:created xsi:type="dcterms:W3CDTF">2010-03-03T09:43:21Z</dcterms:created>
  <dcterms:modified xsi:type="dcterms:W3CDTF">2014-11-05T09:35:01Z</dcterms:modified>
</cp:coreProperties>
</file>