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699" r:id="rId2"/>
    <p:sldId id="700" r:id="rId3"/>
    <p:sldId id="697" r:id="rId4"/>
    <p:sldId id="662" r:id="rId5"/>
    <p:sldId id="681" r:id="rId6"/>
    <p:sldId id="665" r:id="rId7"/>
    <p:sldId id="619" r:id="rId8"/>
    <p:sldId id="677" r:id="rId9"/>
    <p:sldId id="694" r:id="rId10"/>
    <p:sldId id="623" r:id="rId11"/>
    <p:sldId id="695" r:id="rId12"/>
    <p:sldId id="627" r:id="rId13"/>
    <p:sldId id="696" r:id="rId14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740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21/08/2013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21/08/2013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21.8.2013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8640762" cy="1944489"/>
          </a:xfrm>
          <a:noFill/>
          <a:ln/>
        </p:spPr>
        <p:txBody>
          <a:bodyPr>
            <a:normAutofit/>
          </a:bodyPr>
          <a:lstStyle/>
          <a:p>
            <a:r>
              <a:rPr lang="is-IS" sz="5600" dirty="0"/>
              <a:t>Vaxtaákvörðun </a:t>
            </a:r>
            <a:br>
              <a:rPr lang="is-IS" sz="5600" dirty="0"/>
            </a:br>
            <a:r>
              <a:rPr lang="is-IS" sz="5000" dirty="0" smtClean="0"/>
              <a:t>21. ágúst 2013</a:t>
            </a:r>
            <a:endParaRPr lang="is-IS" sz="5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r>
              <a:rPr lang="is-IS" sz="3400" dirty="0"/>
              <a:t>Stefnuyfirlýsing peningastefnunefndar</a:t>
            </a:r>
          </a:p>
          <a:p>
            <a:endParaRPr lang="is-IS" sz="3400" dirty="0"/>
          </a:p>
          <a:p>
            <a:r>
              <a:rPr lang="is-IS" sz="3400" dirty="0"/>
              <a:t>Kynningarfundur fyrir fjölmiðla og sérfræðinga</a:t>
            </a:r>
          </a:p>
          <a:p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26221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208590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Slakinn í þjóðarbúskapnum minnkar áfram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Árstíðarleiðrétt skráð atvinnuleysi mældist 4,6% á Q2 (spáð 4,4%)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Heldur áfram að minnka og verður rétt yfir 4% í lok spátímans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Verður </a:t>
            </a:r>
            <a:r>
              <a:rPr lang="is-IS" sz="1600" dirty="0">
                <a:solidFill>
                  <a:schemeClr val="bg1"/>
                </a:solidFill>
              </a:rPr>
              <a:t>lítillega hærra út spátímann en </a:t>
            </a:r>
            <a:r>
              <a:rPr lang="is-IS" sz="1600" dirty="0" smtClean="0">
                <a:solidFill>
                  <a:schemeClr val="bg1"/>
                </a:solidFill>
              </a:rPr>
              <a:t>spáð í maí vegna verri upphafsstöðu og hægari hagvaxtar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Framleiðsluslakinn heldur áfram að minnka og verður horfinn snemma árs 2015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90" y="1956772"/>
            <a:ext cx="4003744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" y="2097352"/>
            <a:ext cx="4045295" cy="45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Verðbólga eykst á ný í takt við spá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VNV lækkaði um 0,3% milli mánaða í júlí – fyrst og fremst vegna útsöluáhrifa en á móti vógu hækkun húsnæðisliðar og bensínverðs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Ársverðbólgan jókst á ný og er orðin svipuð og í mars en nokkru minni en fyrir ári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Aukning fyrirséð vegna grunnáhrifa en er lítillega meiri en gert var ráð fyrir í PM13/2</a:t>
            </a:r>
            <a:endParaRPr lang="is-IS" sz="1600" dirty="0">
              <a:solidFill>
                <a:schemeClr val="bg1"/>
              </a:solidFill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5731733"/>
              </p:ext>
            </p:extLst>
          </p:nvPr>
        </p:nvGraphicFramePr>
        <p:xfrm>
          <a:off x="323850" y="2150720"/>
          <a:ext cx="4536181" cy="408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635"/>
                <a:gridCol w="838182"/>
                <a:gridCol w="838182"/>
                <a:gridCol w="838182"/>
              </a:tblGrid>
              <a:tr h="943060">
                <a:tc>
                  <a:txBody>
                    <a:bodyPr/>
                    <a:lstStyle/>
                    <a:p>
                      <a:r>
                        <a:rPr lang="is-IS" sz="2400" b="1" dirty="0" smtClean="0">
                          <a:solidFill>
                            <a:schemeClr val="bg1"/>
                          </a:solidFill>
                        </a:rPr>
                        <a:t>Árleg</a:t>
                      </a:r>
                      <a:r>
                        <a:rPr lang="is-IS" sz="2400" b="1" baseline="0" dirty="0" smtClean="0">
                          <a:solidFill>
                            <a:schemeClr val="bg1"/>
                          </a:solidFill>
                        </a:rPr>
                        <a:t> verðbólga (%)</a:t>
                      </a:r>
                      <a:endParaRPr lang="is-I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b="1" dirty="0" smtClean="0">
                          <a:solidFill>
                            <a:schemeClr val="bg1"/>
                          </a:solidFill>
                        </a:rPr>
                        <a:t>Júlí</a:t>
                      </a:r>
                      <a:r>
                        <a:rPr lang="is-IS" sz="24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is-IS" sz="2400" b="1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is-I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b="1" dirty="0" smtClean="0">
                          <a:solidFill>
                            <a:schemeClr val="bg1"/>
                          </a:solidFill>
                        </a:rPr>
                        <a:t>Júní 2013</a:t>
                      </a:r>
                      <a:endParaRPr lang="is-I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b="1" dirty="0" smtClean="0">
                          <a:solidFill>
                            <a:schemeClr val="bg1"/>
                          </a:solidFill>
                        </a:rPr>
                        <a:t>Júlí 2012</a:t>
                      </a:r>
                      <a:endParaRPr lang="is-I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3922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VNV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3,8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3,3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4,6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3922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VNV án skatta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3,7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3,2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4,4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3922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VNV án </a:t>
                      </a:r>
                      <a:r>
                        <a:rPr lang="is-IS" sz="2400" dirty="0" err="1" smtClean="0">
                          <a:solidFill>
                            <a:schemeClr val="bg1"/>
                          </a:solidFill>
                        </a:rPr>
                        <a:t>húsn</a:t>
                      </a:r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3,8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3,4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4,7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3922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HICP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4,2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3,1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5,4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3922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K3</a:t>
                      </a:r>
                      <a:r>
                        <a:rPr lang="is-IS" sz="2400" baseline="0" dirty="0" smtClean="0">
                          <a:solidFill>
                            <a:schemeClr val="bg1"/>
                          </a:solidFill>
                        </a:rPr>
                        <a:t> án skatta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4,0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3,5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4,7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23922">
                <a:tc>
                  <a:txBody>
                    <a:bodyPr/>
                    <a:lstStyle/>
                    <a:p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K4 án skatta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3,6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3,2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s-IS" sz="2400" dirty="0" smtClean="0">
                          <a:solidFill>
                            <a:schemeClr val="bg1"/>
                          </a:solidFill>
                        </a:rPr>
                        <a:t>4,2</a:t>
                      </a:r>
                      <a:endParaRPr lang="is-I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625" y="1917376"/>
            <a:ext cx="3461296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9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820150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Þrálát kjarnaverðbólga og verðbólguvæntingar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Kjarnaverðbólga jókst á ný í u.þ.b. 4%  og verðbólguvæntingar hafa þokast upp á flesta mælikvarða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Verðbólguálagið er tæplega 4% til næstu 10 ára og hefur hækkað aðeins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Markaðsaðilar vænta rúmlega 4% verðbólgu næstu 10 árin og hafa þær þokast aðeins upp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Heimili og fyrirtæki vænta 4-5% verðbólgu næstu 2 ár og hafa þær lítið breyst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6" y="1917376"/>
            <a:ext cx="3547237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07" y="1917376"/>
            <a:ext cx="3436365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dirty="0" smtClean="0"/>
              <a:t>Verðbólguhorfur versna frá því í ma</a:t>
            </a:r>
            <a:r>
              <a:rPr lang="is-IS" dirty="0"/>
              <a:t>í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Verðbólgan var 3,3% á Q2 í takt við PM13/2 og spáð að hún verði 4% á Q3 (3,7% í maí)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á þrálátari verðbólgu en í maí: verði 4,1% á Q4 (3,7% í maí) og 3% 2014Q4 (2,5% í maí)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Meginskýring er hægari framleiðnivöxtur en áður var spáð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Verðbólguhorfur óvissar: 50% líkur á að hún verði tæplega 2½% til tæplega 4% eftir 1 ár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1916832"/>
            <a:ext cx="4061982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64392"/>
            <a:ext cx="4139051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2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is-IS" sz="5000" dirty="0" smtClean="0"/>
          </a:p>
          <a:p>
            <a:pPr indent="0" algn="ctr">
              <a:buFontTx/>
              <a:buNone/>
            </a:pPr>
            <a:r>
              <a:rPr lang="is-IS" sz="6000" dirty="0"/>
              <a:t>Peningamál </a:t>
            </a:r>
            <a:r>
              <a:rPr lang="is-IS" sz="6000" dirty="0" smtClean="0"/>
              <a:t>2013/3</a:t>
            </a:r>
            <a:endParaRPr lang="is-IS" sz="6000" dirty="0"/>
          </a:p>
          <a:p>
            <a:pPr indent="0" algn="ctr">
              <a:buFontTx/>
              <a:buNone/>
            </a:pPr>
            <a:r>
              <a:rPr lang="is-IS" sz="4000" dirty="0" smtClean="0"/>
              <a:t>Kröftugur bati á vinnumarkaði að undanförnu en horfur á hægari hagvexti en áður var spáð</a:t>
            </a:r>
            <a:endParaRPr lang="is-IS" sz="4000" dirty="0"/>
          </a:p>
        </p:txBody>
      </p:sp>
    </p:spTree>
    <p:extLst>
      <p:ext uri="{BB962C8B-B14F-4D97-AF65-F5344CB8AC3E}">
        <p14:creationId xmlns:p14="http://schemas.microsoft.com/office/powerpoint/2010/main" val="70351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Hægari alþjóðlegur bati en spáð var í maí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Hagvöxtur hjá helstu viðskiptaríkjum lakari á Q1 en í PM13/2 en hægfara bati virðist hafinn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Samdráttarskeiði virðist lokið á evrusvæðinu, hagvöxtur tók kipp í Bretlandi og jákvæðar vísbendingar í Bandaríkjunum ...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... en horfur á að árið í heild verði lakari en spáð var í PM13/2 fyrir helstu viðskiptalönd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Einnig horfur á hægari hagvexti næstu 2 ár: 1,8% 2014 (var 1,9%) og 2,2% 2015 (var 2,6%)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5" y="1917376"/>
            <a:ext cx="3622904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917376"/>
            <a:ext cx="398632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8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64063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Lakari viðskiptakjör en kröftugri útflutningur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Óhagstæðari þróun útflutningsverðs en spáð í PM13/2 það sem af er ári og horfur fyrir næstu ár einnig lakari: viðskiptakjör rýrna samtals um 5½% 2013-15 (</a:t>
            </a:r>
            <a:r>
              <a:rPr lang="is-IS" sz="1600" dirty="0">
                <a:solidFill>
                  <a:schemeClr val="bg1"/>
                </a:solidFill>
              </a:rPr>
              <a:t>var </a:t>
            </a:r>
            <a:r>
              <a:rPr lang="is-IS" sz="1600" dirty="0" smtClean="0">
                <a:solidFill>
                  <a:schemeClr val="bg1"/>
                </a:solidFill>
              </a:rPr>
              <a:t>3½%)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Útflutningur hins vegar kraftmeiri í ár vegna meiri þjónustuútflutnings (4</a:t>
            </a:r>
            <a:r>
              <a:rPr lang="is-IS" sz="1600" dirty="0">
                <a:solidFill>
                  <a:schemeClr val="bg1"/>
                </a:solidFill>
              </a:rPr>
              <a:t>½% vöxtur </a:t>
            </a:r>
            <a:r>
              <a:rPr lang="is-IS" sz="1600" dirty="0" smtClean="0">
                <a:solidFill>
                  <a:schemeClr val="bg1"/>
                </a:solidFill>
              </a:rPr>
              <a:t>í stað </a:t>
            </a:r>
            <a:r>
              <a:rPr lang="is-IS" sz="1600" dirty="0">
                <a:solidFill>
                  <a:schemeClr val="bg1"/>
                </a:solidFill>
              </a:rPr>
              <a:t>3</a:t>
            </a:r>
            <a:r>
              <a:rPr lang="is-IS" sz="1600" dirty="0" smtClean="0">
                <a:solidFill>
                  <a:schemeClr val="bg1"/>
                </a:solidFill>
              </a:rPr>
              <a:t>%) og á næsta ári vegna meiri útflutnings áls- og sjávarafurða (1,8% vöxtur í stað 1,2%)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Lakari horfur fyrir 2015: minni álútflutningur vegna minni framleiðsluaukningar í Straumsvík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4" y="1917376"/>
            <a:ext cx="3455999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95" y="1917376"/>
            <a:ext cx="3442701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536504" cy="5328592"/>
          </a:xfrm>
        </p:spPr>
        <p:txBody>
          <a:bodyPr>
            <a:normAutofit fontScale="85000" lnSpcReduction="10000"/>
          </a:bodyPr>
          <a:lstStyle/>
          <a:p>
            <a:r>
              <a:rPr lang="is-IS" dirty="0" smtClean="0"/>
              <a:t>Frá PM13/2 hefur ISK hækkað um 0,9% gagnvart gengisvísitölu en lækkað um 0,7% gagnvart evru</a:t>
            </a:r>
          </a:p>
          <a:p>
            <a:r>
              <a:rPr lang="is-IS" dirty="0" smtClean="0"/>
              <a:t>Mældist 213,9 stig gagnvart gengisvísitölu á Q2</a:t>
            </a:r>
          </a:p>
          <a:p>
            <a:pPr lvl="1"/>
            <a:r>
              <a:rPr lang="is-IS" dirty="0" smtClean="0"/>
              <a:t>0,7% sterkara gengi en spáð í maí</a:t>
            </a:r>
            <a:endParaRPr lang="is-IS" dirty="0"/>
          </a:p>
          <a:p>
            <a:r>
              <a:rPr lang="is-IS" dirty="0" smtClean="0"/>
              <a:t>Hefur lækkað lítillega það sem af er Q3</a:t>
            </a:r>
          </a:p>
          <a:p>
            <a:r>
              <a:rPr lang="is-IS" dirty="0" smtClean="0"/>
              <a:t>Sem </a:t>
            </a:r>
            <a:r>
              <a:rPr lang="is-IS" dirty="0"/>
              <a:t>fyrr byggist spá bankans á þeirri tæknilegu forsendu að gengi ISK haldist á svipuðu stigi út </a:t>
            </a:r>
            <a:r>
              <a:rPr lang="is-IS" dirty="0" smtClean="0"/>
              <a:t>spátímann</a:t>
            </a:r>
          </a:p>
          <a:p>
            <a:pPr lvl="1"/>
            <a:r>
              <a:rPr lang="is-IS" dirty="0"/>
              <a:t>Gert ráð fyrir gengisvísitölu upp á </a:t>
            </a:r>
            <a:r>
              <a:rPr lang="is-IS" dirty="0" smtClean="0"/>
              <a:t>u.þ.b. </a:t>
            </a:r>
            <a:r>
              <a:rPr lang="is-IS" dirty="0"/>
              <a:t>215 stig </a:t>
            </a:r>
            <a:r>
              <a:rPr lang="is-IS" dirty="0" smtClean="0"/>
              <a:t>eins og í PM13/2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Krónan tiltölulega stöðug og gengisþróun</a:t>
            </a:r>
            <a:r>
              <a:rPr lang="is-IS" sz="3600" dirty="0" smtClean="0"/>
              <a:t> í takt við maíspánna</a:t>
            </a:r>
            <a:endParaRPr lang="is-I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03" y="1484784"/>
            <a:ext cx="4352401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6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208590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Minni hagvöxtur 2013Q1 en spáð var í maí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Hagvöxtur mældist 0,8% á Q1 en í PM13/2 var spáð 1,5% vexti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Frávik fyrst og fremst vegna óhagstæðari birgðaþróunar en aðrir þættir í takt við spá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VLF vaxið um ríflega 7% frá botni 10Q1 sem er nokkru meira en meðaltal helstu viðskiptalanda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7352"/>
            <a:ext cx="4243729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961" y="1916832"/>
            <a:ext cx="3751752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7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8280598" cy="701204"/>
          </a:xfrm>
        </p:spPr>
        <p:txBody>
          <a:bodyPr>
            <a:normAutofit/>
          </a:bodyPr>
          <a:lstStyle/>
          <a:p>
            <a:r>
              <a:rPr lang="is-IS" dirty="0" smtClean="0"/>
              <a:t>Breytt áform í áliðnaði draga úr fjárfestingu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Almenn atvinnuvegafjárfesting jókst meira á Q1 </a:t>
            </a:r>
            <a:r>
              <a:rPr lang="is-IS" sz="1600" dirty="0">
                <a:solidFill>
                  <a:schemeClr val="bg1"/>
                </a:solidFill>
              </a:rPr>
              <a:t>en spáð var í </a:t>
            </a:r>
            <a:r>
              <a:rPr lang="is-IS" sz="1600" dirty="0" smtClean="0">
                <a:solidFill>
                  <a:schemeClr val="bg1"/>
                </a:solidFill>
              </a:rPr>
              <a:t>maí og horfur á að hún aukist meira á árinu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Mikill samdráttur í fjárfestingum í skipum og flugvélum skýrir samdrátt í fjárfestingu: án þeirra jókst fjárfesting um tæp 7% (5½% í PM13/2) 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í ár svipaðar og í PM13/2 en versna næsta ár: breytt fjárfestingaráform álversins í Straumsvík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Gert ráð fyrir heldur meiri fjárfestingu 2015 en fjárfestingarstigið er lægra en í maí yfir tímabilið í heild</a:t>
            </a:r>
            <a:endParaRPr lang="is-IS" sz="1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4" y="1917376"/>
            <a:ext cx="3601812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1" y="1917376"/>
            <a:ext cx="3861013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7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038" cy="701204"/>
          </a:xfrm>
        </p:spPr>
        <p:txBody>
          <a:bodyPr>
            <a:normAutofit/>
          </a:bodyPr>
          <a:lstStyle/>
          <a:p>
            <a:r>
              <a:rPr lang="is-IS" dirty="0"/>
              <a:t>L</a:t>
            </a:r>
            <a:r>
              <a:rPr lang="is-IS" sz="3600" dirty="0" smtClean="0"/>
              <a:t>akari hagvaxtarhorfur en í </a:t>
            </a:r>
            <a:r>
              <a:rPr lang="is-IS" dirty="0" smtClean="0"/>
              <a:t>maí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fyrir 2013 lítið breyttar: spáð 1,9% vexti (var 1,8%) – hagstæðari utanríkisviðskipti og kröftugri samneysla vega upp minni vöxt innlendrar eftirspurnar einkaaðila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Horfur fyrir næstu 2 ár hafa versnað: 2,8% hagvöxtur 2014 (var 3%) og 2,9% 2015 (var 3,5%)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Breytt fjárfestingaráform í Straumsvík draga úr fjárfestingu 2014 og útflutningi 2015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6042"/>
            <a:ext cx="4054294" cy="48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5" y="1989360"/>
            <a:ext cx="424787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7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850" y="63501"/>
            <a:ext cx="7920558" cy="701204"/>
          </a:xfrm>
        </p:spPr>
        <p:txBody>
          <a:bodyPr>
            <a:normAutofit/>
          </a:bodyPr>
          <a:lstStyle/>
          <a:p>
            <a:r>
              <a:rPr lang="is-IS" sz="3600" dirty="0" smtClean="0"/>
              <a:t>Kröftugur bati á vinnumarkaði undafarið</a:t>
            </a:r>
            <a:endParaRPr lang="is-IS" sz="36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285720" y="764704"/>
            <a:ext cx="795868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Fjöldi starfandi jókst um 1,9% á Q2 frá fyrra ári og um 9,2% frá 12Q1 og heildarvinnustundum fjölgaði um 2,8% frá fyrra ári (spáð 0,7%) og um 7% frá 12Q1</a:t>
            </a:r>
          </a:p>
          <a:p>
            <a:pPr marL="180000" indent="-180000"/>
            <a:r>
              <a:rPr lang="is-IS" sz="1600" dirty="0" smtClean="0">
                <a:solidFill>
                  <a:schemeClr val="bg1"/>
                </a:solidFill>
              </a:rPr>
              <a:t>Meðalvinnutími að lengjast á ný, fleiri fyrirtækja ætla að ráða en segja upp, starfsfólki í fullu starfi fjölgar, atvinnuþátttaka eykst, fleiri flytja til landsins en frá því og stór hluti þeirra sem fara af atvinnuleysisskrá hverfa til launaðrar vinnu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917376"/>
            <a:ext cx="3905055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343" y="1917376"/>
            <a:ext cx="3638000" cy="48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7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34519</TotalTime>
  <Words>879</Words>
  <Application>Microsoft Office PowerPoint</Application>
  <PresentationFormat>On-screen Show (4:3)</PresentationFormat>
  <Paragraphs>88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CBoI theme</vt:lpstr>
      <vt:lpstr>Vaxtaákvörðun  21. ágúst 2013</vt:lpstr>
      <vt:lpstr>PowerPoint Presentation</vt:lpstr>
      <vt:lpstr>Hægari alþjóðlegur bati en spáð var í maí</vt:lpstr>
      <vt:lpstr>Lakari viðskiptakjör en kröftugri útflutningur</vt:lpstr>
      <vt:lpstr>Krónan tiltölulega stöðug og gengisþróun í takt við maíspánna</vt:lpstr>
      <vt:lpstr>Minni hagvöxtur 2013Q1 en spáð var í maí</vt:lpstr>
      <vt:lpstr>Breytt áform í áliðnaði draga úr fjárfestingu</vt:lpstr>
      <vt:lpstr>Lakari hagvaxtarhorfur en í maí</vt:lpstr>
      <vt:lpstr>Kröftugur bati á vinnumarkaði undafarið</vt:lpstr>
      <vt:lpstr>Slakinn í þjóðarbúskapnum minnkar áfram</vt:lpstr>
      <vt:lpstr>Verðbólga eykst á ný í takt við spá</vt:lpstr>
      <vt:lpstr>Þrálát kjarnaverðbólga og verðbólguvæntingar</vt:lpstr>
      <vt:lpstr>Verðbólguhorfur versna frá því í maí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Þórarinn Gunnar Pétursson</cp:lastModifiedBy>
  <cp:revision>1472</cp:revision>
  <cp:lastPrinted>2013-08-14T11:56:59Z</cp:lastPrinted>
  <dcterms:created xsi:type="dcterms:W3CDTF">2010-03-03T09:43:21Z</dcterms:created>
  <dcterms:modified xsi:type="dcterms:W3CDTF">2013-08-21T09:23:45Z</dcterms:modified>
</cp:coreProperties>
</file>