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3"/>
  </p:notesMasterIdLst>
  <p:handoutMasterIdLst>
    <p:handoutMasterId r:id="rId164"/>
  </p:handoutMasterIdLst>
  <p:sldIdLst>
    <p:sldId id="258" r:id="rId2"/>
    <p:sldId id="413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99" r:id="rId18"/>
    <p:sldId id="600" r:id="rId19"/>
    <p:sldId id="601" r:id="rId20"/>
    <p:sldId id="602" r:id="rId21"/>
    <p:sldId id="603" r:id="rId22"/>
    <p:sldId id="604" r:id="rId23"/>
    <p:sldId id="605" r:id="rId24"/>
    <p:sldId id="643" r:id="rId25"/>
    <p:sldId id="606" r:id="rId26"/>
    <p:sldId id="644" r:id="rId27"/>
    <p:sldId id="447" r:id="rId28"/>
    <p:sldId id="516" r:id="rId29"/>
    <p:sldId id="517" r:id="rId30"/>
    <p:sldId id="518" r:id="rId31"/>
    <p:sldId id="519" r:id="rId32"/>
    <p:sldId id="520" r:id="rId33"/>
    <p:sldId id="521" r:id="rId34"/>
    <p:sldId id="522" r:id="rId35"/>
    <p:sldId id="523" r:id="rId36"/>
    <p:sldId id="524" r:id="rId37"/>
    <p:sldId id="525" r:id="rId38"/>
    <p:sldId id="526" r:id="rId39"/>
    <p:sldId id="527" r:id="rId40"/>
    <p:sldId id="448" r:id="rId41"/>
    <p:sldId id="645" r:id="rId42"/>
    <p:sldId id="653" r:id="rId43"/>
    <p:sldId id="652" r:id="rId44"/>
    <p:sldId id="651" r:id="rId45"/>
    <p:sldId id="650" r:id="rId46"/>
    <p:sldId id="649" r:id="rId47"/>
    <p:sldId id="646" r:id="rId48"/>
    <p:sldId id="647" r:id="rId49"/>
    <p:sldId id="648" r:id="rId50"/>
    <p:sldId id="529" r:id="rId51"/>
    <p:sldId id="616" r:id="rId52"/>
    <p:sldId id="617" r:id="rId53"/>
    <p:sldId id="618" r:id="rId54"/>
    <p:sldId id="619" r:id="rId55"/>
    <p:sldId id="621" r:id="rId56"/>
    <p:sldId id="622" r:id="rId57"/>
    <p:sldId id="620" r:id="rId58"/>
    <p:sldId id="623" r:id="rId59"/>
    <p:sldId id="624" r:id="rId60"/>
    <p:sldId id="632" r:id="rId61"/>
    <p:sldId id="631" r:id="rId62"/>
    <p:sldId id="630" r:id="rId63"/>
    <p:sldId id="629" r:id="rId64"/>
    <p:sldId id="628" r:id="rId65"/>
    <p:sldId id="627" r:id="rId66"/>
    <p:sldId id="626" r:id="rId67"/>
    <p:sldId id="655" r:id="rId68"/>
    <p:sldId id="654" r:id="rId69"/>
    <p:sldId id="625" r:id="rId70"/>
    <p:sldId id="656" r:id="rId71"/>
    <p:sldId id="659" r:id="rId72"/>
    <p:sldId id="658" r:id="rId73"/>
    <p:sldId id="657" r:id="rId74"/>
    <p:sldId id="451" r:id="rId75"/>
    <p:sldId id="540" r:id="rId76"/>
    <p:sldId id="541" r:id="rId77"/>
    <p:sldId id="542" r:id="rId78"/>
    <p:sldId id="543" r:id="rId79"/>
    <p:sldId id="544" r:id="rId80"/>
    <p:sldId id="545" r:id="rId81"/>
    <p:sldId id="546" r:id="rId82"/>
    <p:sldId id="547" r:id="rId83"/>
    <p:sldId id="548" r:id="rId84"/>
    <p:sldId id="549" r:id="rId85"/>
    <p:sldId id="550" r:id="rId86"/>
    <p:sldId id="551" r:id="rId87"/>
    <p:sldId id="552" r:id="rId88"/>
    <p:sldId id="553" r:id="rId89"/>
    <p:sldId id="554" r:id="rId90"/>
    <p:sldId id="635" r:id="rId91"/>
    <p:sldId id="555" r:id="rId92"/>
    <p:sldId id="634" r:id="rId93"/>
    <p:sldId id="633" r:id="rId94"/>
    <p:sldId id="638" r:id="rId95"/>
    <p:sldId id="661" r:id="rId96"/>
    <p:sldId id="660" r:id="rId97"/>
    <p:sldId id="662" r:id="rId98"/>
    <p:sldId id="665" r:id="rId99"/>
    <p:sldId id="664" r:id="rId100"/>
    <p:sldId id="663" r:id="rId101"/>
    <p:sldId id="666" r:id="rId102"/>
    <p:sldId id="667" r:id="rId103"/>
    <p:sldId id="668" r:id="rId104"/>
    <p:sldId id="669" r:id="rId105"/>
    <p:sldId id="468" r:id="rId106"/>
    <p:sldId id="469" r:id="rId107"/>
    <p:sldId id="563" r:id="rId108"/>
    <p:sldId id="695" r:id="rId109"/>
    <p:sldId id="564" r:id="rId110"/>
    <p:sldId id="470" r:id="rId111"/>
    <p:sldId id="471" r:id="rId112"/>
    <p:sldId id="472" r:id="rId113"/>
    <p:sldId id="639" r:id="rId114"/>
    <p:sldId id="640" r:id="rId115"/>
    <p:sldId id="673" r:id="rId116"/>
    <p:sldId id="672" r:id="rId117"/>
    <p:sldId id="671" r:id="rId118"/>
    <p:sldId id="473" r:id="rId119"/>
    <p:sldId id="565" r:id="rId120"/>
    <p:sldId id="566" r:id="rId121"/>
    <p:sldId id="567" r:id="rId122"/>
    <p:sldId id="568" r:id="rId123"/>
    <p:sldId id="569" r:id="rId124"/>
    <p:sldId id="570" r:id="rId125"/>
    <p:sldId id="571" r:id="rId126"/>
    <p:sldId id="641" r:id="rId127"/>
    <p:sldId id="679" r:id="rId128"/>
    <p:sldId id="678" r:id="rId129"/>
    <p:sldId id="677" r:id="rId130"/>
    <p:sldId id="676" r:id="rId131"/>
    <p:sldId id="675" r:id="rId132"/>
    <p:sldId id="680" r:id="rId133"/>
    <p:sldId id="681" r:id="rId134"/>
    <p:sldId id="480" r:id="rId135"/>
    <p:sldId id="576" r:id="rId136"/>
    <p:sldId id="575" r:id="rId137"/>
    <p:sldId id="577" r:id="rId138"/>
    <p:sldId id="578" r:id="rId139"/>
    <p:sldId id="486" r:id="rId140"/>
    <p:sldId id="487" r:id="rId141"/>
    <p:sldId id="583" r:id="rId142"/>
    <p:sldId id="584" r:id="rId143"/>
    <p:sldId id="586" r:id="rId144"/>
    <p:sldId id="585" r:id="rId145"/>
    <p:sldId id="587" r:id="rId146"/>
    <p:sldId id="488" r:id="rId147"/>
    <p:sldId id="588" r:id="rId148"/>
    <p:sldId id="589" r:id="rId149"/>
    <p:sldId id="682" r:id="rId150"/>
    <p:sldId id="683" r:id="rId151"/>
    <p:sldId id="684" r:id="rId152"/>
    <p:sldId id="685" r:id="rId153"/>
    <p:sldId id="686" r:id="rId154"/>
    <p:sldId id="687" r:id="rId155"/>
    <p:sldId id="688" r:id="rId156"/>
    <p:sldId id="689" r:id="rId157"/>
    <p:sldId id="690" r:id="rId158"/>
    <p:sldId id="691" r:id="rId159"/>
    <p:sldId id="692" r:id="rId160"/>
    <p:sldId id="694" r:id="rId161"/>
    <p:sldId id="693" r:id="rId162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>
        <p:scale>
          <a:sx n="110" d="100"/>
          <a:sy n="110" d="100"/>
        </p:scale>
        <p:origin x="-162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2013/4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myndir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Picture 2" descr="G:\UMBROTSVINNA\Peningamál\2013\PM 2013#4\PNG\PM134-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160131"/>
            <a:ext cx="4083983" cy="50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600" dirty="0" smtClean="0"/>
              <a:t>Rammagrein IV-2: Vísbendingar um innri aðlögun þjóðarbúsins og tilfærslu verðmætasköpunar frá innlendri starfsemi til útflutningsgreina</a:t>
            </a:r>
            <a:endParaRPr lang="is-IS" dirty="0"/>
          </a:p>
        </p:txBody>
      </p:sp>
      <p:pic>
        <p:nvPicPr>
          <p:cNvPr id="8194" name="Picture 2" descr="G:\UMBROTSVINNA\Peningamál\2013\PM 2013#4\PNG\PM134-IV-R2-M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61" y="908050"/>
            <a:ext cx="415150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3787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600" dirty="0" smtClean="0"/>
              <a:t>Rammagrein IV-2: Vísbendingar um innri aðlögun þjóðarbúsins og tilfærslu verðmætasköpunar frá innlendri starfsemi til útflutningsgreina</a:t>
            </a:r>
            <a:endParaRPr lang="is-IS" dirty="0"/>
          </a:p>
        </p:txBody>
      </p:sp>
      <p:pic>
        <p:nvPicPr>
          <p:cNvPr id="9218" name="Picture 2" descr="G:\UMBROTSVINNA\Peningamál\2013\PM 2013#4\PNG\PM134-IV-R2-M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38" y="1141844"/>
            <a:ext cx="4400948" cy="50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434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600" dirty="0" smtClean="0"/>
              <a:t>Rammagrein IV-2: Vísbendingar um innri aðlögun þjóðarbúsins og tilfærslu verðmætasköpunar frá innlendri starfsemi til útflutningsgreina</a:t>
            </a:r>
            <a:endParaRPr lang="is-IS" dirty="0"/>
          </a:p>
        </p:txBody>
      </p:sp>
      <p:pic>
        <p:nvPicPr>
          <p:cNvPr id="10242" name="Picture 2" descr="G:\UMBROTSVINNA\Peningamál\2013\PM 2013#4\PNG\PM134-IV-R2-M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83" y="1163179"/>
            <a:ext cx="4522858" cy="50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252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600" dirty="0" smtClean="0"/>
              <a:t>Rammagrein IV-2: Vísbendingar um innri aðlögun þjóðarbúsins og tilfærslu verðmætasköpunar frá innlendri starfsemi til útflutningsgreina</a:t>
            </a:r>
            <a:endParaRPr lang="is-IS" dirty="0"/>
          </a:p>
        </p:txBody>
      </p:sp>
      <p:pic>
        <p:nvPicPr>
          <p:cNvPr id="11266" name="Picture 2" descr="G:\UMBROTSVINNA\Peningamál\2013\PM 2013#4\PNG\PM134-IV-R2-M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49" y="908050"/>
            <a:ext cx="3943327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519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600" dirty="0" smtClean="0"/>
              <a:t>Rammagrein IV-2: Vísbendingar um innri aðlögun þjóðarbúsins og tilfærslu verðmætasköpunar frá innlendri starfsemi til útflutningsgreina</a:t>
            </a:r>
            <a:endParaRPr lang="is-IS" dirty="0"/>
          </a:p>
        </p:txBody>
      </p:sp>
      <p:pic>
        <p:nvPicPr>
          <p:cNvPr id="12290" name="Picture 2" descr="G:\UMBROTSVINNA\Peningamál\2013\PM 2013#4\PNG\PM134-IV-R2-M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54" y="908050"/>
            <a:ext cx="414311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7425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104450" name="Picture 2" descr="G:\UMBROTSVINNA\Peningamál\2013\PM 2013#4\PNG\PM134-V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14" y="1035173"/>
            <a:ext cx="4199797" cy="529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105474" name="Picture 2" descr="G:\UMBROTSVINNA\Peningamál\2013\PM 2013#4\PNG\PM134-V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75" y="952884"/>
            <a:ext cx="4230275" cy="54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106498" name="Picture 2" descr="G:\UMBROTSVINNA\Peningamál\2013\PM 2013#4\PNG\PM134-V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318614"/>
            <a:ext cx="4083983" cy="47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106498" name="Picture 2" descr="G:\UMBROTSVINNA\Peningamál\2013\PM 2013#4\PNG\PM134-V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318614"/>
            <a:ext cx="4083983" cy="47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9" name="Picture 3" descr="G:\UMBROTSVINNA\Peningamál\2013\PM 2013#4\PNG\PM134-V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808038"/>
            <a:ext cx="4291013" cy="52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6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107523" name="Picture 3" descr="G:\UMBROTSVINNA\Peningamál\2013\PM 2013#4\PNG\PM134-V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7" y="1044317"/>
            <a:ext cx="4291230" cy="527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Picture 2" descr="G:\UMBROTSVINNA\Peningamál\2013\PM 2013#4\PNG\PM134-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038221"/>
            <a:ext cx="4090078" cy="52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108546" name="Picture 2" descr="G:\UMBROTSVINNA\Peningamál\2013\PM 2013#4\PNG\PM134-V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30" y="925454"/>
            <a:ext cx="4108365" cy="55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109570" name="Picture 2" descr="G:\UMBROTSVINNA\Peningamál\2013\PM 2013#4\PNG\PM134-V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30" y="925454"/>
            <a:ext cx="4108365" cy="55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110594" name="Picture 2" descr="G:\UMBROTSVINNA\Peningamál\2013\PM 2013#4\PNG\PM134-V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06" y="1083937"/>
            <a:ext cx="4315612" cy="51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111618" name="Picture 2" descr="G:\UMBROTSVINNA\Peningamál\2013\PM 2013#4\PNG\PM134-V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257659"/>
            <a:ext cx="4090078" cy="48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112642" name="Picture 2" descr="G:\UMBROTSVINNA\Peningamál\2013\PM 2013#4\PNG\PM134-V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70" y="1410046"/>
            <a:ext cx="4218084" cy="45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113666" name="Picture 2" descr="G:\UMBROTSVINNA\Peningamál\2013\PM 2013#4\PNG\PM134-V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70" y="1410046"/>
            <a:ext cx="4218084" cy="45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114690" name="Picture 2" descr="G:\UMBROTSVINNA\Peningamál\2013\PM 2013#4\PNG\PM134-V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05" y="1474049"/>
            <a:ext cx="4175415" cy="44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115714" name="Picture 2" descr="G:\UMBROTSVINNA\Peningamál\2013\PM 2013#4\PNG\PM134-V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4" y="974218"/>
            <a:ext cx="4010837" cy="541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17762" name="Picture 2" descr="G:\UMBROTSVINNA\Peningamál\2013\PM 2013#4\PNG\PM134-V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7" y="1019935"/>
            <a:ext cx="4236370" cy="53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18786" name="Picture 2" descr="G:\UMBROTSVINNA\Peningamál\2013\PM 2013#4\PNG\PM134-V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62" y="1190608"/>
            <a:ext cx="3925500" cy="49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Picture 2" descr="G:\UMBROTSVINNA\Peningamál\2013\PM 2013#4\PNG\PM134-I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28" y="1160131"/>
            <a:ext cx="3968168" cy="50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19810" name="Picture 2" descr="G:\UMBROTSVINNA\Peningamál\2013\PM 2013#4\PNG\PM134-V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1019935"/>
            <a:ext cx="4059601" cy="53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20834" name="Picture 2" descr="G:\UMBROTSVINNA\Peningamál\2013\PM 2013#4\PNG\PM134-V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61" y="998600"/>
            <a:ext cx="4461903" cy="53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21858" name="Picture 2" descr="G:\UMBROTSVINNA\Peningamál\2013\PM 2013#4\PNG\PM134-V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7" y="1254611"/>
            <a:ext cx="3992550" cy="48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22882" name="Picture 2" descr="G:\UMBROTSVINNA\Peningamál\2013\PM 2013#4\PNG\PM134-V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32" y="971171"/>
            <a:ext cx="4248561" cy="541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23906" name="Picture 2" descr="G:\UMBROTSVINNA\Peningamál\2013\PM 2013#4\PNG\PM134-V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16" y="1105271"/>
            <a:ext cx="4071792" cy="51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24930" name="Picture 2" descr="G:\UMBROTSVINNA\Peningamál\2013\PM 2013#4\PNG\PM134-V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10" y="908050"/>
            <a:ext cx="417320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25954" name="Picture 2" descr="G:\UMBROTSVINNA\Peningamál\2013\PM 2013#4\PNG\PM134-V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47" y="908050"/>
            <a:ext cx="3979931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26978" name="Picture 2" descr="G:\UMBROTSVINNA\Peningamál\2013\PM 2013#4\PNG\PM134-V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91" y="1022982"/>
            <a:ext cx="4138842" cy="53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0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28002" name="Picture 2" descr="G:\UMBROTSVINNA\Peningamál\2013\PM 2013#4\PNG\PM134-VI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85" y="908050"/>
            <a:ext cx="381505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29026" name="Picture 2" descr="G:\UMBROTSVINNA\Peningamál\2013\PM 2013#4\PNG\PM134-VI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98" y="1026030"/>
            <a:ext cx="4023028" cy="530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Picture 2" descr="G:\UMBROTSVINNA\Peningamál\2013\PM 2013#4\PNG\PM134-I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32" y="971171"/>
            <a:ext cx="4248561" cy="541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30050" name="Picture 2" descr="G:\UMBROTSVINNA\Peningamál\2013\PM 2013#4\PNG\PM134-VI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26" y="908050"/>
            <a:ext cx="376957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8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31074" name="Picture 2" descr="G:\UMBROTSVINNA\Peningamál\2013\PM 2013#4\PNG\PM134-VI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61" y="908050"/>
            <a:ext cx="384610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VI-1: jafnvægisatvinnuleysi á Íslandi</a:t>
            </a:r>
            <a:endParaRPr lang="is-IS" sz="2400" dirty="0"/>
          </a:p>
        </p:txBody>
      </p:sp>
      <p:pic>
        <p:nvPicPr>
          <p:cNvPr id="132098" name="Picture 2" descr="G:\UMBROTSVINNA\Peningamál\2013\PM 2013#4\PNG\PM134-VI-R1_M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96" y="1193656"/>
            <a:ext cx="4151033" cy="49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2930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VI-1: jafnvægisatvinnuleysi á Íslandi</a:t>
            </a:r>
            <a:endParaRPr lang="is-IS" sz="2400" dirty="0"/>
          </a:p>
        </p:txBody>
      </p:sp>
      <p:pic>
        <p:nvPicPr>
          <p:cNvPr id="133122" name="Picture 2" descr="G:\UMBROTSVINNA\Peningamál\2013\PM 2013#4\PNG\PM134-VI-R1_M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78" y="1129653"/>
            <a:ext cx="4102269" cy="51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2937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134146" name="Picture 2" descr="G:\UMBROTSVINNA\Peningamál\2013\PM 2013#4\PNG\PM134-VI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77" y="908050"/>
            <a:ext cx="4139071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135170" name="Picture 2" descr="G:\UMBROTSVINNA\Peningamál\2013\PM 2013#4\PNG\PM134-VI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4" y="1278993"/>
            <a:ext cx="4065696" cy="48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136194" name="Picture 2" descr="G:\UMBROTSVINNA\Peningamál\2013\PM 2013#4\PNG\PM134-VI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87" y="908050"/>
            <a:ext cx="3757451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137219" name="Picture 3" descr="G:\UMBROTSVINNA\Peningamál\2013\PM 2013#4\PNG\PM134-VI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28" y="908050"/>
            <a:ext cx="4289968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5" name="Picture 2" descr="G:\UMBROTSVINNA\Peningamál\2013\PM 2013#4\PNG\PM134-VI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21" y="908050"/>
            <a:ext cx="435218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38242" name="Picture 2" descr="G:\UMBROTSVINNA\Peningamál\2013\PM 2013#4\PNG\PM134-VII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22" y="908050"/>
            <a:ext cx="380238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Picture 2" descr="G:\UMBROTSVINNA\Peningamál\2013\PM 2013#4\PNG\PM134-I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62" y="1388712"/>
            <a:ext cx="3925500" cy="45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39266" name="Picture 2" descr="G:\UMBROTSVINNA\Peningamál\2013\PM 2013#4\PNG\PM134-VII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1" y="980314"/>
            <a:ext cx="4327803" cy="540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40290" name="Picture 2" descr="G:\UMBROTSVINNA\Peningamál\2013\PM 2013#4\PNG\PM134-VII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06" y="1208895"/>
            <a:ext cx="4315612" cy="494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41314" name="Picture 2" descr="G:\UMBROTSVINNA\Peningamál\2013\PM 2013#4\PNG\PM134-VII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02" y="974218"/>
            <a:ext cx="4303421" cy="541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42338" name="Picture 2" descr="G:\UMBROTSVINNA\Peningamál\2013\PM 2013#4\PNG\PM134-VII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29" y="908050"/>
            <a:ext cx="362856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43362" name="Picture 2" descr="G:\UMBROTSVINNA\Peningamál\2013\PM 2013#4\PNG\PM134-VII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327757"/>
            <a:ext cx="4083983" cy="47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026" name="Picture 2" descr="G:\UMBROTSVINNA\Peningamál\2013\PM 2013#4\PNG\PM134-VII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43" y="1026030"/>
            <a:ext cx="4144938" cy="530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45410" name="Picture 2" descr="G:\UMBROTSVINNA\Peningamál\2013\PM 2013#4\PNG\PM134-VII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995553"/>
            <a:ext cx="3919404" cy="537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46434" name="Picture 2" descr="G:\UMBROTSVINNA\Peningamál\2013\PM 2013#4\PNG\PM134-VII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79" y="1096128"/>
            <a:ext cx="4242466" cy="51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47458" name="Picture 2" descr="G:\UMBROTSVINNA\Peningamál\2013\PM 2013#4\PNG\PM134-V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1318614"/>
            <a:ext cx="3919404" cy="47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48482" name="Picture 2" descr="G:\UMBROTSVINNA\Peningamál\2013\PM 2013#4\PNG\PM134-V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1190608"/>
            <a:ext cx="3919404" cy="49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Picture 2" descr="G:\UMBROTSVINNA\Peningamál\2013\PM 2013#4\PNG\PM134-I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257659"/>
            <a:ext cx="4083983" cy="48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49506" name="Picture 2" descr="G:\UMBROTSVINNA\Peningamál\2013\PM 2013#4\PNG\PM134-VIII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19" y="1035173"/>
            <a:ext cx="3943786" cy="529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Viðauki 2: Reynsla af spám Seðlabanka Íslands</a:t>
            </a:r>
            <a:endParaRPr lang="is-IS" sz="2400" dirty="0"/>
          </a:p>
        </p:txBody>
      </p:sp>
      <p:pic>
        <p:nvPicPr>
          <p:cNvPr id="150530" name="Picture 2" descr="G:\UMBROTSVINNA\Peningamál\2013\PM 2013#4\PNG\PM134_mynd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98" y="908050"/>
            <a:ext cx="3727629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Viðauki 2: Reynsla af spám Seðlabanka Íslands</a:t>
            </a:r>
            <a:endParaRPr lang="is-IS" sz="2400" dirty="0"/>
          </a:p>
        </p:txBody>
      </p:sp>
      <p:pic>
        <p:nvPicPr>
          <p:cNvPr id="1028" name="Picture 4" descr="C:\Users\gudjon\Documents\My Received Files\PM134_myn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26" y="1015183"/>
            <a:ext cx="4132747" cy="48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Viðauki 2: Reynsla af spám Seðlabanka Íslands</a:t>
            </a:r>
            <a:endParaRPr lang="is-IS" sz="2400" dirty="0"/>
          </a:p>
        </p:txBody>
      </p:sp>
      <p:pic>
        <p:nvPicPr>
          <p:cNvPr id="152578" name="Picture 2" descr="G:\UMBROTSVINNA\Peningamál\2013\PM 2013#4\PNG\PM134_mynd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02" y="908050"/>
            <a:ext cx="370542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Viðauki 2: Reynsla af spám Seðlabanka Íslands</a:t>
            </a:r>
            <a:endParaRPr lang="is-IS" sz="2400" dirty="0"/>
          </a:p>
        </p:txBody>
      </p:sp>
      <p:pic>
        <p:nvPicPr>
          <p:cNvPr id="153602" name="Picture 2" descr="G:\UMBROTSVINNA\Peningamál\2013\PM 2013#4\PNG\PM134_mynd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44" y="908050"/>
            <a:ext cx="412553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3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Viðauki 2: Reynsla af spám Seðlabanka Íslands</a:t>
            </a:r>
            <a:endParaRPr lang="is-IS" sz="2400" dirty="0"/>
          </a:p>
        </p:txBody>
      </p:sp>
      <p:pic>
        <p:nvPicPr>
          <p:cNvPr id="154626" name="Picture 2" descr="G:\UMBROTSVINNA\Peningamál\2013\PM 2013#4\PNG\PM134_mynd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78" y="1004696"/>
            <a:ext cx="4102269" cy="53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Viðauki 2: Reynsla af spám Seðlabanka Íslands</a:t>
            </a:r>
            <a:endParaRPr lang="is-IS" sz="2400" dirty="0"/>
          </a:p>
        </p:txBody>
      </p:sp>
      <p:pic>
        <p:nvPicPr>
          <p:cNvPr id="155650" name="Picture 2" descr="G:\UMBROTSVINNA\Peningamál\2013\PM 2013#4\PNG\PM134_mynd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992505"/>
            <a:ext cx="4090078" cy="53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Viðauki 2: Reynsla af spám Seðlabanka Íslands</a:t>
            </a:r>
            <a:endParaRPr lang="is-IS" sz="2400" dirty="0"/>
          </a:p>
        </p:txBody>
      </p:sp>
      <p:pic>
        <p:nvPicPr>
          <p:cNvPr id="156674" name="Picture 2" descr="G:\UMBROTSVINNA\Peningamál\2013\PM 2013#4\PNG\PM134_mynd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06" y="1138797"/>
            <a:ext cx="3907213" cy="50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6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Viðauki 2: Reynsla af spám Seðlabanka Íslands</a:t>
            </a:r>
            <a:endParaRPr lang="is-IS" sz="2400" dirty="0"/>
          </a:p>
        </p:txBody>
      </p:sp>
      <p:pic>
        <p:nvPicPr>
          <p:cNvPr id="157698" name="Picture 2" descr="G:\UMBROTSVINNA\Peningamál\2013\PM 2013#4\PNG\PM134_mynd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32" y="1138797"/>
            <a:ext cx="6686760" cy="50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Viðauki 2: Reynsla af spám Seðlabanka Íslands</a:t>
            </a:r>
            <a:endParaRPr lang="is-IS" sz="2400" dirty="0"/>
          </a:p>
        </p:txBody>
      </p:sp>
      <p:pic>
        <p:nvPicPr>
          <p:cNvPr id="158722" name="Picture 2" descr="G:\UMBROTSVINNA\Peningamál\2013\PM 2013#4\PNG\PM134_mynd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863" y="908050"/>
            <a:ext cx="3791299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Picture 2" descr="G:\UMBROTSVINNA\Peningamál\2013\PM 2013#4\PNG\PM134-I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80" y="1257659"/>
            <a:ext cx="3974264" cy="48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Viðauki 2: Reynsla af spám Seðlabanka Íslands</a:t>
            </a:r>
            <a:endParaRPr lang="is-IS" sz="2400" dirty="0"/>
          </a:p>
        </p:txBody>
      </p:sp>
      <p:pic>
        <p:nvPicPr>
          <p:cNvPr id="159746" name="Picture 2" descr="G:\UMBROTSVINNA\Peningamál\2013\PM 2013#4\PNG\PM134_mynd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69" y="922407"/>
            <a:ext cx="4077887" cy="55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3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Viðauki 2: Reynsla af spám Seðlabanka Íslands</a:t>
            </a:r>
            <a:endParaRPr lang="is-IS" sz="2400" dirty="0"/>
          </a:p>
        </p:txBody>
      </p:sp>
      <p:pic>
        <p:nvPicPr>
          <p:cNvPr id="160770" name="Picture 2" descr="G:\UMBROTSVINNA\Peningamál\2013\PM 2013#4\PNG\PM134_mynd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68" y="908050"/>
            <a:ext cx="3892888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16386" name="Picture 2" descr="G:\UMBROTSVINNA\Peningamál\2013\PM 2013#4\PNG\PM134-I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1248516"/>
            <a:ext cx="3919404" cy="48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17410" name="Picture 2" descr="G:\UMBROTSVINNA\Peningamál\2013\PM 2013#4\PNG\PM134-I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67" y="908050"/>
            <a:ext cx="425289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18434" name="Picture 2" descr="G:\UMBROTSVINNA\Peningamál\2013\PM 2013#4\PNG\PM134-I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59" y="908050"/>
            <a:ext cx="393470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5" name="Picture 2" descr="G:\UMBROTSVINNA\Peningamál\2013\PM 2013#4\PNG\PM134-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07" y="908050"/>
            <a:ext cx="394881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19458" name="Picture 2" descr="G:\UMBROTSVINNA\Peningamál\2013\PM 2013#4\PNG\PM134-I-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16" y="1038221"/>
            <a:ext cx="4748392" cy="52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20482" name="Picture 2" descr="G:\UMBROTSVINNA\Peningamál\2013\PM 2013#4\PNG\PM134-I-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81" y="908050"/>
            <a:ext cx="404166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21506" name="Picture 2" descr="G:\UMBROTSVINNA\Peningamál\2013\PM 2013#4\PNG\PM134-I-2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27" y="908050"/>
            <a:ext cx="4012771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22530" name="Picture 2" descr="G:\UMBROTSVINNA\Peningamál\2013\PM 2013#4\PNG\PM134-I-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87" y="908050"/>
            <a:ext cx="381265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1027" name="Picture 3" descr="G:\UMBROTSVINNA\Peningamál\2013\PM 2013#4\PNG\PM134-I-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75" y="1199752"/>
            <a:ext cx="4230275" cy="49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86" y="922407"/>
            <a:ext cx="4394853" cy="55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0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24578" name="Picture 2" descr="G:\UMBROTSVINNA\Peningamál\2013\PM 2013#4\PNG\PM134-I-2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19" y="1035173"/>
            <a:ext cx="3943786" cy="529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167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25602" name="Picture 2" descr="G:\UMBROTSVINNA\Peningamál\2013\PM 2013#4\PNG\PM134-I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57" y="908050"/>
            <a:ext cx="3941511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26626" name="Picture 2" descr="G:\UMBROTSVINNA\Peningamál\2013\PM 2013#4\PNG\PM134-I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84" y="1373473"/>
            <a:ext cx="4254657" cy="46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27650" name="Picture 2" descr="G:\UMBROTSVINNA\Peningamál\2013\PM 2013#4\PNG\PM134-I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65" y="908050"/>
            <a:ext cx="400449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Picture 2" descr="G:\UMBROTSVINNA\Peningamál\2013\PM 2013#4\PNG\PM134-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82" y="908050"/>
            <a:ext cx="371106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1026" name="Picture 2" descr="G:\UMBROTSVINNA\Peningamál\2013\PM 2013#4\PNG\PM134-I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13" y="908050"/>
            <a:ext cx="4034998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29698" name="Picture 2" descr="G:\UMBROTSVINNA\Peningamál\2013\PM 2013#4\PNG\PM134-I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00" y="908050"/>
            <a:ext cx="392902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0722" name="Picture 2" descr="G:\UMBROTSVINNA\Peningamál\2013\PM 2013#4\PNG\PM134-I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2" y="1086985"/>
            <a:ext cx="4004741" cy="518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074" name="Picture 2" descr="G:\UMBROTSVINNA\Peningamál\2013\PM 2013#4\PNG\PM134-I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1" y="1483192"/>
            <a:ext cx="4327803" cy="43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2770" name="Picture 2" descr="G:\UMBROTSVINNA\Peningamál\2013\PM 2013#4\PNG\PM134-I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922407"/>
            <a:ext cx="4090078" cy="55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3794" name="Picture 2" descr="G:\UMBROTSVINNA\Peningamál\2013\PM 2013#4\PNG\PM134-I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31" y="1086985"/>
            <a:ext cx="4516763" cy="518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4818" name="Picture 2" descr="G:\UMBROTSVINNA\Peningamál\2013\PM 2013#4\PNG\PM134-I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971" y="908050"/>
            <a:ext cx="372308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5842" name="Picture 2" descr="G:\UMBROTSVINNA\Peningamál\2013\PM 2013#4\PNG\PM134-II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330805"/>
            <a:ext cx="4090078" cy="469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6866" name="Picture 2" descr="G:\UMBROTSVINNA\Peningamál\2013\PM 2013#4\PNG\PM134-II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062603"/>
            <a:ext cx="4090078" cy="52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7890" name="Picture 2" descr="G:\UMBROTSVINNA\Peningamál\2013\PM 2013#4\PNG\PM134-II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977266"/>
            <a:ext cx="4090078" cy="54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Picture 2" descr="G:\UMBROTSVINNA\Peningamál\2013\PM 2013#4\PNG\PM134-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84" y="1275945"/>
            <a:ext cx="4254657" cy="48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 Ytri skilyrði og útflutningur</a:t>
            </a:r>
          </a:p>
        </p:txBody>
      </p:sp>
      <p:pic>
        <p:nvPicPr>
          <p:cNvPr id="38914" name="Picture 2" descr="G:\UMBROTSVINNA\Peningamál\2013\PM 2013#4\PNG\PM134-II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62" y="908050"/>
            <a:ext cx="3749301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II-1: Af hverju hafa viðskiptakjör þjóðarbúsins rýrnað svona mikið í kjölfar alþjóðlegu efnahagskreppunnar?</a:t>
            </a:r>
            <a:endParaRPr lang="is-IS" sz="2000" dirty="0"/>
          </a:p>
        </p:txBody>
      </p:sp>
      <p:pic>
        <p:nvPicPr>
          <p:cNvPr id="1026" name="Picture 2" descr="G:\UMBROTSVINNA\Peningamál\2013\PM 2013#4\PNG\PM134-II-R1_M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25" y="1763585"/>
            <a:ext cx="4096174" cy="383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796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II-1: Af hverju hafa viðskiptakjör þjóðarbúsins rýrnað svona mikið í kjölfar alþjóðlegu efnahagskreppunnar?</a:t>
            </a:r>
            <a:endParaRPr lang="is-IS" sz="2000" dirty="0"/>
          </a:p>
        </p:txBody>
      </p:sp>
      <p:pic>
        <p:nvPicPr>
          <p:cNvPr id="2050" name="Picture 2" descr="G:\UMBROTSVINNA\Peningamál\2013\PM 2013#4\PNG\PM134-II-R1_M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83" y="965075"/>
            <a:ext cx="4522858" cy="54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7063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II-1: Af hverju hafa viðskiptakjör þjóðarbúsins rýrnað svona mikið í kjölfar alþjóðlegu efnahagskreppunnar?</a:t>
            </a:r>
            <a:endParaRPr lang="is-IS" sz="2000" dirty="0"/>
          </a:p>
        </p:txBody>
      </p:sp>
      <p:pic>
        <p:nvPicPr>
          <p:cNvPr id="3074" name="Picture 2" descr="G:\UMBROTSVINNA\Peningamál\2013\PM 2013#4\PNG\PM134-II-R1_M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88" y="965075"/>
            <a:ext cx="4266848" cy="54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030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II-1: Af hverju hafa viðskiptakjör þjóðarbúsins rýrnað svona mikið í kjölfar alþjóðlegu efnahagskreppunnar?</a:t>
            </a:r>
            <a:endParaRPr lang="is-IS" sz="2000" dirty="0"/>
          </a:p>
        </p:txBody>
      </p:sp>
      <p:pic>
        <p:nvPicPr>
          <p:cNvPr id="4098" name="Picture 2" descr="G:\UMBROTSVINNA\Peningamál\2013\PM 2013#4\PNG\PM134-II-R1_M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09" y="1093080"/>
            <a:ext cx="4187606" cy="51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57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II-1: Af hverju hafa viðskiptakjör þjóðarbúsins rýrnað svona mikið í kjölfar alþjóðlegu efnahagskreppunnar?</a:t>
            </a:r>
            <a:endParaRPr lang="is-IS" sz="2000" dirty="0"/>
          </a:p>
        </p:txBody>
      </p:sp>
      <p:pic>
        <p:nvPicPr>
          <p:cNvPr id="5122" name="Picture 2" descr="G:\UMBROTSVINNA\Peningamál\2013\PM 2013#4\PNG\PM134-II-R1_M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20" y="1016887"/>
            <a:ext cx="4352185" cy="53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71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II-1: Af hverju hafa viðskiptakjör þjóðarbúsins rýrnað svona mikið í kjölfar alþjóðlegu efnahagskreppunnar?</a:t>
            </a:r>
            <a:endParaRPr lang="is-IS" sz="2000" dirty="0"/>
          </a:p>
        </p:txBody>
      </p:sp>
      <p:pic>
        <p:nvPicPr>
          <p:cNvPr id="6146" name="Picture 2" descr="G:\UMBROTSVINNA\Peningamál\2013\PM 2013#4\PNG\PM134-II-R1_M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20" y="1016887"/>
            <a:ext cx="4352185" cy="53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55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II-1: Af hverju hafa viðskiptakjör þjóðarbúsins rýrnað svona mikið í kjölfar alþjóðlegu efnahagskreppunnar?</a:t>
            </a:r>
            <a:endParaRPr lang="is-IS" sz="2000" dirty="0"/>
          </a:p>
        </p:txBody>
      </p:sp>
      <p:pic>
        <p:nvPicPr>
          <p:cNvPr id="7170" name="Picture 2" descr="G:\UMBROTSVINNA\Peningamál\2013\PM 2013#4\PNG\PM134-II-R1_M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20" y="1016887"/>
            <a:ext cx="4352185" cy="53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98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II-1: Af hverju hafa viðskiptakjör þjóðarbúsins rýrnað svona mikið í kjölfar alþjóðlegu efnahagskreppunnar?</a:t>
            </a:r>
            <a:endParaRPr lang="is-IS" sz="2000" dirty="0"/>
          </a:p>
        </p:txBody>
      </p:sp>
      <p:pic>
        <p:nvPicPr>
          <p:cNvPr id="8194" name="Picture 2" descr="G:\UMBROTSVINNA\Peningamál\2013\PM 2013#4\PNG\PM134-II-R1_M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69" y="1038221"/>
            <a:ext cx="4077887" cy="52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126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II-1: Af hverju hafa viðskiptakjör þjóðarbúsins rýrnað svona mikið í kjölfar alþjóðlegu efnahagskreppunnar?</a:t>
            </a:r>
            <a:endParaRPr lang="is-IS" sz="2000" dirty="0"/>
          </a:p>
        </p:txBody>
      </p:sp>
      <p:pic>
        <p:nvPicPr>
          <p:cNvPr id="9218" name="Picture 2" descr="G:\UMBROTSVINNA\Peningamál\2013\PM 2013#4\PNG\PM134-II-R1_M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35" y="908050"/>
            <a:ext cx="404975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86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Picture 2" descr="G:\UMBROTSVINNA\Peningamál\2013\PM 2013#4\PNG\PM134-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16" y="1050412"/>
            <a:ext cx="4071792" cy="52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9154" name="Picture 2" descr="G:\UMBROTSVINNA\Peningamál\2013\PM 2013#4\PNG\PM134-II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20" y="980206"/>
            <a:ext cx="356318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Picture 2" descr="G:\UMBROTSVINNA\Peningamál\2013\PM 2013#4\PNG\PM134-II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39" y="908050"/>
            <a:ext cx="387414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Picture 2" descr="G:\UMBROTSVINNA\Peningamál\2013\PM 2013#4\PNG\PM134-II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4" y="1059555"/>
            <a:ext cx="4010837" cy="52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Picture 2" descr="G:\UMBROTSVINNA\Peningamál\2013\PM 2013#4\PNG\PM134-II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58" y="1056508"/>
            <a:ext cx="3913309" cy="524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Picture 2" descr="G:\UMBROTSVINNA\Peningamál\2013\PM 2013#4\PNG\PM134-II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995" y="908050"/>
            <a:ext cx="397103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Picture 2" descr="G:\UMBROTSVINNA\Peningamál\2013\PM 2013#4\PNG\PM134-II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38" y="1038221"/>
            <a:ext cx="4400948" cy="52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1027" name="Picture 3" descr="G:\UMBROTSVINNA\Peningamál\2013\PM 2013#4\PNG\PM134-II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88" y="908050"/>
            <a:ext cx="4196648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Picture 2" descr="G:\UMBROTSVINNA\Peningamál\2013\PM 2013#4\PNG\PM134-II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00" y="1260707"/>
            <a:ext cx="4163224" cy="48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Picture 2" descr="G:\UMBROTSVINNA\Peningamál\2013\PM 2013#4\PNG\PM134-II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1007744"/>
            <a:ext cx="4059601" cy="53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Picture 2" descr="G:\UMBROTSVINNA\Peningamál\2013\PM 2013#4\PNG\PM134-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50" y="908050"/>
            <a:ext cx="347412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Picture 2" descr="G:\UMBROTSVINNA\Peningamál\2013\PM 2013#4\PNG\PM134-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70" y="908050"/>
            <a:ext cx="431288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Picture 2" descr="G:\UMBROTSVINNA\Peningamál\2013\PM 2013#4\PNG\PM134-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25" y="958980"/>
            <a:ext cx="4096174" cy="54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Picture 2" descr="G:\UMBROTSVINNA\Peningamál\2013\PM 2013#4\PNG\PM134-III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7" y="1278993"/>
            <a:ext cx="4291230" cy="48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Picture 2" descr="G:\UMBROTSVINNA\Peningamál\2013\PM 2013#4\PNG\PM134-III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138797"/>
            <a:ext cx="4090078" cy="50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Picture 2" descr="G:\UMBROTSVINNA\Peningamál\2013\PM 2013#4\PNG\PM134-III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69" y="1062603"/>
            <a:ext cx="4077887" cy="52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Picture 2" descr="G:\UMBROTSVINNA\Peningamál\2013\PM 2013#4\PNG\PM134-III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92" y="908050"/>
            <a:ext cx="4420641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8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2050" name="Picture 2" descr="G:\UMBROTSVINNA\Peningamál\2013\PM 2013#4\PNG\PM134-III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4" y="1541099"/>
            <a:ext cx="4010837" cy="427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Picture 2" descr="G:\UMBROTSVINNA\Peningamál\2013\PM 2013#4\PNG\PM134-III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221086"/>
            <a:ext cx="4090078" cy="491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66562" name="Picture 2" descr="G:\UMBROTSVINNA\Peningamál\2013\PM 2013#4\PNG\PM134-III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25" y="913263"/>
            <a:ext cx="4096174" cy="553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67586" name="Picture 2" descr="G:\UMBROTSVINNA\Peningamál\2013\PM 2013#4\PNG\PM134-III-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93" y="908050"/>
            <a:ext cx="3935438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68610" name="Picture 2" descr="G:\UMBROTSVINNA\Peningamál\2013\PM 2013#4\PNG\PM134-III-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61" y="908050"/>
            <a:ext cx="409630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Picture 2" descr="G:\UMBROTSVINNA\Peningamál\2013\PM 2013#4\PNG\PM134-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34" y="925454"/>
            <a:ext cx="4388757" cy="55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800" dirty="0" smtClean="0"/>
              <a:t>Rammagrein III-1: Áhrif markaðsmisbresta á miðlun peningastefnu og áreiðanleika vísbendinga um væntingar markaðsaðila</a:t>
            </a:r>
            <a:endParaRPr lang="is-IS" sz="1800" dirty="0"/>
          </a:p>
        </p:txBody>
      </p:sp>
      <p:pic>
        <p:nvPicPr>
          <p:cNvPr id="69634" name="Picture 2" descr="G:\UMBROTSVINNA\Peningamál\2013\PM 2013#4\PNG\PM134-III-R1_M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64" y="908050"/>
            <a:ext cx="3380697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278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800" dirty="0" smtClean="0"/>
              <a:t>Rammagrein III-1: Áhrif markaðsmisbresta á miðlun peningastefnu og áreiðanleika vísbendinga um væntingar markaðsaðila</a:t>
            </a:r>
            <a:endParaRPr lang="is-IS" sz="1800" dirty="0"/>
          </a:p>
        </p:txBody>
      </p:sp>
      <p:pic>
        <p:nvPicPr>
          <p:cNvPr id="70658" name="Picture 2" descr="G:\UMBROTSVINNA\Peningamál\2013\PM 2013#4\PNG\PM134-III-R1_M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78" y="908050"/>
            <a:ext cx="4069269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126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800" dirty="0" smtClean="0"/>
              <a:t>Rammagrein III-1: Áhrif markaðsmisbresta á miðlun peningastefnu og áreiðanleika vísbendinga um væntingar markaðsaðila</a:t>
            </a:r>
            <a:endParaRPr lang="is-IS" sz="1800" dirty="0"/>
          </a:p>
        </p:txBody>
      </p:sp>
      <p:pic>
        <p:nvPicPr>
          <p:cNvPr id="71682" name="Picture 2" descr="G:\UMBROTSVINNA\Peningamál\2013\PM 2013#4\PNG\PM134-III-R1_M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02" y="1278993"/>
            <a:ext cx="4303421" cy="48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6396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800" dirty="0" smtClean="0"/>
              <a:t>Rammagrein III-1: Áhrif markaðsmisbresta á miðlun peningastefnu og áreiðanleika vísbendinga um væntingar markaðsaðila</a:t>
            </a:r>
            <a:endParaRPr lang="is-IS" sz="1800" dirty="0"/>
          </a:p>
        </p:txBody>
      </p:sp>
      <p:pic>
        <p:nvPicPr>
          <p:cNvPr id="72706" name="Picture 2" descr="G:\UMBROTSVINNA\Peningamál\2013\PM 2013#4\PNG\PM134-III-R1_M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8" y="908050"/>
            <a:ext cx="3852229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492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3730" name="Picture 2" descr="G:\UMBROTSVINNA\Peningamál\2013\PM 2013#4\PNG\PM134-IV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00" y="1288136"/>
            <a:ext cx="4163224" cy="478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4754" name="Picture 2" descr="G:\UMBROTSVINNA\Peningamál\2013\PM 2013#4\PNG\PM134-IV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7" y="1501479"/>
            <a:ext cx="3992550" cy="43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5778" name="Picture 2" descr="G:\UMBROTSVINNA\Peningamál\2013\PM 2013#4\PNG\PM134-IV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908050"/>
            <a:ext cx="4000499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6802" name="Picture 2" descr="G:\UMBROTSVINNA\Peningamál\2013\PM 2013#4\PNG\PM134-IV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62" y="908050"/>
            <a:ext cx="3981701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7826" name="Picture 2" descr="G:\UMBROTSVINNA\Peningamál\2013\PM 2013#4\PNG\PM134-IV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47" y="1272898"/>
            <a:ext cx="4425330" cy="48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8850" name="Picture 2" descr="G:\UMBROTSVINNA\Peningamál\2013\PM 2013#4\PNG\PM134-IV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82" y="908050"/>
            <a:ext cx="4836861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Picture 2" descr="G:\UMBROTSVINNA\Peningamál\2013\PM 2013#4\PNG\PM134-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18" y="908050"/>
            <a:ext cx="4047589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9874" name="Picture 2" descr="G:\UMBROTSVINNA\Peningamál\2013\PM 2013#4\PNG\PM134-IV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1129653"/>
            <a:ext cx="4059601" cy="51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80898" name="Picture 2" descr="G:\UMBROTSVINNA\Peningamál\2013\PM 2013#4\PNG\PM134-IV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56" y="1047364"/>
            <a:ext cx="4449712" cy="52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81922" name="Picture 2" descr="G:\UMBROTSVINNA\Peningamál\2013\PM 2013#4\PNG\PM134-IV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40" y="908050"/>
            <a:ext cx="456014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82946" name="Picture 2" descr="G:\UMBROTSVINNA\Peningamál\2013\PM 2013#4\PNG\PM134-IV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85" y="1044317"/>
            <a:ext cx="3986455" cy="527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83970" name="Picture 2" descr="G:\UMBROTSVINNA\Peningamál\2013\PM 2013#4\PNG\PM134-IV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2" y="1032126"/>
            <a:ext cx="4004741" cy="52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84994" name="Picture 2" descr="G:\UMBROTSVINNA\Peningamál\2013\PM 2013#4\PNG\PM134-IV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87" y="1157083"/>
            <a:ext cx="4126651" cy="50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86018" name="Picture 2" descr="G:\UMBROTSVINNA\Peningamál\2013\PM 2013#4\PNG\PM134-IV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998600"/>
            <a:ext cx="4083983" cy="53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87042" name="Picture 2" descr="G:\UMBROTSVINNA\Peningamál\2013\PM 2013#4\PNG\PM134-IV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4" y="1111367"/>
            <a:ext cx="4010837" cy="51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5" name="Picture 2" descr="G:\UMBROTSVINNA\Peningamál\2013\PM 2013#4\PNG\PM134-IV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4" y="1111367"/>
            <a:ext cx="4010837" cy="51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88066" name="Picture 2" descr="G:\UMBROTSVINNA\Peningamál\2013\PM 2013#4\PNG\PM134-IV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18" y="1123558"/>
            <a:ext cx="4211988" cy="5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Picture 2" descr="G:\UMBROTSVINNA\Peningamál\2013\PM 2013#4\PNG\PM134-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80" y="1388712"/>
            <a:ext cx="3974264" cy="45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89090" name="Picture 2" descr="G:\UMBROTSVINNA\Peningamál\2013\PM 2013#4\PNG\PM134-IV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43" y="908050"/>
            <a:ext cx="3928939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5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90114" name="Picture 2" descr="G:\UMBROTSVINNA\Peningamál\2013\PM 2013#4\PNG\PM134-IV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60" y="1196704"/>
            <a:ext cx="4053505" cy="49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5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91138" name="Picture 2" descr="G:\UMBROTSVINNA\Peningamál\2013\PM 2013#4\PNG\PM134-IV-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51" y="908050"/>
            <a:ext cx="403912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92162" name="Picture 2" descr="G:\UMBROTSVINNA\Peningamál\2013\PM 2013#4\PNG\PM134-IV-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75" y="1297280"/>
            <a:ext cx="4230275" cy="47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300" dirty="0" smtClean="0"/>
              <a:t>Rammagrein IV-1: Mismunandi mælikvarðar á umfang efnahagsstarfseminnar</a:t>
            </a:r>
            <a:endParaRPr lang="is-IS" sz="2300" dirty="0"/>
          </a:p>
        </p:txBody>
      </p:sp>
      <p:pic>
        <p:nvPicPr>
          <p:cNvPr id="2050" name="Picture 2" descr="G:\UMBROTSVINNA\Peningamál\2013\PM 2013#4\PNG\PM134-IV-R1-M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78" y="913263"/>
            <a:ext cx="4102269" cy="553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300" dirty="0" smtClean="0"/>
              <a:t>Rammagrein IV-1: Mismunandi mælikvarðar á umfang efnahagsstarfseminnar</a:t>
            </a:r>
            <a:endParaRPr lang="is-IS" sz="2300" dirty="0"/>
          </a:p>
        </p:txBody>
      </p:sp>
      <p:pic>
        <p:nvPicPr>
          <p:cNvPr id="3075" name="Picture 3" descr="G:\UMBROTSVINNA\Peningamál\2013\PM 2013#4\PNG\PM134-IV-R1-M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65" y="908050"/>
            <a:ext cx="397609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300" dirty="0" smtClean="0"/>
              <a:t>Rammagrein IV-1: Mismunandi mælikvarðar á umfang efnahagsstarfseminnar</a:t>
            </a:r>
            <a:endParaRPr lang="is-IS" sz="2300" dirty="0"/>
          </a:p>
        </p:txBody>
      </p:sp>
      <p:pic>
        <p:nvPicPr>
          <p:cNvPr id="4098" name="Picture 2" descr="G:\UMBROTSVINNA\Peningamál\2013\PM 2013#4\PNG\PM134-IV-R1-M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78" y="908050"/>
            <a:ext cx="3999869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600" dirty="0" smtClean="0"/>
              <a:t>Rammagrein IV-2: Vísbendingar um innri aðlögun þjóðarbúsins og tilfærslu verðmætasköpunar frá innlendri starfsemi til útflutningsgreina</a:t>
            </a:r>
            <a:endParaRPr lang="is-IS" dirty="0"/>
          </a:p>
        </p:txBody>
      </p:sp>
      <p:pic>
        <p:nvPicPr>
          <p:cNvPr id="5122" name="Picture 2" descr="G:\UMBROTSVINNA\Peningamál\2013\PM 2013#4\PNG\PM134-IV-R2-M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43" y="1248516"/>
            <a:ext cx="4413139" cy="48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1993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600" dirty="0" smtClean="0"/>
              <a:t>Rammagrein IV-2: Vísbendingar um innri aðlögun þjóðarbúsins og tilfærslu verðmætasköpunar frá innlendri starfsemi til útflutningsgreina</a:t>
            </a:r>
            <a:endParaRPr lang="is-IS" dirty="0"/>
          </a:p>
        </p:txBody>
      </p:sp>
      <p:pic>
        <p:nvPicPr>
          <p:cNvPr id="6146" name="Picture 2" descr="G:\UMBROTSVINNA\Peningamál\2013\PM 2013#4\PNG\PM134-IV-R2-M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49" y="1102224"/>
            <a:ext cx="4565527" cy="51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5449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600" dirty="0" smtClean="0"/>
              <a:t>Rammagrein IV-2: Vísbendingar um innri aðlögun þjóðarbúsins og tilfærslu verðmætasköpunar frá innlendri starfsemi til útflutningsgreina</a:t>
            </a:r>
            <a:endParaRPr lang="is-IS" dirty="0"/>
          </a:p>
        </p:txBody>
      </p:sp>
      <p:pic>
        <p:nvPicPr>
          <p:cNvPr id="7170" name="Picture 2" descr="G:\UMBROTSVINNA\Peningamál\2013\PM 2013#4\PNG\PM134-IV-R2-M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6" y="1175370"/>
            <a:ext cx="4638673" cy="501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824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7986</TotalTime>
  <Words>970</Words>
  <Application>Microsoft Office PowerPoint</Application>
  <PresentationFormat>On-screen Show (4:3)</PresentationFormat>
  <Paragraphs>163</Paragraphs>
  <Slides>161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161</vt:i4>
      </vt:variant>
    </vt:vector>
  </HeadingPairs>
  <TitlesOfParts>
    <vt:vector size="162" baseType="lpstr">
      <vt:lpstr>Default Design</vt:lpstr>
      <vt:lpstr>Peningamál 2013/4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Rammagrein II-1: Af hverju hafa viðskiptakjör þjóðarbúsins rýrnað svona mikið í kjölfar alþjóðlegu efnahagskreppunnar?</vt:lpstr>
      <vt:lpstr>Rammagrein II-1: Af hverju hafa viðskiptakjör þjóðarbúsins rýrnað svona mikið í kjölfar alþjóðlegu efnahagskreppunnar?</vt:lpstr>
      <vt:lpstr>Rammagrein II-1: Af hverju hafa viðskiptakjör þjóðarbúsins rýrnað svona mikið í kjölfar alþjóðlegu efnahagskreppunnar?</vt:lpstr>
      <vt:lpstr>Rammagrein II-1: Af hverju hafa viðskiptakjör þjóðarbúsins rýrnað svona mikið í kjölfar alþjóðlegu efnahagskreppunnar?</vt:lpstr>
      <vt:lpstr>Rammagrein II-1: Af hverju hafa viðskiptakjör þjóðarbúsins rýrnað svona mikið í kjölfar alþjóðlegu efnahagskreppunnar?</vt:lpstr>
      <vt:lpstr>Rammagrein II-1: Af hverju hafa viðskiptakjör þjóðarbúsins rýrnað svona mikið í kjölfar alþjóðlegu efnahagskreppunnar?</vt:lpstr>
      <vt:lpstr>Rammagrein II-1: Af hverju hafa viðskiptakjör þjóðarbúsins rýrnað svona mikið í kjölfar alþjóðlegu efnahagskreppunnar?</vt:lpstr>
      <vt:lpstr>Rammagrein II-1: Af hverju hafa viðskiptakjör þjóðarbúsins rýrnað svona mikið í kjölfar alþjóðlegu efnahagskreppunnar?</vt:lpstr>
      <vt:lpstr>Rammagrein II-1: Af hverju hafa viðskiptakjör þjóðarbúsins rýrnað svona mikið í kjölfar alþjóðlegu efnahagskreppunnar?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Rammagrein III-1: Áhrif markaðsmisbresta á miðlun peningastefnu og áreiðanleika vísbendinga um væntingar markaðsaðila</vt:lpstr>
      <vt:lpstr>Rammagrein III-1: Áhrif markaðsmisbresta á miðlun peningastefnu og áreiðanleika vísbendinga um væntingar markaðsaðila</vt:lpstr>
      <vt:lpstr>Rammagrein III-1: Áhrif markaðsmisbresta á miðlun peningastefnu og áreiðanleika vísbendinga um væntingar markaðsaðila</vt:lpstr>
      <vt:lpstr>Rammagrein III-1: Áhrif markaðsmisbresta á miðlun peningastefnu og áreiðanleika vísbendinga um væntingar markaðsaðila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Rammagrein IV-1: Mismunandi mælikvarðar á umfang efnahagsstarfseminnar</vt:lpstr>
      <vt:lpstr>Rammagrein IV-1: Mismunandi mælikvarðar á umfang efnahagsstarfseminnar</vt:lpstr>
      <vt:lpstr>Rammagrein IV-1: Mismunandi mælikvarðar á umfang efnahagsstarfseminnar</vt:lpstr>
      <vt:lpstr>Rammagrein IV-2: Vísbendingar um innri aðlögun þjóðarbúsins og tilfærslu verðmætasköpunar frá innlendri starfsemi til útflutningsgreina</vt:lpstr>
      <vt:lpstr>Rammagrein IV-2: Vísbendingar um innri aðlögun þjóðarbúsins og tilfærslu verðmætasköpunar frá innlendri starfsemi til útflutningsgreina</vt:lpstr>
      <vt:lpstr>Rammagrein IV-2: Vísbendingar um innri aðlögun þjóðarbúsins og tilfærslu verðmætasköpunar frá innlendri starfsemi til útflutningsgreina</vt:lpstr>
      <vt:lpstr>Rammagrein IV-2: Vísbendingar um innri aðlögun þjóðarbúsins og tilfærslu verðmætasköpunar frá innlendri starfsemi til útflutningsgreina</vt:lpstr>
      <vt:lpstr>Rammagrein IV-2: Vísbendingar um innri aðlögun þjóðarbúsins og tilfærslu verðmætasköpunar frá innlendri starfsemi til útflutningsgreina</vt:lpstr>
      <vt:lpstr>Rammagrein IV-2: Vísbendingar um innri aðlögun þjóðarbúsins og tilfærslu verðmætasköpunar frá innlendri starfsemi til útflutningsgreina</vt:lpstr>
      <vt:lpstr>Rammagrein IV-2: Vísbendingar um innri aðlögun þjóðarbúsins og tilfærslu verðmætasköpunar frá innlendri starfsemi til útflutningsgreina</vt:lpstr>
      <vt:lpstr>Rammagrein IV-2: Vísbendingar um innri aðlögun þjóðarbúsins og tilfærslu verðmætasköpunar frá innlendri starfsemi til útflutningsgreina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Rammagrein VI-1: jafnvægisatvinnuleysi á Íslandi</vt:lpstr>
      <vt:lpstr>Rammagrein VI-1: jafnvægisatvinnuleysi á Íslandi</vt:lpstr>
      <vt:lpstr>VII Ytri jöfnuður</vt:lpstr>
      <vt:lpstr>VII Ytri jöfnuður</vt:lpstr>
      <vt:lpstr>VII Ytri jöfnuður</vt:lpstr>
      <vt:lpstr>VII Ytri jöfnuður</vt:lpstr>
      <vt:lpstr>VII Ytri jöfnuður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Viðauki 2: Reynsla af spám Seðlabanka Íslands</vt:lpstr>
      <vt:lpstr>Viðauki 2: Reynsla af spám Seðlabanka Íslands</vt:lpstr>
      <vt:lpstr>Viðauki 2: Reynsla af spám Seðlabanka Íslands</vt:lpstr>
      <vt:lpstr>Viðauki 2: Reynsla af spám Seðlabanka Íslands</vt:lpstr>
      <vt:lpstr>Viðauki 2: Reynsla af spám Seðlabanka Íslands</vt:lpstr>
      <vt:lpstr>Viðauki 2: Reynsla af spám Seðlabanka Íslands</vt:lpstr>
      <vt:lpstr>Viðauki 2: Reynsla af spám Seðlabanka Íslands</vt:lpstr>
      <vt:lpstr>Viðauki 2: Reynsla af spám Seðlabanka Íslands</vt:lpstr>
      <vt:lpstr>Viðauki 2: Reynsla af spám Seðlabanka Íslands</vt:lpstr>
      <vt:lpstr>Viðauki 2: Reynsla af spám Seðlabanka Íslands</vt:lpstr>
      <vt:lpstr>Viðauki 2: Reynsla af spám Seðlabanka Íslands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Guðjón Emilsson</cp:lastModifiedBy>
  <cp:revision>180</cp:revision>
  <dcterms:created xsi:type="dcterms:W3CDTF">2006-03-23T10:35:51Z</dcterms:created>
  <dcterms:modified xsi:type="dcterms:W3CDTF">2013-11-12T10:14:26Z</dcterms:modified>
</cp:coreProperties>
</file>