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handoutMasterIdLst>
    <p:handoutMasterId r:id="rId126"/>
  </p:handoutMasterIdLst>
  <p:sldIdLst>
    <p:sldId id="258" r:id="rId2"/>
    <p:sldId id="413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99" r:id="rId18"/>
    <p:sldId id="600" r:id="rId19"/>
    <p:sldId id="601" r:id="rId20"/>
    <p:sldId id="602" r:id="rId21"/>
    <p:sldId id="603" r:id="rId22"/>
    <p:sldId id="604" r:id="rId23"/>
    <p:sldId id="605" r:id="rId24"/>
    <p:sldId id="606" r:id="rId25"/>
    <p:sldId id="428" r:id="rId26"/>
    <p:sldId id="607" r:id="rId27"/>
    <p:sldId id="608" r:id="rId28"/>
    <p:sldId id="609" r:id="rId29"/>
    <p:sldId id="610" r:id="rId30"/>
    <p:sldId id="611" r:id="rId31"/>
    <p:sldId id="612" r:id="rId32"/>
    <p:sldId id="613" r:id="rId33"/>
    <p:sldId id="614" r:id="rId34"/>
    <p:sldId id="615" r:id="rId35"/>
    <p:sldId id="447" r:id="rId36"/>
    <p:sldId id="516" r:id="rId37"/>
    <p:sldId id="517" r:id="rId38"/>
    <p:sldId id="518" r:id="rId39"/>
    <p:sldId id="519" r:id="rId40"/>
    <p:sldId id="520" r:id="rId41"/>
    <p:sldId id="521" r:id="rId42"/>
    <p:sldId id="522" r:id="rId43"/>
    <p:sldId id="523" r:id="rId44"/>
    <p:sldId id="524" r:id="rId45"/>
    <p:sldId id="525" r:id="rId46"/>
    <p:sldId id="526" r:id="rId47"/>
    <p:sldId id="527" r:id="rId48"/>
    <p:sldId id="448" r:id="rId49"/>
    <p:sldId id="529" r:id="rId50"/>
    <p:sldId id="616" r:id="rId51"/>
    <p:sldId id="617" r:id="rId52"/>
    <p:sldId id="618" r:id="rId53"/>
    <p:sldId id="619" r:id="rId54"/>
    <p:sldId id="621" r:id="rId55"/>
    <p:sldId id="622" r:id="rId56"/>
    <p:sldId id="620" r:id="rId57"/>
    <p:sldId id="623" r:id="rId58"/>
    <p:sldId id="624" r:id="rId59"/>
    <p:sldId id="632" r:id="rId60"/>
    <p:sldId id="631" r:id="rId61"/>
    <p:sldId id="630" r:id="rId62"/>
    <p:sldId id="629" r:id="rId63"/>
    <p:sldId id="628" r:id="rId64"/>
    <p:sldId id="627" r:id="rId65"/>
    <p:sldId id="626" r:id="rId66"/>
    <p:sldId id="625" r:id="rId67"/>
    <p:sldId id="451" r:id="rId68"/>
    <p:sldId id="540" r:id="rId69"/>
    <p:sldId id="541" r:id="rId70"/>
    <p:sldId id="542" r:id="rId71"/>
    <p:sldId id="543" r:id="rId72"/>
    <p:sldId id="544" r:id="rId73"/>
    <p:sldId id="545" r:id="rId74"/>
    <p:sldId id="546" r:id="rId75"/>
    <p:sldId id="547" r:id="rId76"/>
    <p:sldId id="548" r:id="rId77"/>
    <p:sldId id="549" r:id="rId78"/>
    <p:sldId id="550" r:id="rId79"/>
    <p:sldId id="551" r:id="rId80"/>
    <p:sldId id="552" r:id="rId81"/>
    <p:sldId id="553" r:id="rId82"/>
    <p:sldId id="554" r:id="rId83"/>
    <p:sldId id="635" r:id="rId84"/>
    <p:sldId id="555" r:id="rId85"/>
    <p:sldId id="634" r:id="rId86"/>
    <p:sldId id="633" r:id="rId87"/>
    <p:sldId id="638" r:id="rId88"/>
    <p:sldId id="637" r:id="rId89"/>
    <p:sldId id="636" r:id="rId90"/>
    <p:sldId id="466" r:id="rId91"/>
    <p:sldId id="468" r:id="rId92"/>
    <p:sldId id="469" r:id="rId93"/>
    <p:sldId id="563" r:id="rId94"/>
    <p:sldId id="564" r:id="rId95"/>
    <p:sldId id="470" r:id="rId96"/>
    <p:sldId id="471" r:id="rId97"/>
    <p:sldId id="472" r:id="rId98"/>
    <p:sldId id="639" r:id="rId99"/>
    <p:sldId id="640" r:id="rId100"/>
    <p:sldId id="473" r:id="rId101"/>
    <p:sldId id="565" r:id="rId102"/>
    <p:sldId id="566" r:id="rId103"/>
    <p:sldId id="567" r:id="rId104"/>
    <p:sldId id="568" r:id="rId105"/>
    <p:sldId id="569" r:id="rId106"/>
    <p:sldId id="570" r:id="rId107"/>
    <p:sldId id="571" r:id="rId108"/>
    <p:sldId id="641" r:id="rId109"/>
    <p:sldId id="480" r:id="rId110"/>
    <p:sldId id="576" r:id="rId111"/>
    <p:sldId id="575" r:id="rId112"/>
    <p:sldId id="577" r:id="rId113"/>
    <p:sldId id="578" r:id="rId114"/>
    <p:sldId id="486" r:id="rId115"/>
    <p:sldId id="487" r:id="rId116"/>
    <p:sldId id="583" r:id="rId117"/>
    <p:sldId id="584" r:id="rId118"/>
    <p:sldId id="586" r:id="rId119"/>
    <p:sldId id="585" r:id="rId120"/>
    <p:sldId id="587" r:id="rId121"/>
    <p:sldId id="488" r:id="rId122"/>
    <p:sldId id="588" r:id="rId123"/>
    <p:sldId id="589" r:id="rId124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>
        <p:scale>
          <a:sx n="118" d="100"/>
          <a:sy n="118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2013/2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9218" name="Picture 2" descr="G:\UMBROTSVINNA\Peningamál\2013\PM 2013#2\PNG_fyrir vefinn\PM132-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2" y="1531956"/>
            <a:ext cx="4004741" cy="42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01378" name="Picture 2" descr="G:\UMBROTSVINNA\Peningamál\2013\PM 2013#2\PNG_fyrir vefinn\PM132-V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7" y="1111367"/>
            <a:ext cx="4236370" cy="51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02402" name="Picture 2" descr="G:\UMBROTSVINNA\Peningamál\2013\PM 2013#2\PNG_fyrir vefinn\PM132-V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92" y="952884"/>
            <a:ext cx="4547240" cy="54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03426" name="Picture 2" descr="G:\UMBROTSVINNA\Peningamál\2013\PM 2013#2\PNG_fyrir vefinn\PM132-V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15" y="1394808"/>
            <a:ext cx="4339994" cy="457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04450" name="Picture 2" descr="G:\UMBROTSVINNA\Peningamál\2013\PM 2013#2\PNG_fyrir vefinn\PM132-V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30" y="1144892"/>
            <a:ext cx="4108365" cy="507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05474" name="Picture 2" descr="G:\UMBROTSVINNA\Peningamál\2013\PM 2013#2\PNG_fyrir vefinn\PM132-V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4" y="1254611"/>
            <a:ext cx="4065696" cy="48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06498" name="Picture 2" descr="G:\UMBROTSVINNA\Peningamál\2013\PM 2013#2\PNG_fyrir vefinn\PM132-V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45" y="1278993"/>
            <a:ext cx="4285134" cy="48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07522" name="Picture 2" descr="G:\UMBROTSVINNA\Peningamál\2013\PM 2013#2\PNG_fyrir vefinn\PM132-V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34" y="1577672"/>
            <a:ext cx="4388757" cy="420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08546" name="Picture 2" descr="G:\UMBROTSVINNA\Peningamál\2013\PM 2013#2\PNG_fyrir vefinn\PM132-V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25" y="1541099"/>
            <a:ext cx="4096174" cy="427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109570" name="Picture 2" descr="G:\UMBROTSVINNA\Peningamál\2013\PM 2013#2\PNG_fyrir vefinn\PM132-V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51" y="922407"/>
            <a:ext cx="4029123" cy="55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110594" name="Picture 2" descr="G:\UMBROTSVINNA\Peningamál\2013\PM 2013#2\PNG_fyrir vefinn\PM132-V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3" y="1016887"/>
            <a:ext cx="4144938" cy="53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10242" name="Picture 2" descr="G:\UMBROTSVINNA\Peningamál\2013\PM 2013#2\PNG_fyrir vefinn\PM132-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80" y="1541099"/>
            <a:ext cx="3974264" cy="427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111618" name="Picture 2" descr="G:\UMBROTSVINNA\Peningamál\2013\PM 2013#2\PNG_fyrir vefinn\PM132-V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3" y="1431381"/>
            <a:ext cx="4144938" cy="4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112642" name="Picture 2" descr="G:\UMBROTSVINNA\Peningamál\2013\PM 2013#2\PNG_fyrir vefinn\PM132-V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75" y="908050"/>
            <a:ext cx="396247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113666" name="Picture 2" descr="G:\UMBROTSVINNA\Peningamál\2013\PM 2013#2\PNG_fyrir vefinn\PM132-V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52" y="955932"/>
            <a:ext cx="4437521" cy="54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114690" name="Picture 2" descr="G:\UMBROTSVINNA\Peningamál\2013\PM 2013#2\PNG_fyrir vefinn\PM132-V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968123"/>
            <a:ext cx="4059601" cy="542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15714" name="Picture 2" descr="G:\UMBROTSVINNA\Peningamál\2013\PM 2013#2\PNG_fyrir vefinn\PM132-VI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19" y="908050"/>
            <a:ext cx="394738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16738" name="Picture 2" descr="G:\UMBROTSVINNA\Peningamál\2013\PM 2013#2\PNG_fyrir vefinn\PM132-VI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20" y="1120510"/>
            <a:ext cx="4352185" cy="51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17762" name="Picture 2" descr="G:\UMBROTSVINNA\Peningamál\2013\PM 2013#2\PNG_fyrir vefinn\PM132-VI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06" y="1315566"/>
            <a:ext cx="4315612" cy="47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18786" name="Picture 2" descr="G:\UMBROTSVINNA\Peningamál\2013\PM 2013#2\PNG_fyrir vefinn\PM132-VI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06" y="1099176"/>
            <a:ext cx="4315612" cy="516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19810" name="Picture 2" descr="G:\UMBROTSVINNA\Peningamál\2013\PM 2013#2\PNG_fyrir vefinn\PM132-VI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330805"/>
            <a:ext cx="4090078" cy="469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20835" name="Picture 3" descr="G:\UMBROTSVINNA\Peningamál\2013\PM 2013#2\PNG_fyrir vefinn\PM132-VII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3" y="1120510"/>
            <a:ext cx="4144938" cy="51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11266" name="Picture 2" descr="G:\UMBROTSVINNA\Peningamál\2013\PM 2013#2\PNG_fyrir vefinn\PM132-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288136"/>
            <a:ext cx="4083983" cy="478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21858" name="Picture 2" descr="G:\UMBROTSVINNA\Peningamál\2013\PM 2013#2\PNG_fyrir vefinn\PM132-VII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95" y="908050"/>
            <a:ext cx="396423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22882" name="Picture 2" descr="G:\UMBROTSVINNA\Peningamál\2013\PM 2013#2\PNG_fyrir vefinn\PM132-VII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82" y="916311"/>
            <a:ext cx="4114460" cy="55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23906" name="Picture 2" descr="G:\UMBROTSVINNA\Peningamál\2013\PM 2013#2\PNG_fyrir vefinn\PM132-VII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1455763"/>
            <a:ext cx="3919404" cy="44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124930" name="Picture 2" descr="G:\UMBROTSVINNA\Peningamál\2013\PM 2013#2\PNG_fyrir vefinn\PM132-V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98" y="1166226"/>
            <a:ext cx="4023028" cy="502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12290" name="Picture 2" descr="G:\UMBROTSVINNA\Peningamál\2013\PM 2013#2\PNG_fyrir vefinn\PM132-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184513"/>
            <a:ext cx="4090078" cy="49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13314" name="Picture 2" descr="G:\UMBROTSVINNA\Peningamál\2013\PM 2013#2\PNG_fyrir vefinn\PM132-I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33" y="965075"/>
            <a:ext cx="3980359" cy="54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14338" name="Picture 2" descr="G:\UMBROTSVINNA\Peningamál\2013\PM 2013#2\PNG_fyrir vefinn\PM132-I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51" y="1269850"/>
            <a:ext cx="4705723" cy="48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15362" name="Picture 2" descr="G:\UMBROTSVINNA\Peningamál\2013\PM 2013#2\PNG_fyrir vefinn\PM132-I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30" y="908050"/>
            <a:ext cx="404596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17411" name="Picture 3" descr="G:\UMBROTSVINNA\Peningamál\2013\PM 2013#2\PNG_fyrir vefinn\PM132-I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62" y="1544147"/>
            <a:ext cx="3925500" cy="42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18434" name="Picture 2" descr="G:\UMBROTSVINNA\Peningamál\2013\PM 2013#2\PNG_fyrir vefinn\PM132-I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391760"/>
            <a:ext cx="4083983" cy="45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19458" name="Picture 2" descr="G:\UMBROTSVINNA\Peningamál\2013\PM 2013#2\PNG_fyrir vefinn\PM132-I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80" y="1413094"/>
            <a:ext cx="3974264" cy="453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1026" name="Picture 2" descr="G:\UMBROTSVINNA\Peningamál\2013\PM 2013#2\PNG_fyrir vefinn\PM132-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992505"/>
            <a:ext cx="4010837" cy="53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20482" name="Picture 2" descr="G:\UMBROTSVINNA\Peningamál\2013\PM 2013#2\PNG_fyrir vefinn\PM132-I-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1373473"/>
            <a:ext cx="3919404" cy="46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21506" name="Picture 2" descr="G:\UMBROTSVINNA\Peningamál\2013\PM 2013#2\PNG_fyrir vefinn\PM132-I-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70" y="1446619"/>
            <a:ext cx="4218084" cy="446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22530" name="Picture 2" descr="G:\UMBROTSVINNA\Peningamál\2013\PM 2013#2\PNG_fyrir vefinn\PM132-I-2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70" y="908050"/>
            <a:ext cx="423828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23554" name="Picture 2" descr="G:\UMBROTSVINNA\Peningamál\2013\PM 2013#2\PNG_fyrir vefinn\PM132-I-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07" y="1696535"/>
            <a:ext cx="4047410" cy="39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24579" name="Picture 3" descr="G:\UMBROTSVINNA\Peningamál\2013\PM 2013#2\PNG_fyrir vefinn\PM132-I-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98" y="1163179"/>
            <a:ext cx="4023028" cy="50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I-1: Af hverju eru seðlabankavextir hærri hér á landi en í öðrum iðnríkjum?</a:t>
            </a:r>
            <a:endParaRPr lang="is-IS" sz="2000" dirty="0"/>
          </a:p>
        </p:txBody>
      </p:sp>
      <p:pic>
        <p:nvPicPr>
          <p:cNvPr id="16387" name="Picture 3" descr="G:\UMBROTSVINNA\Peningamál\2013\PM 2013#2\PNG_fyrir vefinn\PM132-I-R1-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48" y="1059555"/>
            <a:ext cx="4157129" cy="52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I-1: Af hverju eru seðlabankavextir hærri hér á landi en í öðrum iðnríkjum?</a:t>
            </a:r>
            <a:endParaRPr lang="is-IS" sz="2000" dirty="0"/>
          </a:p>
        </p:txBody>
      </p:sp>
      <p:pic>
        <p:nvPicPr>
          <p:cNvPr id="25602" name="Picture 2" descr="G:\UMBROTSVINNA\Peningamál\2013\PM 2013#2\PNG_fyrir vefinn\PM132-I-R1-M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03" y="1178417"/>
            <a:ext cx="4035219" cy="50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I-1: Af hverju eru seðlabankavextir hærri hér á landi en í öðrum iðnríkjum?</a:t>
            </a:r>
            <a:endParaRPr lang="is-IS" sz="2000" dirty="0"/>
          </a:p>
        </p:txBody>
      </p:sp>
      <p:pic>
        <p:nvPicPr>
          <p:cNvPr id="26626" name="Picture 2" descr="G:\UMBROTSVINNA\Peningamál\2013\PM 2013#2\PNG_fyrir vefinn\PM132-I-R1-M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7" y="1175370"/>
            <a:ext cx="3992550" cy="501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I-1: Af hverju eru seðlabankavextir hærri hér á landi en í öðrum iðnríkjum?</a:t>
            </a:r>
            <a:endParaRPr lang="is-IS" sz="2000" dirty="0"/>
          </a:p>
        </p:txBody>
      </p:sp>
      <p:pic>
        <p:nvPicPr>
          <p:cNvPr id="27650" name="Picture 2" descr="G:\UMBROTSVINNA\Peningamál\2013\PM 2013#2\PNG_fyrir vefinn\PM132-I-R1-M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29" y="908050"/>
            <a:ext cx="3672967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I-1: Af hverju eru seðlabankavextir hærri hér á landi en í öðrum iðnríkjum?</a:t>
            </a:r>
            <a:endParaRPr lang="is-IS" sz="2000" dirty="0"/>
          </a:p>
        </p:txBody>
      </p:sp>
      <p:pic>
        <p:nvPicPr>
          <p:cNvPr id="28674" name="Picture 2" descr="G:\UMBROTSVINNA\Peningamál\2013\PM 2013#2\PNG_fyrir vefinn\PM132-I-R1-M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94" y="908050"/>
            <a:ext cx="416783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2050" name="Picture 2" descr="G:\UMBROTSVINNA\Peningamál\2013\PM 2013#2\PNG_fyrir vefinn\PM132-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15" y="908050"/>
            <a:ext cx="391559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I-1: Af hverju eru seðlabankavextir hærri hér á landi en í öðrum iðnríkjum?</a:t>
            </a:r>
            <a:endParaRPr lang="is-IS" sz="2000" dirty="0"/>
          </a:p>
        </p:txBody>
      </p:sp>
      <p:pic>
        <p:nvPicPr>
          <p:cNvPr id="29698" name="Picture 2" descr="G:\UMBROTSVINNA\Peningamál\2013\PM 2013#2\PNG_fyrir vefinn\PM132-I-R1-M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82" y="908050"/>
            <a:ext cx="402306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I-1: Af hverju eru seðlabankavextir hærri hér á landi en í öðrum iðnríkjum?</a:t>
            </a:r>
            <a:endParaRPr lang="is-IS" sz="2000" dirty="0"/>
          </a:p>
        </p:txBody>
      </p:sp>
      <p:pic>
        <p:nvPicPr>
          <p:cNvPr id="30722" name="Picture 2" descr="G:\UMBROTSVINNA\Peningamál\2013\PM 2013#2\PNG_fyrir vefinn\PM132-I-R1-M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72" y="1065651"/>
            <a:ext cx="4358280" cy="522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I-1: Af hverju eru seðlabankavextir hærri hér á landi en í öðrum iðnríkjum?</a:t>
            </a:r>
            <a:endParaRPr lang="is-IS" sz="2000" dirty="0"/>
          </a:p>
        </p:txBody>
      </p:sp>
      <p:pic>
        <p:nvPicPr>
          <p:cNvPr id="31746" name="Picture 2" descr="G:\UMBROTSVINNA\Peningamál\2013\PM 2013#2\PNG_fyrir vefinn\PM132-I-R1-M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90" y="992505"/>
            <a:ext cx="4407044" cy="53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I-1: Af hverju eru seðlabankavextir hærri hér á landi en í öðrum iðnríkjum?</a:t>
            </a:r>
            <a:endParaRPr lang="is-IS" sz="2000" dirty="0"/>
          </a:p>
        </p:txBody>
      </p:sp>
      <p:pic>
        <p:nvPicPr>
          <p:cNvPr id="32770" name="Picture 2" descr="G:\UMBROTSVINNA\Peningamál\2013\PM 2013#2\PNG_fyrir vefinn\PM132-I-R1-M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96" y="946789"/>
            <a:ext cx="4151033" cy="54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I-1: Af hverju eru seðlabankavextir hærri hér á landi en í öðrum iðnríkjum?</a:t>
            </a:r>
            <a:endParaRPr lang="is-IS" sz="2000" dirty="0"/>
          </a:p>
        </p:txBody>
      </p:sp>
      <p:pic>
        <p:nvPicPr>
          <p:cNvPr id="33794" name="Picture 2" descr="G:\UMBROTSVINNA\Peningamál\2013\PM 2013#2\PNG_fyrir vefinn\PM132-I-R1-M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96" y="937645"/>
            <a:ext cx="4151033" cy="54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4818" name="Picture 2" descr="G:\UMBROTSVINNA\Peningamál\2013\PM 2013#2\PNG_fyrir vefinn\PM132-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87" y="940693"/>
            <a:ext cx="4126651" cy="54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5842" name="Picture 2" descr="G:\UMBROTSVINNA\Peningamál\2013\PM 2013#2\PNG_fyrir vefinn\PM132-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84" y="1291184"/>
            <a:ext cx="4254657" cy="47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6866" name="Picture 2" descr="G:\UMBROTSVINNA\Peningamál\2013\PM 2013#2\PNG_fyrir vefinn\PM132-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30" y="1327757"/>
            <a:ext cx="4108365" cy="47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7890" name="Picture 2" descr="G:\UMBROTSVINNA\Peningamál\2013\PM 2013#2\PNG_fyrir vefinn\PM132-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96" y="965075"/>
            <a:ext cx="4151033" cy="54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8914" name="Picture 2" descr="G:\UMBROTSVINNA\Peningamál\2013\PM 2013#2\PNG_fyrir vefinn\PM132-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6" y="1111367"/>
            <a:ext cx="4205893" cy="51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3074" name="Picture 2" descr="G:\UMBROTSVINNA\Peningamál\2013\PM 2013#2\PNG_fyrir vefinn\PM132-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36" y="1394808"/>
            <a:ext cx="4260752" cy="457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9938" name="Picture 2" descr="G:\UMBROTSVINNA\Peningamál\2013\PM 2013#2\PNG_fyrir vefinn\PM132-I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95" y="1205847"/>
            <a:ext cx="4419235" cy="494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0962" name="Picture 2" descr="G:\UMBROTSVINNA\Peningamál\2013\PM 2013#2\PNG_fyrir vefinn\PM132-I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60" y="1001648"/>
            <a:ext cx="4053505" cy="53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1986" name="Picture 2" descr="G:\UMBROTSVINNA\Peningamál\2013\PM 2013#2\PNG_fyrir vefinn\PM132-I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48" y="1062603"/>
            <a:ext cx="4157129" cy="52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3010" name="Picture 2" descr="G:\UMBROTSVINNA\Peningamál\2013\PM 2013#2\PNG_fyrir vefinn\PM132-I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31" y="1233277"/>
            <a:ext cx="4516763" cy="489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4034" name="Picture 2" descr="G:\UMBROTSVINNA\Peningamál\2013\PM 2013#2\PNG_fyrir vefinn\PM132-I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06" y="908050"/>
            <a:ext cx="39608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5058" name="Picture 2" descr="G:\UMBROTSVINNA\Peningamál\2013\PM 2013#2\PNG_fyrir vefinn\PM132-I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120510"/>
            <a:ext cx="4090078" cy="51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6082" name="Picture 2" descr="G:\UMBROTSVINNA\Peningamál\2013\PM 2013#2\PNG_fyrir vefinn\PM132-I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3" y="1272898"/>
            <a:ext cx="4144938" cy="48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7106" name="Picture 2" descr="G:\UMBROTSVINNA\Peningamál\2013\PM 2013#2\PNG_fyrir vefinn\PM132-II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163179"/>
            <a:ext cx="4090078" cy="50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 Ytri skilyrði og útflutningur</a:t>
            </a:r>
          </a:p>
        </p:txBody>
      </p:sp>
      <p:pic>
        <p:nvPicPr>
          <p:cNvPr id="48130" name="Picture 2" descr="G:\UMBROTSVINNA\Peningamál\2013\PM 2013#2\PNG_fyrir vefinn\PM132-II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87" y="908050"/>
            <a:ext cx="393545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2050" name="Picture 2" descr="G:\UMBROTSVINNA\Peningamál\2013\PM 2013#2\PNG_fyrir vefinn\PM132-I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23" y="908050"/>
            <a:ext cx="3491579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098" name="Picture 2" descr="G:\UMBROTSVINNA\Peningamál\2013\PM 2013#2\PNG_fyrir vefinn\PM132-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63" y="1522813"/>
            <a:ext cx="4333898" cy="43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50178" name="Picture 2" descr="G:\UMBROTSVINNA\Peningamál\2013\PM 2013#2\PNG_fyrir vefinn\PM132-I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54" y="908050"/>
            <a:ext cx="3910317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51202" name="Picture 2" descr="G:\UMBROTSVINNA\Peningamál\2013\PM 2013#2\PNG_fyrir vefinn\PM132-I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2" y="1169274"/>
            <a:ext cx="4004741" cy="50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52226" name="Picture 2" descr="G:\UMBROTSVINNA\Peningamál\2013\PM 2013#2\PNG_fyrir vefinn\PM132-I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14" y="908050"/>
            <a:ext cx="390019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53250" name="Picture 2" descr="G:\UMBROTSVINNA\Peningamál\2013\PM 2013#2\PNG_fyrir vefinn\PM132-I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58" y="1172322"/>
            <a:ext cx="3913309" cy="50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54274" name="Picture 2" descr="G:\UMBROTSVINNA\Peningamál\2013\PM 2013#2\PNG_fyrir vefinn\PM132-II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1138797"/>
            <a:ext cx="3919404" cy="50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55298" name="Picture 2" descr="G:\UMBROTSVINNA\Peningamál\2013\PM 2013#2\PNG_fyrir vefinn\PM132-II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38" y="1163179"/>
            <a:ext cx="4400948" cy="50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56322" name="Picture 2" descr="G:\UMBROTSVINNA\Peningamál\2013\PM 2013#2\PNG_fyrir vefinn\PM132-II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7" y="1227181"/>
            <a:ext cx="4291230" cy="49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57346" name="Picture 2" descr="G:\UMBROTSVINNA\Peningamál\2013\PM 2013#2\PNG_fyrir vefinn\PM132-II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07" y="908050"/>
            <a:ext cx="372261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58370" name="Picture 2" descr="G:\UMBROTSVINNA\Peningamál\2013\PM 2013#2\PNG_fyrir vefinn\PM132-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150988"/>
            <a:ext cx="4059601" cy="50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59394" name="Picture 2" descr="G:\UMBROTSVINNA\Peningamál\2013\PM 2013#2\PNG_fyrir vefinn\PM132-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29" y="908050"/>
            <a:ext cx="350356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5122" name="Picture 2" descr="G:\UMBROTSVINNA\Peningamál\2013\PM 2013#2\PNG_fyrir vefinn\PM132-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7" y="1141844"/>
            <a:ext cx="4291230" cy="50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60418" name="Picture 2" descr="G:\UMBROTSVINNA\Peningamál\2013\PM 2013#2\PNG_fyrir vefinn\PM132-II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19" y="908050"/>
            <a:ext cx="3720787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61442" name="Picture 2" descr="G:\UMBROTSVINNA\Peningamál\2013\PM 2013#2\PNG_fyrir vefinn\PM132-III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26" y="1178417"/>
            <a:ext cx="4504572" cy="50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62466" name="Picture 2" descr="G:\UMBROTSVINNA\Peningamál\2013\PM 2013#2\PNG_fyrir vefinn\PM132-III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25" y="1029078"/>
            <a:ext cx="4096174" cy="53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63490" name="Picture 2" descr="G:\UMBROTSVINNA\Peningamál\2013\PM 2013#2\PNG_fyrir vefinn\PM132-III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04" y="943741"/>
            <a:ext cx="4443617" cy="54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8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64514" name="Picture 2" descr="G:\UMBROTSVINNA\Peningamál\2013\PM 2013#2\PNG_fyrir vefinn\PM132-III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483192"/>
            <a:ext cx="4090078" cy="43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65538" name="Picture 2" descr="G:\UMBROTSVINNA\Peningamál\2013\PM 2013#2\PNG_fyrir vefinn\PM132-III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36" y="908050"/>
            <a:ext cx="406315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66562" name="Picture 2" descr="G:\UMBROTSVINNA\Peningamál\2013\PM 2013#2\PNG_fyrir vefinn\PM132-III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0" y="908050"/>
            <a:ext cx="410386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67586" name="Picture 2" descr="G:\UMBROTSVINNA\Peningamál\2013\PM 2013#2\PNG_fyrir vefinn\PM132-IV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1431381"/>
            <a:ext cx="4010837" cy="4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68610" name="Picture 2" descr="G:\UMBROTSVINNA\Peningamál\2013\PM 2013#2\PNG_fyrir vefinn\PM132-IV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25" y="1373473"/>
            <a:ext cx="4364375" cy="46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69634" name="Picture 2" descr="G:\UMBROTSVINNA\Peningamál\2013\PM 2013#2\PNG_fyrir vefinn\PM132-IV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71" y="1608150"/>
            <a:ext cx="3949882" cy="41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6146" name="Picture 2" descr="G:\UMBROTSVINNA\Peningamál\2013\PM 2013#2\PNG_fyrir vefinn\PM132-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3" y="1111367"/>
            <a:ext cx="4144938" cy="51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0658" name="Picture 2" descr="G:\UMBROTSVINNA\Peningamál\2013\PM 2013#2\PNG_fyrir vefinn\PM132-IV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76" y="962027"/>
            <a:ext cx="3962073" cy="54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1682" name="Picture 2" descr="G:\UMBROTSVINNA\Peningamál\2013\PM 2013#2\PNG_fyrir vefinn\PM132-IV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07" y="1038221"/>
            <a:ext cx="4047410" cy="52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2706" name="Picture 2" descr="G:\UMBROTSVINNA\Peningamál\2013\PM 2013#2\PNG_fyrir vefinn\PM132-IV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09" y="1123558"/>
            <a:ext cx="4864206" cy="5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3730" name="Picture 2" descr="G:\UMBROTSVINNA\Peningamál\2013\PM 2013#2\PNG_fyrir vefinn\PM132-IV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282041"/>
            <a:ext cx="4059601" cy="479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4754" name="Picture 2" descr="G:\UMBROTSVINNA\Peningamál\2013\PM 2013#2\PNG_fyrir vefinn\PM132-IV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52" y="1376521"/>
            <a:ext cx="4437521" cy="460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5778" name="Picture 2" descr="G:\UMBROTSVINNA\Peningamál\2013\PM 2013#2\PNG_fyrir vefinn\PM132-IV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87" y="1050412"/>
            <a:ext cx="4126651" cy="52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6802" name="Picture 2" descr="G:\UMBROTSVINNA\Peningamál\2013\PM 2013#2\PNG_fyrir vefinn\PM132-IV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4" y="1047364"/>
            <a:ext cx="4065696" cy="52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7826" name="Picture 2" descr="G:\UMBROTSVINNA\Peningamál\2013\PM 2013#2\PNG_fyrir vefinn\PM132-IV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2" y="1129653"/>
            <a:ext cx="4004741" cy="51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8850" name="Picture 2" descr="G:\UMBROTSVINNA\Peningamál\2013\PM 2013#2\PNG_fyrir vefinn\PM132-IV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79" y="908050"/>
            <a:ext cx="4062067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79874" name="Picture 2" descr="G:\UMBROTSVINNA\Peningamál\2013\PM 2013#2\PNG_fyrir vefinn\PM132-IV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1397855"/>
            <a:ext cx="3919404" cy="45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7170" name="Picture 2" descr="G:\UMBROTSVINNA\Peningamál\2013\PM 2013#2\PNG_fyrir vefinn\PM132-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34" y="1519765"/>
            <a:ext cx="4120556" cy="432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0898" name="Picture 2" descr="G:\UMBROTSVINNA\Peningamál\2013\PM 2013#2\PNG_fyrir vefinn\PM132-IV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129653"/>
            <a:ext cx="4083983" cy="51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1922" name="Picture 2" descr="G:\UMBROTSVINNA\Peningamál\2013\PM 2013#2\PNG_fyrir vefinn\PM132-IV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60" y="1400903"/>
            <a:ext cx="4053505" cy="45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2946" name="Picture 2" descr="G:\UMBROTSVINNA\Peningamál\2013\PM 2013#2\PNG_fyrir vefinn\PM132-IV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25" y="1397855"/>
            <a:ext cx="4096174" cy="45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3970" name="Picture 2" descr="G:\UMBROTSVINNA\Peningamál\2013\PM 2013#2\PNG_fyrir vefinn\PM132-IV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07" y="1275945"/>
            <a:ext cx="4047410" cy="48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5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4994" name="Picture 2" descr="G:\UMBROTSVINNA\Peningamál\2013\PM 2013#2\PNG_fyrir vefinn\PM132-IV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88" y="1172322"/>
            <a:ext cx="4266848" cy="50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5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6018" name="Picture 2" descr="G:\UMBROTSVINNA\Peningamál\2013\PM 2013#2\PNG_fyrir vefinn\PM132-IV-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63" y="1282041"/>
            <a:ext cx="4333898" cy="479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87042" name="Picture 2" descr="G:\UMBROTSVINNA\Peningamál\2013\PM 2013#2\PNG_fyrir vefinn\PM132-IV-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7" y="1440524"/>
            <a:ext cx="4236370" cy="44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300" dirty="0" smtClean="0"/>
              <a:t>Rammagrein IV-1 Greiðslur til heimila í kjölfar fjármálakreppunnar</a:t>
            </a:r>
            <a:endParaRPr lang="is-IS" sz="2300" dirty="0"/>
          </a:p>
        </p:txBody>
      </p:sp>
      <p:pic>
        <p:nvPicPr>
          <p:cNvPr id="88066" name="Picture 2" descr="G:\UMBROTSVINNA\Peningamál\2013\PM 2013#2\PNG_fyrir vefinn\PM132-IV-R1-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080889"/>
            <a:ext cx="4090078" cy="51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300" dirty="0" smtClean="0"/>
              <a:t>Rammagrein IV-1 Greiðslur til heimila í kjölfar fjármálakreppunnar</a:t>
            </a:r>
            <a:endParaRPr lang="is-IS" sz="2300" dirty="0"/>
          </a:p>
        </p:txBody>
      </p:sp>
      <p:pic>
        <p:nvPicPr>
          <p:cNvPr id="89090" name="Picture 2" descr="G:\UMBROTSVINNA\Peningamál\2013\PM 2013#2\PNG_fyrir vefinn\PM132-IV-R1-M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93" y="1346044"/>
            <a:ext cx="4279039" cy="46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300" dirty="0" smtClean="0"/>
              <a:t>Rammagrein IV-1 Greiðslur til heimila í kjölfar fjármálakreppunnar</a:t>
            </a:r>
            <a:endParaRPr lang="is-IS" sz="2300" dirty="0"/>
          </a:p>
        </p:txBody>
      </p:sp>
      <p:pic>
        <p:nvPicPr>
          <p:cNvPr id="90114" name="Picture 2" descr="G:\UMBROTSVINNA\Peningamál\2013\PM 2013#2\PNG_fyrir vefinn\PM132-IV-R1-M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7" y="986409"/>
            <a:ext cx="4291230" cy="5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8194" name="Picture 2" descr="G:\UMBROTSVINNA\Peningamál\2013\PM 2013#2\PNG_fyrir vefinn\PM132-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2" y="1285089"/>
            <a:ext cx="4004741" cy="47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300" dirty="0" smtClean="0"/>
              <a:t>Rammagrein IV-1 Greiðslur til heimila í kjölfar fjármálakreppunnar</a:t>
            </a:r>
            <a:endParaRPr lang="is-IS" sz="2300" dirty="0"/>
          </a:p>
        </p:txBody>
      </p:sp>
      <p:pic>
        <p:nvPicPr>
          <p:cNvPr id="91138" name="Picture 2" descr="G:\UMBROTSVINNA\Peningamál\2013\PM 2013#2\PNG_fyrir vefinn\PM132-IV-R1-M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61" y="1227181"/>
            <a:ext cx="4461903" cy="49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92162" name="Picture 2" descr="G:\UMBROTSVINNA\Peningamál\2013\PM 2013#2\PNG_fyrir vefinn\PM132-V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15" y="1638627"/>
            <a:ext cx="4339994" cy="40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93186" name="Picture 2" descr="G:\UMBROTSVINNA\Peningamál\2013\PM 2013#2\PNG_fyrir vefinn\PM132-V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7" y="1126606"/>
            <a:ext cx="4291230" cy="51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94210" name="Picture 2" descr="G:\UMBROTSVINNA\Peningamál\2013\PM 2013#2\PNG_fyrir vefinn\PM132-V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7" y="1126606"/>
            <a:ext cx="4291230" cy="51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95234" name="Picture 2" descr="G:\UMBROTSVINNA\Peningamál\2013\PM 2013#2\PNG_fyrir vefinn\PM132-V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278993"/>
            <a:ext cx="4090078" cy="48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96258" name="Picture 2" descr="G:\UMBROTSVINNA\Peningamál\2013\PM 2013#2\PNG_fyrir vefinn\PM132-V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25" y="1282041"/>
            <a:ext cx="4096174" cy="479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97282" name="Picture 2" descr="G:\UMBROTSVINNA\Peningamál\2013\PM 2013#2\PNG_fyrir vefinn\PM132-V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458810"/>
            <a:ext cx="4090078" cy="444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98306" name="Picture 2" descr="G:\UMBROTSVINNA\Peningamál\2013\PM 2013#2\PNG_fyrir vefinn\PM132-V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28" y="908050"/>
            <a:ext cx="3788369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99330" name="Picture 2" descr="G:\UMBROTSVINNA\Peningamál\2013\PM 2013#2\PNG_fyrir vefinn\PM132-V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07" y="1303375"/>
            <a:ext cx="4047410" cy="47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100354" name="Picture 2" descr="G:\UMBROTSVINNA\Peningamál\2013\PM 2013#2\PNG_fyrir vefinn\PM132-V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434428"/>
            <a:ext cx="4090078" cy="449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7881</TotalTime>
  <Words>654</Words>
  <Application>Microsoft Office PowerPoint</Application>
  <PresentationFormat>On-screen Show (4:3)</PresentationFormat>
  <Paragraphs>125</Paragraphs>
  <Slides>123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4" baseType="lpstr">
      <vt:lpstr>Default Design</vt:lpstr>
      <vt:lpstr>Peningamál 2013/2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Rammagrein I-1: Af hverju eru seðlabankavextir hærri hér á landi en í öðrum iðnríkjum?</vt:lpstr>
      <vt:lpstr>Rammagrein I-1: Af hverju eru seðlabankavextir hærri hér á landi en í öðrum iðnríkjum?</vt:lpstr>
      <vt:lpstr>Rammagrein I-1: Af hverju eru seðlabankavextir hærri hér á landi en í öðrum iðnríkjum?</vt:lpstr>
      <vt:lpstr>Rammagrein I-1: Af hverju eru seðlabankavextir hærri hér á landi en í öðrum iðnríkjum?</vt:lpstr>
      <vt:lpstr>Rammagrein I-1: Af hverju eru seðlabankavextir hærri hér á landi en í öðrum iðnríkjum?</vt:lpstr>
      <vt:lpstr>Rammagrein I-1: Af hverju eru seðlabankavextir hærri hér á landi en í öðrum iðnríkjum?</vt:lpstr>
      <vt:lpstr>Rammagrein I-1: Af hverju eru seðlabankavextir hærri hér á landi en í öðrum iðnríkjum?</vt:lpstr>
      <vt:lpstr>Rammagrein I-1: Af hverju eru seðlabankavextir hærri hér á landi en í öðrum iðnríkjum?</vt:lpstr>
      <vt:lpstr>Rammagrein I-1: Af hverju eru seðlabankavextir hærri hér á landi en í öðrum iðnríkjum?</vt:lpstr>
      <vt:lpstr>Rammagrein I-1: Af hverju eru seðlabankavextir hærri hér á landi en í öðrum iðnríkjum?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Rammagrein IV-1 Greiðslur til heimila í kjölfar fjármálakreppunnar</vt:lpstr>
      <vt:lpstr>Rammagrein IV-1 Greiðslur til heimila í kjölfar fjármálakreppunnar</vt:lpstr>
      <vt:lpstr>Rammagrein IV-1 Greiðslur til heimila í kjölfar fjármálakreppunnar</vt:lpstr>
      <vt:lpstr>Rammagrein IV-1 Greiðslur til heimila í kjölfar fjármálakreppunnar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VII Ytri jöfnuður</vt:lpstr>
      <vt:lpstr>VII Ytri jöfnuður</vt:lpstr>
      <vt:lpstr>VII Ytri jöfnuður</vt:lpstr>
      <vt:lpstr>VII Ytri jöfnuður</vt:lpstr>
      <vt:lpstr>VII Ytri jöfnuður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Guðjón Emilsson</cp:lastModifiedBy>
  <cp:revision>168</cp:revision>
  <dcterms:created xsi:type="dcterms:W3CDTF">2006-03-23T10:35:51Z</dcterms:created>
  <dcterms:modified xsi:type="dcterms:W3CDTF">2013-05-15T09:42:41Z</dcterms:modified>
</cp:coreProperties>
</file>