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4"/>
  </p:notesMasterIdLst>
  <p:handoutMasterIdLst>
    <p:handoutMasterId r:id="rId155"/>
  </p:handoutMasterIdLst>
  <p:sldIdLst>
    <p:sldId id="280" r:id="rId2"/>
    <p:sldId id="304" r:id="rId3"/>
    <p:sldId id="305" r:id="rId4"/>
    <p:sldId id="306" r:id="rId5"/>
    <p:sldId id="307" r:id="rId6"/>
    <p:sldId id="308" r:id="rId7"/>
    <p:sldId id="30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315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335" r:id="rId38"/>
    <p:sldId id="478" r:id="rId39"/>
    <p:sldId id="336" r:id="rId40"/>
    <p:sldId id="479" r:id="rId41"/>
    <p:sldId id="337" r:id="rId42"/>
    <p:sldId id="480" r:id="rId43"/>
    <p:sldId id="481" r:id="rId44"/>
    <p:sldId id="482" r:id="rId45"/>
    <p:sldId id="483" r:id="rId46"/>
    <p:sldId id="343" r:id="rId47"/>
    <p:sldId id="484" r:id="rId48"/>
    <p:sldId id="485" r:id="rId49"/>
    <p:sldId id="486" r:id="rId50"/>
    <p:sldId id="487" r:id="rId51"/>
    <p:sldId id="488" r:id="rId52"/>
    <p:sldId id="489" r:id="rId53"/>
    <p:sldId id="490" r:id="rId54"/>
    <p:sldId id="491" r:id="rId55"/>
    <p:sldId id="492" r:id="rId56"/>
    <p:sldId id="493" r:id="rId57"/>
    <p:sldId id="494" r:id="rId58"/>
    <p:sldId id="495" r:id="rId59"/>
    <p:sldId id="496" r:id="rId60"/>
    <p:sldId id="497" r:id="rId61"/>
    <p:sldId id="498" r:id="rId62"/>
    <p:sldId id="499" r:id="rId63"/>
    <p:sldId id="500" r:id="rId64"/>
    <p:sldId id="501" r:id="rId65"/>
    <p:sldId id="502" r:id="rId66"/>
    <p:sldId id="503" r:id="rId67"/>
    <p:sldId id="504" r:id="rId68"/>
    <p:sldId id="507" r:id="rId69"/>
    <p:sldId id="508" r:id="rId70"/>
    <p:sldId id="509" r:id="rId71"/>
    <p:sldId id="361" r:id="rId72"/>
    <p:sldId id="362" r:id="rId73"/>
    <p:sldId id="363" r:id="rId74"/>
    <p:sldId id="505" r:id="rId75"/>
    <p:sldId id="506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6" r:id="rId87"/>
    <p:sldId id="377" r:id="rId88"/>
    <p:sldId id="378" r:id="rId89"/>
    <p:sldId id="379" r:id="rId90"/>
    <p:sldId id="380" r:id="rId91"/>
    <p:sldId id="381" r:id="rId92"/>
    <p:sldId id="38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  <p:sldId id="398" r:id="rId109"/>
    <p:sldId id="399" r:id="rId110"/>
    <p:sldId id="400" r:id="rId111"/>
    <p:sldId id="401" r:id="rId112"/>
    <p:sldId id="402" r:id="rId113"/>
    <p:sldId id="403" r:id="rId114"/>
    <p:sldId id="404" r:id="rId115"/>
    <p:sldId id="405" r:id="rId116"/>
    <p:sldId id="406" r:id="rId117"/>
    <p:sldId id="407" r:id="rId118"/>
    <p:sldId id="408" r:id="rId119"/>
    <p:sldId id="409" r:id="rId120"/>
    <p:sldId id="410" r:id="rId121"/>
    <p:sldId id="411" r:id="rId122"/>
    <p:sldId id="412" r:id="rId123"/>
    <p:sldId id="413" r:id="rId124"/>
    <p:sldId id="414" r:id="rId125"/>
    <p:sldId id="415" r:id="rId126"/>
    <p:sldId id="416" r:id="rId127"/>
    <p:sldId id="417" r:id="rId128"/>
    <p:sldId id="418" r:id="rId129"/>
    <p:sldId id="419" r:id="rId130"/>
    <p:sldId id="420" r:id="rId131"/>
    <p:sldId id="421" r:id="rId132"/>
    <p:sldId id="422" r:id="rId133"/>
    <p:sldId id="423" r:id="rId134"/>
    <p:sldId id="424" r:id="rId135"/>
    <p:sldId id="425" r:id="rId136"/>
    <p:sldId id="426" r:id="rId137"/>
    <p:sldId id="427" r:id="rId138"/>
    <p:sldId id="428" r:id="rId139"/>
    <p:sldId id="429" r:id="rId140"/>
    <p:sldId id="430" r:id="rId141"/>
    <p:sldId id="431" r:id="rId142"/>
    <p:sldId id="432" r:id="rId143"/>
    <p:sldId id="433" r:id="rId144"/>
    <p:sldId id="434" r:id="rId145"/>
    <p:sldId id="435" r:id="rId146"/>
    <p:sldId id="436" r:id="rId147"/>
    <p:sldId id="437" r:id="rId148"/>
    <p:sldId id="438" r:id="rId149"/>
    <p:sldId id="439" r:id="rId150"/>
    <p:sldId id="440" r:id="rId151"/>
    <p:sldId id="441" r:id="rId152"/>
    <p:sldId id="442" r:id="rId153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6473" autoAdjust="0"/>
  </p:normalViewPr>
  <p:slideViewPr>
    <p:cSldViewPr>
      <p:cViewPr varScale="1">
        <p:scale>
          <a:sx n="87" d="100"/>
          <a:sy n="87" d="100"/>
        </p:scale>
        <p:origin x="288" y="9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11.11.2019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11/11/2019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11/11/2019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11/11/2019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12. apríl 2018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2018/1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1810272"/>
            <a:ext cx="4383404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84" y="1764548"/>
            <a:ext cx="4157832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1868189"/>
            <a:ext cx="4383404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67" y="1999265"/>
            <a:ext cx="4450466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78" y="2215692"/>
            <a:ext cx="4663844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19" y="2270560"/>
            <a:ext cx="481016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09" y="2218740"/>
            <a:ext cx="4596782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1688342"/>
            <a:ext cx="4090771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90" y="1560315"/>
            <a:ext cx="4005419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599942"/>
            <a:ext cx="4096867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71" y="2121195"/>
            <a:ext cx="2883658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91" y="2142533"/>
            <a:ext cx="4535817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21" y="2139485"/>
            <a:ext cx="4115157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63" y="2139485"/>
            <a:ext cx="4261473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9" y="2081568"/>
            <a:ext cx="3194581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502398"/>
            <a:ext cx="4096867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8" y="2008410"/>
            <a:ext cx="4066384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950493"/>
            <a:ext cx="4011516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52" y="2035844"/>
            <a:ext cx="4048095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648714"/>
            <a:ext cx="4011516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16369"/>
            <a:ext cx="4011516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901890"/>
            <a:ext cx="4096867" cy="73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84" y="1670052"/>
            <a:ext cx="4334632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63" y="1691390"/>
            <a:ext cx="4261473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737114"/>
            <a:ext cx="4096867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94" y="1801128"/>
            <a:ext cx="4194412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465819"/>
            <a:ext cx="4224894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63" y="1959637"/>
            <a:ext cx="4084674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2044989"/>
            <a:ext cx="4237087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45" y="1319502"/>
            <a:ext cx="4023709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310357"/>
            <a:ext cx="4096867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84" y="1255488"/>
            <a:ext cx="4157832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1968782"/>
            <a:ext cx="4407790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77" y="1660907"/>
            <a:ext cx="4310246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60230"/>
            <a:ext cx="4011516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84" y="1535929"/>
            <a:ext cx="4157832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6" y="2048037"/>
            <a:ext cx="4060288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15" y="1868189"/>
            <a:ext cx="4267570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12" y="1368274"/>
            <a:ext cx="4432176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404853"/>
            <a:ext cx="4224894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66" y="2142533"/>
            <a:ext cx="3920068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21" y="2054134"/>
            <a:ext cx="4115157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051085"/>
            <a:ext cx="4096867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218740"/>
            <a:ext cx="4096867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5" y="1782838"/>
            <a:ext cx="4163929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15099"/>
            <a:ext cx="4096867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37" y="2115099"/>
            <a:ext cx="4871126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15099"/>
            <a:ext cx="4096867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44" y="1990120"/>
            <a:ext cx="4895512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42" y="1831610"/>
            <a:ext cx="4188315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938299"/>
            <a:ext cx="401151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70645"/>
            <a:ext cx="4011516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1859045"/>
            <a:ext cx="4054191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59045"/>
            <a:ext cx="4011516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1859045"/>
            <a:ext cx="4054191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52" y="1804176"/>
            <a:ext cx="4048095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70645"/>
            <a:ext cx="4011516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859045"/>
            <a:ext cx="4096867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74286"/>
            <a:ext cx="4011516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31" y="2169968"/>
            <a:ext cx="3974937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676149"/>
            <a:ext cx="4011516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6" y="2233981"/>
            <a:ext cx="4060288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66" y="2038892"/>
            <a:ext cx="3920068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1" y="2294946"/>
            <a:ext cx="4499238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33" y="2148630"/>
            <a:ext cx="4505334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090713"/>
            <a:ext cx="4096867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1990120"/>
            <a:ext cx="407248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84" y="2066327"/>
            <a:ext cx="4511431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2334574"/>
            <a:ext cx="4090771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84" y="1807224"/>
            <a:ext cx="4511431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57" y="1410950"/>
            <a:ext cx="459068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94" y="1874286"/>
            <a:ext cx="4194412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24" y="1813321"/>
            <a:ext cx="5706351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3" y="1575556"/>
            <a:ext cx="4121253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096809"/>
            <a:ext cx="4096867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94" y="1883431"/>
            <a:ext cx="4371211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67" y="1795031"/>
            <a:ext cx="462726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87" y="1785886"/>
            <a:ext cx="4346825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19" y="2270560"/>
            <a:ext cx="481016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2044989"/>
            <a:ext cx="4224894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09" y="2307139"/>
            <a:ext cx="4596782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Starfsumhverfi fjármálafyrirtækja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94" y="1795031"/>
            <a:ext cx="437121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II-1</a:t>
            </a:r>
            <a:br>
              <a:rPr lang="is-IS" dirty="0" smtClean="0"/>
            </a:br>
            <a:r>
              <a:rPr lang="is-IS" dirty="0" smtClean="0"/>
              <a:t>Áhrif </a:t>
            </a:r>
            <a:r>
              <a:rPr lang="is-IS" dirty="0" err="1" smtClean="0"/>
              <a:t>Airbnb</a:t>
            </a:r>
            <a:r>
              <a:rPr lang="is-IS" dirty="0" smtClean="0"/>
              <a:t> á íbúðamarkað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60" y="1813321"/>
            <a:ext cx="4249280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II-1</a:t>
            </a:r>
            <a:br>
              <a:rPr lang="is-IS" dirty="0" smtClean="0"/>
            </a:br>
            <a:r>
              <a:rPr lang="is-IS" dirty="0" smtClean="0"/>
              <a:t>Áhrif </a:t>
            </a:r>
            <a:r>
              <a:rPr lang="is-IS" dirty="0" err="1" smtClean="0"/>
              <a:t>Airbnb</a:t>
            </a:r>
            <a:r>
              <a:rPr lang="is-IS" dirty="0" smtClean="0"/>
              <a:t> á íbúðamarkað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3" y="1697487"/>
            <a:ext cx="4121253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II-2</a:t>
            </a:r>
            <a:br>
              <a:rPr lang="is-IS" dirty="0" smtClean="0"/>
            </a:br>
            <a:r>
              <a:rPr lang="is-IS" dirty="0" smtClean="0"/>
              <a:t>Gjaldeyrismarkaður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3" y="1697487"/>
            <a:ext cx="4121253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1910865"/>
            <a:ext cx="4316342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II-2</a:t>
            </a:r>
            <a:br>
              <a:rPr lang="is-IS" dirty="0" smtClean="0"/>
            </a:br>
            <a:r>
              <a:rPr lang="is-IS" dirty="0" smtClean="0"/>
              <a:t>Gjaldeyrismarkaður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157775"/>
            <a:ext cx="43224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0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II-3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Endurmat á áhættuálagi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151678"/>
            <a:ext cx="4322439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II-3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Endurmat á áhættuálagi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1904769"/>
            <a:ext cx="4407790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IIII-5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Smálán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401636"/>
            <a:ext cx="4096867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IIII-5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Smálán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90" y="2526614"/>
            <a:ext cx="4005419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Rammagrein IIII-6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Breytingar á samsetningu íbúðalána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1761500"/>
            <a:ext cx="4316342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1993168"/>
            <a:ext cx="409077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26699"/>
            <a:ext cx="4011516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1880382"/>
            <a:ext cx="4072481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599942"/>
            <a:ext cx="4096867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1670052"/>
            <a:ext cx="438340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18" y="2169968"/>
            <a:ext cx="41029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83" y="2063278"/>
            <a:ext cx="3981033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18" y="1980975"/>
            <a:ext cx="4279763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70" y="1968782"/>
            <a:ext cx="4109060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6" y="1840755"/>
            <a:ext cx="4060288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8" y="1715776"/>
            <a:ext cx="4066384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03583"/>
            <a:ext cx="4011516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1968782"/>
            <a:ext cx="4407790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2197402"/>
            <a:ext cx="4224894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310357"/>
            <a:ext cx="4096867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987072"/>
            <a:ext cx="4096867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18" y="1563363"/>
            <a:ext cx="4279763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3" y="1322550"/>
            <a:ext cx="4438273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63" y="1974879"/>
            <a:ext cx="4084674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93761"/>
            <a:ext cx="4011516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08" y="1731018"/>
            <a:ext cx="4243184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1837707"/>
            <a:ext cx="4237087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15" y="1868189"/>
            <a:ext cx="4267570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002313"/>
            <a:ext cx="4322439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657859"/>
            <a:ext cx="4011516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2" y="1545073"/>
            <a:ext cx="4468755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70" y="1770645"/>
            <a:ext cx="4462659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Fjármálafyrirtæki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404853"/>
            <a:ext cx="4224894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 III-1</a:t>
            </a:r>
            <a:br>
              <a:rPr lang="is-IS" dirty="0" smtClean="0"/>
            </a:br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169968"/>
            <a:ext cx="4322439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Rammagrein III-3</a:t>
            </a:r>
            <a:br>
              <a:rPr lang="is-IS" dirty="0" smtClean="0"/>
            </a:br>
            <a:r>
              <a:rPr lang="is-IS" dirty="0" smtClean="0"/>
              <a:t>Breytt eignarhald á </a:t>
            </a:r>
            <a:r>
              <a:rPr lang="is-IS" dirty="0" err="1" smtClean="0"/>
              <a:t>Arion</a:t>
            </a:r>
            <a:r>
              <a:rPr lang="is-IS" dirty="0" smtClean="0"/>
              <a:t> banka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913913"/>
            <a:ext cx="4096867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Rammagrein III-4</a:t>
            </a:r>
            <a:br>
              <a:rPr lang="is-IS" dirty="0" smtClean="0"/>
            </a:br>
            <a:r>
              <a:rPr lang="is-IS" dirty="0" smtClean="0"/>
              <a:t>Nýjar reglur um gjaldeyrisjöfnuð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02" y="1685294"/>
            <a:ext cx="4572396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Rammagrein III-4</a:t>
            </a:r>
            <a:br>
              <a:rPr lang="is-IS" dirty="0" smtClean="0"/>
            </a:br>
            <a:r>
              <a:rPr lang="is-IS" dirty="0" smtClean="0"/>
              <a:t>Nýjar reglur um gjaldeyrisjöfnuð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26" y="1532880"/>
            <a:ext cx="4657748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Rammagrein III-5</a:t>
            </a:r>
            <a:br>
              <a:rPr lang="is-IS" dirty="0" smtClean="0"/>
            </a:br>
            <a:r>
              <a:rPr lang="is-IS" dirty="0" smtClean="0"/>
              <a:t>Fjármálatækni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67" y="2142533"/>
            <a:ext cx="4450466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676149"/>
            <a:ext cx="4011516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279705"/>
            <a:ext cx="4011516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090713"/>
            <a:ext cx="4096867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151678"/>
            <a:ext cx="4322439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77" y="1944396"/>
            <a:ext cx="4133446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0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6" y="1648714"/>
            <a:ext cx="4834547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39" y="1913913"/>
            <a:ext cx="4176122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157775"/>
            <a:ext cx="43224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24" y="1813321"/>
            <a:ext cx="5706351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77" y="1901720"/>
            <a:ext cx="4310246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57" y="1490205"/>
            <a:ext cx="4590686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26" y="1502398"/>
            <a:ext cx="4657748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358960"/>
            <a:ext cx="4096867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18" y="2221788"/>
            <a:ext cx="427976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21" y="1947444"/>
            <a:ext cx="3938357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52" y="1889527"/>
            <a:ext cx="4048095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73" y="2121195"/>
            <a:ext cx="3944454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2179112"/>
            <a:ext cx="4054191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70" y="2252271"/>
            <a:ext cx="4285859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779790"/>
            <a:ext cx="422489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1" y="2176064"/>
            <a:ext cx="4499238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1987072"/>
            <a:ext cx="409077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514421"/>
            <a:ext cx="409686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01" y="2142533"/>
            <a:ext cx="4218798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883431"/>
            <a:ext cx="4096867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654811"/>
            <a:ext cx="4096867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359</Words>
  <Application>Microsoft Office PowerPoint</Application>
  <PresentationFormat>Custom</PresentationFormat>
  <Paragraphs>154</Paragraphs>
  <Slides>152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5" baseType="lpstr">
      <vt:lpstr>Arial</vt:lpstr>
      <vt:lpstr>Calibri</vt:lpstr>
      <vt:lpstr>Office Theme</vt:lpstr>
      <vt:lpstr>PowerPoint Presentation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Rammagrein II-1 Áhrif Airbnb á íbúðamarkað</vt:lpstr>
      <vt:lpstr>Rammagrein II-1 Áhrif Airbnb á íbúðamarkað</vt:lpstr>
      <vt:lpstr>Rammagrein II-2 Gjaldeyrismarkaður</vt:lpstr>
      <vt:lpstr>Rammagrein II-2 Gjaldeyrismarkaður</vt:lpstr>
      <vt:lpstr>Rammagrein II-3 Endurmat á áhættuálagi</vt:lpstr>
      <vt:lpstr>Rammagrein II-3 Endurmat á áhættuálagi</vt:lpstr>
      <vt:lpstr>Rammagrein IIII-5 Smálán</vt:lpstr>
      <vt:lpstr>Rammagrein IIII-5 Smálán</vt:lpstr>
      <vt:lpstr>Rammagrein IIII-6 Breytingar á samsetningu íbúðalána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Fjármálafyrirtæki og aðrir lánveitendur</vt:lpstr>
      <vt:lpstr>Rammagrein III-1 Fjármálainnviðir</vt:lpstr>
      <vt:lpstr>Rammagrein III-3 Breytt eignarhald á Arion banka </vt:lpstr>
      <vt:lpstr>Rammagrein III-4 Nýjar reglur um gjaldeyrisjöfnuð </vt:lpstr>
      <vt:lpstr>Rammagrein III-4 Nýjar reglur um gjaldeyrisjöfnuð </vt:lpstr>
      <vt:lpstr>Rammagrein III-5 Fjármálatækni 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2019-11-11T10:52:17Z</dcterms:modified>
</cp:coreProperties>
</file>