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91" r:id="rId21"/>
    <p:sldId id="292" r:id="rId22"/>
    <p:sldId id="293" r:id="rId23"/>
    <p:sldId id="294" r:id="rId24"/>
    <p:sldId id="295" r:id="rId25"/>
    <p:sldId id="296" r:id="rId26"/>
    <p:sldId id="407" r:id="rId27"/>
    <p:sldId id="308" r:id="rId28"/>
    <p:sldId id="324" r:id="rId29"/>
    <p:sldId id="325" r:id="rId30"/>
    <p:sldId id="326" r:id="rId31"/>
    <p:sldId id="327" r:id="rId32"/>
    <p:sldId id="328" r:id="rId33"/>
    <p:sldId id="309" r:id="rId34"/>
    <p:sldId id="336" r:id="rId35"/>
    <p:sldId id="337" r:id="rId36"/>
    <p:sldId id="338" r:id="rId37"/>
    <p:sldId id="339" r:id="rId38"/>
    <p:sldId id="340" r:id="rId39"/>
    <p:sldId id="310" r:id="rId40"/>
    <p:sldId id="408" r:id="rId41"/>
    <p:sldId id="409" r:id="rId42"/>
    <p:sldId id="410" r:id="rId43"/>
    <p:sldId id="312" r:id="rId44"/>
    <p:sldId id="412" r:id="rId45"/>
    <p:sldId id="413" r:id="rId46"/>
    <p:sldId id="414" r:id="rId47"/>
    <p:sldId id="415" r:id="rId48"/>
    <p:sldId id="416" r:id="rId49"/>
    <p:sldId id="417" r:id="rId50"/>
    <p:sldId id="419" r:id="rId51"/>
    <p:sldId id="418" r:id="rId52"/>
    <p:sldId id="411" r:id="rId53"/>
    <p:sldId id="421" r:id="rId54"/>
    <p:sldId id="424" r:id="rId55"/>
    <p:sldId id="425" r:id="rId56"/>
    <p:sldId id="422" r:id="rId57"/>
    <p:sldId id="423" r:id="rId58"/>
    <p:sldId id="420" r:id="rId59"/>
    <p:sldId id="386" r:id="rId60"/>
    <p:sldId id="387" r:id="rId61"/>
    <p:sldId id="388" r:id="rId62"/>
    <p:sldId id="389" r:id="rId63"/>
    <p:sldId id="390" r:id="rId64"/>
    <p:sldId id="313" r:id="rId65"/>
    <p:sldId id="397" r:id="rId66"/>
    <p:sldId id="398" r:id="rId67"/>
    <p:sldId id="399" r:id="rId68"/>
    <p:sldId id="400" r:id="rId69"/>
    <p:sldId id="316" r:id="rId70"/>
    <p:sldId id="402" r:id="rId71"/>
    <p:sldId id="403" r:id="rId72"/>
    <p:sldId id="404" r:id="rId73"/>
    <p:sldId id="405" r:id="rId74"/>
    <p:sldId id="406" r:id="rId7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5482" autoAdjust="0"/>
  </p:normalViewPr>
  <p:slideViewPr>
    <p:cSldViewPr>
      <p:cViewPr>
        <p:scale>
          <a:sx n="104" d="100"/>
          <a:sy n="104" d="100"/>
        </p:scale>
        <p:origin x="-192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2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EDLOGR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763588"/>
            <a:ext cx="2065337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3850" y="1557338"/>
            <a:ext cx="5399088" cy="935037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3933825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7650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CF171-7D64-4D60-81BE-14497396D9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846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192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192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C19A-4F8A-40DF-A50B-EAA8D350EE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9936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16345-DD26-4268-9C6D-EDE8D4BB31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9993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5B701-F348-4450-B1F2-9FB549B579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8460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31641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41438"/>
            <a:ext cx="4316412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9FDD-0D78-4982-8BD3-D6EA80076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7868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9AD2-618D-441D-8CC9-12ACF8A8D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293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8409-F734-4624-BC31-60E2A0486F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8053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4C15-06B9-4074-843A-B9DEC414A0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47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91B7-6EA7-4062-A607-7904B989F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05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A953F-3B6B-4923-9CA9-0822C6EF0D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96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GB" sz="2400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453188"/>
            <a:ext cx="968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621442"/>
                </a:solidFill>
                <a:cs typeface="+mn-cs"/>
              </a:defRPr>
            </a:lvl1pPr>
          </a:lstStyle>
          <a:p>
            <a:pPr>
              <a:defRPr/>
            </a:pPr>
            <a:fld id="{BB4050AF-AD3F-4459-B018-B3D11B467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076" name="Rectangle 4" descr="bordi"/>
          <p:cNvSpPr>
            <a:spLocks noChangeArrowheads="1"/>
          </p:cNvSpPr>
          <p:nvPr/>
        </p:nvSpPr>
        <p:spPr bwMode="auto">
          <a:xfrm>
            <a:off x="0" y="981075"/>
            <a:ext cx="7667625" cy="14446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C7C5C7"/>
              </a:clrFrom>
              <a:clrTo>
                <a:srgbClr val="C7C5C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188913"/>
            <a:ext cx="8477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4882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s-IS" smtClean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852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2144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621442"/>
        </a:buClr>
        <a:buChar char="•"/>
        <a:defRPr sz="2800">
          <a:solidFill>
            <a:srgbClr val="62144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21442"/>
        </a:buClr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Seðlabanki Íslands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Fjármálastöðugleiki 2014/2</a:t>
            </a:r>
          </a:p>
          <a:p>
            <a:pPr eaLnBrk="1" hangingPunct="1"/>
            <a:endParaRPr lang="is-IS" dirty="0" smtClean="0"/>
          </a:p>
          <a:p>
            <a:pPr eaLnBrk="1" hangingPunct="1"/>
            <a:r>
              <a:rPr lang="is-IS" dirty="0"/>
              <a:t>M</a:t>
            </a:r>
            <a:r>
              <a:rPr lang="is-IS" dirty="0" smtClean="0"/>
              <a:t>yndir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dirty="0" smtClean="0"/>
          </a:p>
        </p:txBody>
      </p:sp>
      <p:pic>
        <p:nvPicPr>
          <p:cNvPr id="9218" name="Picture 2" descr="G:\FS-Útgáfa\FS-14-2\Myndir\PNG myndir\FS14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089400" cy="491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7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b="1" dirty="0" smtClean="0"/>
          </a:p>
        </p:txBody>
      </p:sp>
      <p:pic>
        <p:nvPicPr>
          <p:cNvPr id="10242" name="Picture 2" descr="G:\FS-Útgáfa\FS-14-2\Myndir\PNG myndir\FS142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005262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79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dirty="0" smtClean="0"/>
          </a:p>
        </p:txBody>
      </p:sp>
      <p:pic>
        <p:nvPicPr>
          <p:cNvPr id="11266" name="Picture 2" descr="G:\FS-Útgáfa\FS-14-2\Myndir\PNG myndir\FS142_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035425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4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dirty="0" smtClean="0"/>
          </a:p>
        </p:txBody>
      </p:sp>
      <p:pic>
        <p:nvPicPr>
          <p:cNvPr id="12290" name="Picture 2" descr="G:\FS-Útgáfa\FS-14-2\Myndir\PNG myndir\FS142_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089400" cy="47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00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dirty="0" smtClean="0"/>
          </a:p>
        </p:txBody>
      </p:sp>
      <p:pic>
        <p:nvPicPr>
          <p:cNvPr id="13314" name="Picture 2" descr="G:\FS-Útgáfa\FS-14-2\Myndir\PNG myndir\FS142_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048125" cy="47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5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dirty="0" smtClean="0"/>
          </a:p>
        </p:txBody>
      </p:sp>
      <p:pic>
        <p:nvPicPr>
          <p:cNvPr id="14338" name="Picture 2" descr="G:\FS-Útgáfa\FS-14-2\Myndir\PNG myndir\FS142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49" y="1412776"/>
            <a:ext cx="4389438" cy="49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50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dirty="0" smtClean="0"/>
          </a:p>
        </p:txBody>
      </p:sp>
      <p:pic>
        <p:nvPicPr>
          <p:cNvPr id="15362" name="Picture 2" descr="G:\FS-Útgáfa\FS-14-2\Myndir\PNG myndir\FS142_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4346575" cy="491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dirty="0" smtClean="0"/>
          </a:p>
        </p:txBody>
      </p:sp>
      <p:pic>
        <p:nvPicPr>
          <p:cNvPr id="16386" name="Picture 2" descr="G:\FS-Útgáfa\FS-14-2\Myndir\PNG myndir\FS142_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4095750" cy="52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88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dirty="0" smtClean="0"/>
          </a:p>
        </p:txBody>
      </p:sp>
      <p:pic>
        <p:nvPicPr>
          <p:cNvPr id="17410" name="Picture 2" descr="G:\FS-Útgáfa\FS-14-2\Myndir\PNG myndir\FS142_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66" y="1484784"/>
            <a:ext cx="4314825" cy="48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26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dirty="0" smtClean="0"/>
          </a:p>
        </p:txBody>
      </p:sp>
      <p:pic>
        <p:nvPicPr>
          <p:cNvPr id="1026" name="Picture 2" descr="G:\UMBROTSVINNA\Fjármálastöðugleiki\Fjármálastöðugleiki 2014#2\PNG\FS142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651375" cy="49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40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Fjármálalífið: Horfur og helstu áhættuþættir</a:t>
            </a:r>
          </a:p>
        </p:txBody>
      </p:sp>
      <p:pic>
        <p:nvPicPr>
          <p:cNvPr id="1026" name="Picture 2" descr="G:\FS-Útgáfa\FS-14-2\Myndir\PNG myndir\FS142_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065587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45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Ytri staða þjóðarbúsins</a:t>
            </a:r>
          </a:p>
        </p:txBody>
      </p:sp>
      <p:pic>
        <p:nvPicPr>
          <p:cNvPr id="19458" name="Picture 2" descr="G:\FS-Útgáfa\FS-14-2\Myndir\PNG myndir\FS142_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065588" cy="532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40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Ytri </a:t>
            </a:r>
            <a:r>
              <a:rPr lang="is-IS" dirty="0"/>
              <a:t>staða þjóðarbúsins</a:t>
            </a:r>
            <a:endParaRPr lang="is-IS" dirty="0" smtClean="0"/>
          </a:p>
        </p:txBody>
      </p:sp>
      <p:pic>
        <p:nvPicPr>
          <p:cNvPr id="20482" name="Picture 2" descr="G:\FS-Útgáfa\FS-14-2\Myndir\PNG myndir\FS142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291012" cy="579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37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Ytri </a:t>
            </a:r>
            <a:r>
              <a:rPr lang="is-IS" dirty="0"/>
              <a:t>staða þjóðarbúsins</a:t>
            </a:r>
            <a:endParaRPr lang="is-IS" dirty="0" smtClean="0"/>
          </a:p>
        </p:txBody>
      </p:sp>
      <p:pic>
        <p:nvPicPr>
          <p:cNvPr id="21506" name="Picture 2" descr="G:\FS-Útgáfa\FS-14-2\Myndir\PNG myndir\FS142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00282"/>
            <a:ext cx="4291012" cy="60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84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Ytri </a:t>
            </a:r>
            <a:r>
              <a:rPr lang="is-IS" dirty="0"/>
              <a:t>staða þjóðarbúsins</a:t>
            </a:r>
            <a:endParaRPr lang="is-IS" dirty="0" smtClean="0"/>
          </a:p>
        </p:txBody>
      </p:sp>
      <p:pic>
        <p:nvPicPr>
          <p:cNvPr id="22530" name="Picture 2" descr="G:\FS-Útgáfa\FS-14-2\Myndir\PNG myndir\FS142_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4011613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73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Ytri </a:t>
            </a:r>
            <a:r>
              <a:rPr lang="is-IS" dirty="0"/>
              <a:t>staða þjóðarbúsins</a:t>
            </a:r>
            <a:endParaRPr lang="is-IS" dirty="0" smtClean="0"/>
          </a:p>
        </p:txBody>
      </p:sp>
      <p:pic>
        <p:nvPicPr>
          <p:cNvPr id="23554" name="Picture 2" descr="G:\FS-Útgáfa\FS-14-2\Myndir\PNG myndir\FS142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155" y="1268760"/>
            <a:ext cx="4095750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08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Ytri </a:t>
            </a:r>
            <a:r>
              <a:rPr lang="is-IS" dirty="0"/>
              <a:t>staða þjóðarbúsins</a:t>
            </a:r>
            <a:endParaRPr lang="is-IS" dirty="0" smtClean="0"/>
          </a:p>
        </p:txBody>
      </p:sp>
      <p:pic>
        <p:nvPicPr>
          <p:cNvPr id="24578" name="Picture 2" descr="G:\FS-Útgáfa\FS-14-2\Myndir\PNG myndir\FS142_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327525" cy="50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179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Ytri </a:t>
            </a:r>
            <a:r>
              <a:rPr lang="is-IS" dirty="0"/>
              <a:t>staða þjóðarbúsins</a:t>
            </a:r>
            <a:endParaRPr lang="is-IS" dirty="0" smtClean="0"/>
          </a:p>
        </p:txBody>
      </p:sp>
      <p:pic>
        <p:nvPicPr>
          <p:cNvPr id="25602" name="Picture 2" descr="G:\FS-Útgáfa\FS-14-2\Myndir\PNG myndir\FS142_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260850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76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Rekstur og eigið fé</a:t>
            </a:r>
          </a:p>
        </p:txBody>
      </p:sp>
      <p:pic>
        <p:nvPicPr>
          <p:cNvPr id="26626" name="Picture 2" descr="G:\FS-Útgáfa\FS-14-2\Myndir\PNG myndir\FS142_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3913187" cy="52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143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Rekstur og eigið fé</a:t>
            </a:r>
          </a:p>
        </p:txBody>
      </p:sp>
      <p:pic>
        <p:nvPicPr>
          <p:cNvPr id="27650" name="Picture 2" descr="G:\FS-Útgáfa\FS-14-2\Myndir\PNG myndir\FS142_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065588" cy="5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Rekstur og eigið fé</a:t>
            </a:r>
          </a:p>
        </p:txBody>
      </p:sp>
      <p:pic>
        <p:nvPicPr>
          <p:cNvPr id="28674" name="Picture 2" descr="G:\FS-Útgáfa\FS-14-2\Myndir\PNG myndir\FS142_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3998912" cy="475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2050" name="Picture 2" descr="G:\FS-Útgáfa\FS-14-2\Myndir\PNG myndir\FS142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151312" cy="558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5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Rekstur og eigið fé</a:t>
            </a:r>
          </a:p>
        </p:txBody>
      </p:sp>
      <p:pic>
        <p:nvPicPr>
          <p:cNvPr id="29698" name="Picture 2" descr="G:\FS-Útgáfa\FS-14-2\Myndir\PNG myndir\FS142_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065588" cy="543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Rekstur og eigið fé</a:t>
            </a:r>
          </a:p>
        </p:txBody>
      </p:sp>
      <p:pic>
        <p:nvPicPr>
          <p:cNvPr id="30722" name="Picture 2" descr="G:\FS-Útgáfa\FS-14-2\Myndir\PNG myndir\FS142_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4005262" cy="527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Rekstur og eigið fé</a:t>
            </a:r>
          </a:p>
        </p:txBody>
      </p:sp>
      <p:pic>
        <p:nvPicPr>
          <p:cNvPr id="31746" name="Picture 2" descr="G:\FS-Útgáfa\FS-14-2\Myndir\PNG myndir\FS142_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016375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197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Fjármögnun og laust fé</a:t>
            </a:r>
          </a:p>
        </p:txBody>
      </p:sp>
      <p:pic>
        <p:nvPicPr>
          <p:cNvPr id="32770" name="Picture 2" descr="G:\FS-Útgáfa\FS-14-2\Myndir\PNG myndir\FS142_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894263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92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Fjármögnun og laust fé</a:t>
            </a:r>
          </a:p>
        </p:txBody>
      </p:sp>
      <p:pic>
        <p:nvPicPr>
          <p:cNvPr id="33794" name="Picture 2" descr="G:\FS-Útgáfa\FS-14-2\Myndir\PNG myndir\FS142_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1052736"/>
            <a:ext cx="4089400" cy="568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Fjármögnun og laust fé</a:t>
            </a:r>
          </a:p>
        </p:txBody>
      </p:sp>
      <p:pic>
        <p:nvPicPr>
          <p:cNvPr id="34818" name="Picture 2" descr="G:\FS-Útgáfa\FS-14-2\Myndir\PNG myndir\FS142_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529137" cy="579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Fjármögnun og laust fé</a:t>
            </a:r>
          </a:p>
        </p:txBody>
      </p:sp>
      <p:pic>
        <p:nvPicPr>
          <p:cNvPr id="35842" name="Picture 2" descr="G:\FS-Útgáfa\FS-14-2\Myndir\PNG myndir\FS142_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5388"/>
            <a:ext cx="4217988" cy="558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Fjármögnun og laust fé</a:t>
            </a:r>
          </a:p>
        </p:txBody>
      </p:sp>
      <p:pic>
        <p:nvPicPr>
          <p:cNvPr id="36866" name="Picture 2" descr="G:\FS-Útgáfa\FS-14-2\Myndir\PNG myndir\FS142_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089400" cy="558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Fjármögnun og laust fé</a:t>
            </a:r>
          </a:p>
        </p:txBody>
      </p:sp>
      <p:pic>
        <p:nvPicPr>
          <p:cNvPr id="37890" name="Picture 2" descr="G:\FS-Útgáfa\FS-14-2\Myndir\PNG myndir\FS142_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20749"/>
            <a:ext cx="4400550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53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Eignir innlánsstofnana</a:t>
            </a:r>
          </a:p>
        </p:txBody>
      </p:sp>
      <p:pic>
        <p:nvPicPr>
          <p:cNvPr id="38914" name="Picture 2" descr="G:\FS-Útgáfa\FS-14-2\Myndir\PNG myndir\FS142_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529137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334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3074" name="Picture 2" descr="G:\FS-Útgáfa\FS-14-2\Myndir\PNG myndir\FS142_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389437" cy="49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2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Eignir innlánsstofnana</a:t>
            </a:r>
          </a:p>
        </p:txBody>
      </p:sp>
      <p:pic>
        <p:nvPicPr>
          <p:cNvPr id="39938" name="Picture 2" descr="G:\FS-Útgáfa\FS-14-2\Myndir\PNG myndir\FS142_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068" y="1268760"/>
            <a:ext cx="4529137" cy="527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322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Eignir innlánsstofnana</a:t>
            </a:r>
          </a:p>
        </p:txBody>
      </p:sp>
      <p:pic>
        <p:nvPicPr>
          <p:cNvPr id="40962" name="Picture 2" descr="G:\FS-Útgáfa\FS-14-2\Myndir\PNG myndir\FS142_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31" y="1340768"/>
            <a:ext cx="3071813" cy="48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56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Eignir innlánsstofnana</a:t>
            </a:r>
          </a:p>
        </p:txBody>
      </p:sp>
      <p:pic>
        <p:nvPicPr>
          <p:cNvPr id="41986" name="Picture 2" descr="G:\FS-Útgáfa\FS-14-2\Myndir\PNG myndir\FS142_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2050"/>
            <a:ext cx="4065587" cy="537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63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43010" name="Picture 2" descr="G:\FS-Útgáfa\FS-14-2\Myndir\PNG myndir\FS142_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2736"/>
            <a:ext cx="4095750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95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44034" name="Picture 2" descr="G:\FS-Útgáfa\FS-14-2\Myndir\PNG myndir\FS142_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138613" cy="559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438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45058" name="Picture 2" descr="G:\FS-Útgáfa\FS-14-2\Myndir\PNG myndir\FS142_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0894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25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46082" name="Picture 2" descr="G:\FS-Útgáfa\FS-14-2\Myndir\PNG myndir\FS142_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28" y="1196752"/>
            <a:ext cx="4151313" cy="5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80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47106" name="Picture 2" descr="G:\FS-Útgáfa\FS-14-2\Myndir\PNG myndir\FS142_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059238" cy="56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91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48130" name="Picture 2" descr="G:\FS-Útgáfa\FS-14-2\Myndir\PNG myndir\FS142_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4089400" cy="548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766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49154" name="Picture 2" descr="G:\FS-Útgáfa\FS-14-2\Myndir\PNG myndir\FS142_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4011612" cy="522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09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2" name="Picture 2" descr="G:\FS-Útgáfa\FS-14-2\Myndir\PNG myndir\FS142_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089400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31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50178" name="Picture 2" descr="G:\FS-Útgáfa\FS-14-2\Myndir\PNG myndir\FS142_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36360"/>
            <a:ext cx="4479925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889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Heimili</a:t>
            </a:r>
          </a:p>
        </p:txBody>
      </p:sp>
      <p:pic>
        <p:nvPicPr>
          <p:cNvPr id="51202" name="Picture 2" descr="G:\FS-Útgáfa\FS-14-2\Myndir\PNG myndir\FS142_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4675188" cy="52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353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52226" name="Picture 2" descr="G:\FS-Útgáfa\FS-14-2\Myndir\PNG myndir\FS142_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8950"/>
            <a:ext cx="4614863" cy="63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669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53250" name="Picture 2" descr="G:\FS-Útgáfa\FS-14-2\Myndir\PNG myndir\FS142_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430712" cy="53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397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54274" name="Picture 2" descr="G:\FS-Útgáfa\FS-14-2\Myndir\PNG myndir\FS142_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413250" cy="580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8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55298" name="Picture 2" descr="G:\FS-Útgáfa\FS-14-2\Myndir\PNG myndir\FS142_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529138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913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56322" name="Picture 2" descr="G:\FS-Útgáfa\FS-14-2\Myndir\PNG myndir\FS142_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4657725" cy="52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912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Fyrirtæki</a:t>
            </a:r>
          </a:p>
        </p:txBody>
      </p:sp>
      <p:pic>
        <p:nvPicPr>
          <p:cNvPr id="1026" name="Picture 2" descr="G:\UMBROTSVINNA\Fjármálastöðugleiki\Fjármálastöðugleiki 2014#2\PNG\FS142_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10510"/>
            <a:ext cx="4168775" cy="604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8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Aðilar á fjármálamarkaði</a:t>
            </a:r>
          </a:p>
        </p:txBody>
      </p:sp>
      <p:pic>
        <p:nvPicPr>
          <p:cNvPr id="58370" name="Picture 2" descr="G:\FS-Útgáfa\FS-14-2\Myndir\PNG myndir\FS142_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3998912" cy="56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411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Aðilar á fjármálamarkaði</a:t>
            </a:r>
          </a:p>
        </p:txBody>
      </p:sp>
      <p:pic>
        <p:nvPicPr>
          <p:cNvPr id="59394" name="Picture 2" descr="G:\FS-Útgáfa\FS-14-2\Myndir\PNG myndir\FS142_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28663"/>
            <a:ext cx="397986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5122" name="Picture 2" descr="G:\FS-Útgáfa\FS-14-2\Myndir\PNG myndir\FS142_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052736"/>
            <a:ext cx="42910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50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Aðilar á fjármálamarkaði</a:t>
            </a:r>
          </a:p>
        </p:txBody>
      </p:sp>
      <p:pic>
        <p:nvPicPr>
          <p:cNvPr id="60418" name="Picture 2" descr="G:\FS-Útgáfa\FS-14-2\Myndir\PNG myndir\FS142_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046662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Aðilar á fjármálamarkaði</a:t>
            </a:r>
          </a:p>
        </p:txBody>
      </p:sp>
      <p:pic>
        <p:nvPicPr>
          <p:cNvPr id="61442" name="Picture 2" descr="G:\FS-Útgáfa\FS-14-2\Myndir\PNG myndir\FS142_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64" y="1556792"/>
            <a:ext cx="4364037" cy="47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Aðilar á fjármálamarkaði</a:t>
            </a:r>
          </a:p>
        </p:txBody>
      </p:sp>
      <p:pic>
        <p:nvPicPr>
          <p:cNvPr id="62466" name="Picture 2" descr="G:\FS-Útgáfa\FS-14-2\Myndir\PNG myndir\FS142_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68168"/>
            <a:ext cx="4529137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Aðilar á fjármálamarkaði</a:t>
            </a:r>
          </a:p>
        </p:txBody>
      </p:sp>
      <p:pic>
        <p:nvPicPr>
          <p:cNvPr id="63490" name="Picture 2" descr="G:\FS-Útgáfa\FS-14-2\Myndir\PNG myndir\FS142_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27891"/>
            <a:ext cx="4237038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972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Uppgjör fallinna fjármálafyrirtækja</a:t>
            </a:r>
          </a:p>
        </p:txBody>
      </p:sp>
      <p:pic>
        <p:nvPicPr>
          <p:cNvPr id="64514" name="Picture 2" descr="G:\FS-Útgáfa\FS-14-2\Myndir\PNG myndir\FS142_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089400" cy="573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861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Uppgjör fallinna fjármálafyrirtækja</a:t>
            </a:r>
          </a:p>
        </p:txBody>
      </p:sp>
      <p:pic>
        <p:nvPicPr>
          <p:cNvPr id="65538" name="Picture 2" descr="G:\FS-Útgáfa\FS-14-2\Myndir\PNG myndir\FS142_5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2736"/>
            <a:ext cx="2717800" cy="55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Uppgjör fallinna fjármálafyrirtækja</a:t>
            </a:r>
          </a:p>
        </p:txBody>
      </p:sp>
      <p:pic>
        <p:nvPicPr>
          <p:cNvPr id="66562" name="Picture 2" descr="G:\FS-Útgáfa\FS-14-2\Myndir\PNG myndir\FS142_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94" y="836712"/>
            <a:ext cx="4284662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Uppgjör fallinna fjármálafyrirtækja</a:t>
            </a:r>
          </a:p>
        </p:txBody>
      </p:sp>
      <p:pic>
        <p:nvPicPr>
          <p:cNvPr id="67586" name="Picture 2" descr="G:\FS-Útgáfa\FS-14-2\Myndir\PNG myndir\FS142_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4303712" cy="541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Uppgjör fallinna fjármálafyrirtækja</a:t>
            </a:r>
          </a:p>
        </p:txBody>
      </p:sp>
      <p:pic>
        <p:nvPicPr>
          <p:cNvPr id="68610" name="Picture 2" descr="G:\FS-Útgáfa\FS-14-2\Myndir\PNG myndir\FS142_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908720"/>
            <a:ext cx="4089400" cy="5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3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69634" name="Picture 2" descr="G:\FS-Útgáfa\FS-14-2\Myndir\PNG myndir\FS142_Viðauki_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297363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530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Fjármálalífið: Horfur og helstu áhættuþættir</a:t>
            </a:r>
            <a:endParaRPr lang="is-IS" dirty="0" smtClean="0"/>
          </a:p>
        </p:txBody>
      </p:sp>
      <p:pic>
        <p:nvPicPr>
          <p:cNvPr id="6146" name="Picture 2" descr="G:\FS-Útgáfa\FS-14-2\Myndir\PNG myndir\FS142_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81498"/>
            <a:ext cx="4095750" cy="513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016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70658" name="Picture 2" descr="G:\FS-Útgáfa\FS-14-2\Myndir\PNG myndir\FS142_Viðauki_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4005262" cy="482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070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71682" name="Picture 2" descr="G:\FS-Útgáfa\FS-14-2\Myndir\PNG myndir\FS142_Viðauki_M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048125" cy="48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50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72706" name="Picture 2" descr="G:\FS-Útgáfa\FS-14-2\Myndir\PNG myndir\FS142_Viðauki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005262" cy="50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985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73730" name="Picture 2" descr="G:\FS-Útgáfa\FS-14-2\Myndir\PNG myndir\FS142_Viðauki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96" y="1412776"/>
            <a:ext cx="4005262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768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Viðauki II</a:t>
            </a:r>
          </a:p>
        </p:txBody>
      </p:sp>
      <p:pic>
        <p:nvPicPr>
          <p:cNvPr id="74754" name="Picture 2" descr="G:\FS-Útgáfa\FS-14-2\Myndir\PNG myndir\FS142_Viðauki_M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089400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37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dirty="0" smtClean="0"/>
              <a:t>Efnahagslegt umhverfi</a:t>
            </a:r>
          </a:p>
        </p:txBody>
      </p:sp>
      <p:pic>
        <p:nvPicPr>
          <p:cNvPr id="7170" name="Picture 2" descr="G:\FS-Útgáfa\FS-14-2\Myndir\PNG myndir\FS14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6752"/>
            <a:ext cx="3979862" cy="534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84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Efnahagslegt </a:t>
            </a:r>
            <a:r>
              <a:rPr lang="is-IS" dirty="0"/>
              <a:t>umhverfi</a:t>
            </a:r>
            <a:endParaRPr lang="is-IS" dirty="0" smtClean="0"/>
          </a:p>
        </p:txBody>
      </p:sp>
      <p:pic>
        <p:nvPicPr>
          <p:cNvPr id="8194" name="Picture 2" descr="G:\FS-Útgáfa\FS-14-2\Myndir\PNG myndir\FS142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576388"/>
            <a:ext cx="4151312" cy="44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41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_kynning_rautt">
  <a:themeElements>
    <a:clrScheme name="1_BLANK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621442"/>
      </a:accent2>
      <a:accent3>
        <a:srgbClr val="FFFFFF"/>
      </a:accent3>
      <a:accent4>
        <a:srgbClr val="000000"/>
      </a:accent4>
      <a:accent5>
        <a:srgbClr val="AAE2CA"/>
      </a:accent5>
      <a:accent6>
        <a:srgbClr val="58113B"/>
      </a:accent6>
      <a:hlink>
        <a:srgbClr val="000000"/>
      </a:hlink>
      <a:folHlink>
        <a:srgbClr val="000000"/>
      </a:folHlink>
    </a:clrScheme>
    <a:fontScheme name="1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8A002D"/>
        </a:accent6>
        <a:hlink>
          <a:srgbClr val="990033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621442"/>
        </a:hlink>
        <a:folHlink>
          <a:srgbClr val="6214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621442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58113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SI_kynning_rautt</Template>
  <TotalTime>0</TotalTime>
  <Words>202</Words>
  <Application>Microsoft Office PowerPoint</Application>
  <PresentationFormat>On-screen Show (4:3)</PresentationFormat>
  <Paragraphs>77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SI_kynning_rautt</vt:lpstr>
      <vt:lpstr>Seðlabanki Íslands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Fjármálalífið: Horfur og helstu áhættuþættir</vt:lpstr>
      <vt:lpstr>Efnahagslegt umhverfi</vt:lpstr>
      <vt:lpstr>Efnahagslegt umhverfi</vt:lpstr>
      <vt:lpstr>Efnahagslegt umhverfi</vt:lpstr>
      <vt:lpstr>Efnahagslegt umhverfi</vt:lpstr>
      <vt:lpstr>Efnahagslegt umhverfi</vt:lpstr>
      <vt:lpstr>Efnahagslegt umhverfi</vt:lpstr>
      <vt:lpstr>Efnahagslegt umhverfi</vt:lpstr>
      <vt:lpstr>Efnahagslegt umhverfi</vt:lpstr>
      <vt:lpstr>Efnahagslegt umhverfi</vt:lpstr>
      <vt:lpstr>Efnahagslegt umhverfi</vt:lpstr>
      <vt:lpstr>Efnahagslegt umhverfi</vt:lpstr>
      <vt:lpstr>Efnahagslegt umhverfi</vt:lpstr>
      <vt:lpstr>Ytri staða þjóðarbúsins</vt:lpstr>
      <vt:lpstr>Ytri staða þjóðarbúsins</vt:lpstr>
      <vt:lpstr>Ytri staða þjóðarbúsins</vt:lpstr>
      <vt:lpstr>Ytri staða þjóðarbúsins</vt:lpstr>
      <vt:lpstr>Ytri staða þjóðarbúsins</vt:lpstr>
      <vt:lpstr>Ytri staða þjóðarbúsins</vt:lpstr>
      <vt:lpstr>Ytri staða þjóðarbúsins</vt:lpstr>
      <vt:lpstr>Rekstur og eigið fé</vt:lpstr>
      <vt:lpstr>Rekstur og eigið fé</vt:lpstr>
      <vt:lpstr>Rekstur og eigið fé</vt:lpstr>
      <vt:lpstr>Rekstur og eigið fé</vt:lpstr>
      <vt:lpstr>Rekstur og eigið fé</vt:lpstr>
      <vt:lpstr>Rekstur og eigið fé</vt:lpstr>
      <vt:lpstr>Fjármögnun og laust fé</vt:lpstr>
      <vt:lpstr>Fjármögnun og laust fé</vt:lpstr>
      <vt:lpstr>Fjármögnun og laust fé</vt:lpstr>
      <vt:lpstr>Fjármögnun og laust fé</vt:lpstr>
      <vt:lpstr>Fjármögnun og laust fé</vt:lpstr>
      <vt:lpstr>Fjármögnun og laust fé</vt:lpstr>
      <vt:lpstr>Eignir innlánsstofnana</vt:lpstr>
      <vt:lpstr>Eignir innlánsstofnana</vt:lpstr>
      <vt:lpstr>Eignir innlánsstofnana</vt:lpstr>
      <vt:lpstr>Eignir innlánsstofnana</vt:lpstr>
      <vt:lpstr>Heimili</vt:lpstr>
      <vt:lpstr>Heimili</vt:lpstr>
      <vt:lpstr>Heimili</vt:lpstr>
      <vt:lpstr>Heimili</vt:lpstr>
      <vt:lpstr>Heimili</vt:lpstr>
      <vt:lpstr>Heimili</vt:lpstr>
      <vt:lpstr>Heimili</vt:lpstr>
      <vt:lpstr>Heimili</vt:lpstr>
      <vt:lpstr>Heimili</vt:lpstr>
      <vt:lpstr>Fyrirtæki</vt:lpstr>
      <vt:lpstr>Fyrirtæki</vt:lpstr>
      <vt:lpstr>Fyrirtæki</vt:lpstr>
      <vt:lpstr>Fyrirtæki</vt:lpstr>
      <vt:lpstr>Fyrirtæki</vt:lpstr>
      <vt:lpstr>Fyrirtæki</vt:lpstr>
      <vt:lpstr>Aðilar á fjármálamarkaði</vt:lpstr>
      <vt:lpstr>Aðilar á fjármálamarkaði</vt:lpstr>
      <vt:lpstr>Aðilar á fjármálamarkaði</vt:lpstr>
      <vt:lpstr>Aðilar á fjármálamarkaði</vt:lpstr>
      <vt:lpstr>Aðilar á fjármálamarkaði</vt:lpstr>
      <vt:lpstr>Aðilar á fjármálamarkaði</vt:lpstr>
      <vt:lpstr>Uppgjör fallinna fjármálafyrirtækja</vt:lpstr>
      <vt:lpstr>Uppgjör fallinna fjármálafyrirtækja</vt:lpstr>
      <vt:lpstr>Uppgjör fallinna fjármálafyrirtækja</vt:lpstr>
      <vt:lpstr>Uppgjör fallinna fjármálafyrirtækja</vt:lpstr>
      <vt:lpstr>Uppgjör fallinna fjármálafyrirtækja</vt:lpstr>
      <vt:lpstr>Viðauki II</vt:lpstr>
      <vt:lpstr>Viðauki II</vt:lpstr>
      <vt:lpstr>Viðauki II</vt:lpstr>
      <vt:lpstr>Viðauki II</vt:lpstr>
      <vt:lpstr>Viðauki II</vt:lpstr>
      <vt:lpstr>Viðauki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2013-10-14T10:32:52Z</dcterms:created>
  <dcterms:modified xsi:type="dcterms:W3CDTF">2014-10-08T14:24:48Z</dcterms:modified>
</cp:coreProperties>
</file>