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6" r:id="rId3"/>
    <p:sldId id="267" r:id="rId4"/>
    <p:sldId id="268" r:id="rId5"/>
    <p:sldId id="269" r:id="rId6"/>
    <p:sldId id="375" r:id="rId7"/>
    <p:sldId id="258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33" r:id="rId27"/>
    <p:sldId id="394" r:id="rId28"/>
    <p:sldId id="259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29" r:id="rId43"/>
    <p:sldId id="430" r:id="rId44"/>
    <p:sldId id="431" r:id="rId45"/>
    <p:sldId id="260" r:id="rId46"/>
    <p:sldId id="411" r:id="rId47"/>
    <p:sldId id="412" r:id="rId48"/>
    <p:sldId id="413" r:id="rId49"/>
    <p:sldId id="414" r:id="rId50"/>
    <p:sldId id="415" r:id="rId51"/>
    <p:sldId id="416" r:id="rId52"/>
    <p:sldId id="417" r:id="rId53"/>
    <p:sldId id="418" r:id="rId54"/>
    <p:sldId id="419" r:id="rId55"/>
    <p:sldId id="420" r:id="rId56"/>
    <p:sldId id="421" r:id="rId57"/>
    <p:sldId id="422" r:id="rId58"/>
    <p:sldId id="423" r:id="rId59"/>
    <p:sldId id="299" r:id="rId60"/>
    <p:sldId id="432" r:id="rId61"/>
    <p:sldId id="433" r:id="rId62"/>
    <p:sldId id="434" r:id="rId63"/>
    <p:sldId id="435" r:id="rId64"/>
    <p:sldId id="436" r:id="rId65"/>
    <p:sldId id="298" r:id="rId66"/>
    <p:sldId id="437" r:id="rId67"/>
    <p:sldId id="438" r:id="rId68"/>
    <p:sldId id="439" r:id="rId69"/>
    <p:sldId id="440" r:id="rId70"/>
    <p:sldId id="441" r:id="rId71"/>
    <p:sldId id="442" r:id="rId72"/>
    <p:sldId id="443" r:id="rId73"/>
    <p:sldId id="444" r:id="rId74"/>
    <p:sldId id="445" r:id="rId75"/>
    <p:sldId id="446" r:id="rId76"/>
    <p:sldId id="447" r:id="rId77"/>
    <p:sldId id="448" r:id="rId78"/>
    <p:sldId id="449" r:id="rId79"/>
    <p:sldId id="450" r:id="rId80"/>
    <p:sldId id="451" r:id="rId81"/>
    <p:sldId id="452" r:id="rId82"/>
    <p:sldId id="453" r:id="rId83"/>
    <p:sldId id="454" r:id="rId84"/>
    <p:sldId id="455" r:id="rId85"/>
    <p:sldId id="456" r:id="rId86"/>
    <p:sldId id="457" r:id="rId87"/>
    <p:sldId id="458" r:id="rId88"/>
    <p:sldId id="459" r:id="rId89"/>
    <p:sldId id="460" r:id="rId90"/>
    <p:sldId id="461" r:id="rId91"/>
    <p:sldId id="462" r:id="rId92"/>
    <p:sldId id="463" r:id="rId93"/>
    <p:sldId id="464" r:id="rId94"/>
    <p:sldId id="465" r:id="rId95"/>
    <p:sldId id="466" r:id="rId96"/>
    <p:sldId id="467" r:id="rId97"/>
    <p:sldId id="468" r:id="rId98"/>
    <p:sldId id="469" r:id="rId99"/>
    <p:sldId id="470" r:id="rId100"/>
    <p:sldId id="471" r:id="rId101"/>
    <p:sldId id="472" r:id="rId102"/>
    <p:sldId id="473" r:id="rId103"/>
    <p:sldId id="296" r:id="rId104"/>
    <p:sldId id="474" r:id="rId105"/>
    <p:sldId id="475" r:id="rId106"/>
    <p:sldId id="476" r:id="rId107"/>
    <p:sldId id="477" r:id="rId108"/>
    <p:sldId id="478" r:id="rId109"/>
    <p:sldId id="479" r:id="rId110"/>
    <p:sldId id="480" r:id="rId111"/>
    <p:sldId id="482" r:id="rId112"/>
    <p:sldId id="483" r:id="rId113"/>
    <p:sldId id="484" r:id="rId114"/>
    <p:sldId id="485" r:id="rId115"/>
    <p:sldId id="486" r:id="rId116"/>
    <p:sldId id="487" r:id="rId117"/>
    <p:sldId id="488" r:id="rId118"/>
    <p:sldId id="489" r:id="rId119"/>
    <p:sldId id="490" r:id="rId120"/>
    <p:sldId id="491" r:id="rId121"/>
    <p:sldId id="492" r:id="rId122"/>
    <p:sldId id="493" r:id="rId123"/>
    <p:sldId id="295" r:id="rId124"/>
    <p:sldId id="494" r:id="rId125"/>
    <p:sldId id="495" r:id="rId126"/>
    <p:sldId id="496" r:id="rId127"/>
    <p:sldId id="497" r:id="rId128"/>
    <p:sldId id="498" r:id="rId129"/>
    <p:sldId id="499" r:id="rId130"/>
    <p:sldId id="500" r:id="rId131"/>
    <p:sldId id="294" r:id="rId132"/>
    <p:sldId id="293" r:id="rId133"/>
    <p:sldId id="503" r:id="rId134"/>
    <p:sldId id="504" r:id="rId135"/>
    <p:sldId id="505" r:id="rId136"/>
    <p:sldId id="506" r:id="rId137"/>
    <p:sldId id="507" r:id="rId138"/>
    <p:sldId id="508" r:id="rId139"/>
    <p:sldId id="509" r:id="rId140"/>
    <p:sldId id="510" r:id="rId141"/>
    <p:sldId id="511" r:id="rId142"/>
    <p:sldId id="369" r:id="rId143"/>
    <p:sldId id="512" r:id="rId144"/>
    <p:sldId id="370" r:id="rId145"/>
    <p:sldId id="513" r:id="rId146"/>
    <p:sldId id="514" r:id="rId147"/>
    <p:sldId id="515" r:id="rId148"/>
    <p:sldId id="517" r:id="rId149"/>
    <p:sldId id="518" r:id="rId150"/>
    <p:sldId id="371" r:id="rId151"/>
    <p:sldId id="520" r:id="rId152"/>
    <p:sldId id="521" r:id="rId153"/>
    <p:sldId id="522" r:id="rId154"/>
    <p:sldId id="523" r:id="rId155"/>
    <p:sldId id="524" r:id="rId156"/>
    <p:sldId id="525" r:id="rId157"/>
    <p:sldId id="526" r:id="rId158"/>
    <p:sldId id="527" r:id="rId159"/>
    <p:sldId id="372" r:id="rId160"/>
    <p:sldId id="529" r:id="rId161"/>
    <p:sldId id="536" r:id="rId162"/>
    <p:sldId id="530" r:id="rId163"/>
    <p:sldId id="531" r:id="rId164"/>
    <p:sldId id="532" r:id="rId165"/>
    <p:sldId id="533" r:id="rId166"/>
    <p:sldId id="534" r:id="rId167"/>
    <p:sldId id="535" r:id="rId1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5482" autoAdjust="0"/>
  </p:normalViewPr>
  <p:slideViewPr>
    <p:cSldViewPr>
      <p:cViewPr varScale="1">
        <p:scale>
          <a:sx n="115" d="100"/>
          <a:sy n="115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Seðlabanki Íslands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2013/1</a:t>
            </a:r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/>
              <a:t>M</a:t>
            </a:r>
            <a:r>
              <a:rPr lang="is-IS" dirty="0" smtClean="0"/>
              <a:t>yndir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9218" name="Picture 2" descr="G:\UMBROTSVINNA\Fjármálastöðugleiki\Fjármálastöðugleiki 2013#1\PNG_nytt\FS131_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6727"/>
            <a:ext cx="4089400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101378" name="Picture 2" descr="G:\UMBROTSVINNA\Fjármálastöðugleiki\Fjármálastöðugleiki 2013#1\PNG_nytt\FS131_IV-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40894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102402" name="Picture 2" descr="G:\UMBROTSVINNA\Fjármálastöðugleiki\Fjármálastöðugleiki 2013#1\PNG_nytt\FS131_IV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19" y="1628800"/>
            <a:ext cx="4291013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103426" name="Picture 2" descr="G:\UMBROTSVINNA\Fjármálastöðugleiki\Fjármálastöðugleiki 2013#1\PNG_nytt\FS131_IV-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47307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IV-1</a:t>
            </a:r>
            <a:br>
              <a:rPr lang="is-IS" sz="2400" dirty="0" smtClean="0"/>
            </a:br>
            <a:r>
              <a:rPr lang="is-IS" sz="2400" dirty="0" smtClean="0"/>
              <a:t>Lán til fasteignakaupa: Óverðtryggð eða verðtryggð</a:t>
            </a:r>
          </a:p>
        </p:txBody>
      </p:sp>
      <p:pic>
        <p:nvPicPr>
          <p:cNvPr id="104450" name="Picture 2" descr="G:\UMBROTSVINNA\Fjármálastöðugleiki\Fjármálastöðugleiki 2013#1\PNG_nytt\FS131_IV-R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60" y="1124744"/>
            <a:ext cx="4187825" cy="56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0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IV-1</a:t>
            </a:r>
            <a:br>
              <a:rPr lang="is-IS" sz="2400" dirty="0" smtClean="0"/>
            </a:br>
            <a:r>
              <a:rPr lang="is-IS" sz="2400" dirty="0" smtClean="0"/>
              <a:t>Lán til fasteignakaupa: Óverðtryggð eða verðtryggð</a:t>
            </a:r>
          </a:p>
        </p:txBody>
      </p:sp>
      <p:pic>
        <p:nvPicPr>
          <p:cNvPr id="105474" name="Picture 2" descr="G:\UMBROTSVINNA\Fjármálastöðugleiki\Fjármálastöðugleiki 2013#1\PNG_nytt\FS131_IV-R1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196752"/>
            <a:ext cx="4125913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IV-1</a:t>
            </a:r>
            <a:br>
              <a:rPr lang="is-IS" sz="2400" dirty="0" smtClean="0"/>
            </a:br>
            <a:r>
              <a:rPr lang="is-IS" sz="2400" dirty="0" smtClean="0"/>
              <a:t>Lán til fasteignakaupa: Óverðtryggð eða verðtryggð</a:t>
            </a:r>
          </a:p>
        </p:txBody>
      </p:sp>
      <p:pic>
        <p:nvPicPr>
          <p:cNvPr id="106498" name="Picture 2" descr="G:\UMBROTSVINNA\Fjármálastöðugleiki\Fjármálastöðugleiki 2013#1\PNG_nytt\FS131_IV-R1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460500"/>
            <a:ext cx="4041775" cy="47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IV-1</a:t>
            </a:r>
            <a:br>
              <a:rPr lang="is-IS" sz="2400" dirty="0" smtClean="0"/>
            </a:br>
            <a:r>
              <a:rPr lang="is-IS" sz="2400" dirty="0" smtClean="0"/>
              <a:t>Lán til fasteignakaupa: Óverðtryggð eða verðtryggð</a:t>
            </a:r>
          </a:p>
        </p:txBody>
      </p:sp>
      <p:pic>
        <p:nvPicPr>
          <p:cNvPr id="107522" name="Picture 2" descr="G:\UMBROTSVINNA\Fjármálastöðugleiki\Fjármálastöðugleiki 2013#1\PNG_nytt\FS131_IV-R1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4132262" cy="46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IV-1</a:t>
            </a:r>
            <a:br>
              <a:rPr lang="is-IS" sz="2400" dirty="0" smtClean="0"/>
            </a:br>
            <a:r>
              <a:rPr lang="is-IS" sz="2400" dirty="0" smtClean="0"/>
              <a:t>Lán til fasteignakaupa: Óverðtryggð eða verðtryggð</a:t>
            </a:r>
          </a:p>
        </p:txBody>
      </p:sp>
      <p:pic>
        <p:nvPicPr>
          <p:cNvPr id="108546" name="Picture 2" descr="G:\UMBROTSVINNA\Fjármálastöðugleiki\Fjármálastöðugleiki 2013#1\PNG_nytt\FS131_IV-R1-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4029075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IV-1</a:t>
            </a:r>
            <a:br>
              <a:rPr lang="is-IS" sz="2400" dirty="0" smtClean="0"/>
            </a:br>
            <a:r>
              <a:rPr lang="is-IS" sz="2400" dirty="0" smtClean="0"/>
              <a:t>Lán til fasteignakaupa: Óverðtryggð eða verðtryggð</a:t>
            </a:r>
          </a:p>
        </p:txBody>
      </p:sp>
      <p:pic>
        <p:nvPicPr>
          <p:cNvPr id="109570" name="Picture 2" descr="G:\UMBROTSVINNA\Fjármálastöðugleiki\Fjármálastöðugleiki 2013#1\PNG_nytt\FS131_IV-R1-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244600"/>
            <a:ext cx="4035425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IV-1</a:t>
            </a:r>
            <a:br>
              <a:rPr lang="is-IS" sz="2400" dirty="0" smtClean="0"/>
            </a:br>
            <a:r>
              <a:rPr lang="is-IS" sz="2400" dirty="0" smtClean="0"/>
              <a:t>Lán til fasteignakaupa: Óverðtryggð eða verðtryggð</a:t>
            </a:r>
          </a:p>
        </p:txBody>
      </p:sp>
      <p:pic>
        <p:nvPicPr>
          <p:cNvPr id="110594" name="Picture 2" descr="G:\UMBROTSVINNA\Fjármálastöðugleiki\Fjármálastöðugleiki 2013#1\PNG_nytt\FS131_IV-R1-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41211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10242" name="Picture 2" descr="G:\UMBROTSVINNA\Fjármálastöðugleiki\Fjármálastöðugleiki 2013#1\PNG_nytt\FS131_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4016375" cy="52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IV-2</a:t>
            </a:r>
            <a:br>
              <a:rPr lang="is-IS" sz="2000" dirty="0" smtClean="0"/>
            </a:br>
            <a:r>
              <a:rPr lang="is-IS" sz="2000" dirty="0" smtClean="0"/>
              <a:t>Skuldir, tekjur og greiðslubyrði lána samkvæmt framtalsgögnum</a:t>
            </a:r>
          </a:p>
        </p:txBody>
      </p:sp>
      <p:pic>
        <p:nvPicPr>
          <p:cNvPr id="111618" name="Picture 2" descr="G:\UMBROTSVINNA\Fjármálastöðugleiki\Fjármálastöðugleiki 2013#1\PNG_nytt\FS131_IV-R2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42374"/>
            <a:ext cx="4192612" cy="57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IV-2</a:t>
            </a:r>
            <a:br>
              <a:rPr lang="is-IS" sz="2000" dirty="0" smtClean="0"/>
            </a:br>
            <a:r>
              <a:rPr lang="is-IS" sz="2000" dirty="0" smtClean="0"/>
              <a:t>Skuldir, tekjur og greiðslubyrði lána samkvæmt framtalsgögnum</a:t>
            </a:r>
          </a:p>
        </p:txBody>
      </p:sp>
      <p:pic>
        <p:nvPicPr>
          <p:cNvPr id="112642" name="Picture 2" descr="G:\UMBROTSVINNA\Fjármálastöðugleiki\Fjármálastöðugleiki 2013#1\PNG_nytt\FS131_IV-R2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4619625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IV-2</a:t>
            </a:r>
            <a:br>
              <a:rPr lang="is-IS" sz="2000" dirty="0" smtClean="0"/>
            </a:br>
            <a:r>
              <a:rPr lang="is-IS" sz="2000" dirty="0" smtClean="0"/>
              <a:t>Skuldir, tekjur og greiðslubyrði lána samkvæmt framtalsgögnum</a:t>
            </a:r>
          </a:p>
        </p:txBody>
      </p:sp>
      <p:pic>
        <p:nvPicPr>
          <p:cNvPr id="113666" name="Picture 2" descr="G:\UMBROTSVINNA\Fjármálastöðugleiki\Fjármálastöðugleiki 2013#1\PNG_nytt\FS131_IV-R2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54530"/>
            <a:ext cx="4040782" cy="56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IV-2</a:t>
            </a:r>
            <a:br>
              <a:rPr lang="is-IS" sz="2000" dirty="0" smtClean="0"/>
            </a:br>
            <a:r>
              <a:rPr lang="is-IS" sz="2000" dirty="0" smtClean="0"/>
              <a:t>Skuldir, tekjur og greiðslubyrði lána samkvæmt framtalsgögnum</a:t>
            </a:r>
          </a:p>
        </p:txBody>
      </p:sp>
      <p:pic>
        <p:nvPicPr>
          <p:cNvPr id="114690" name="Picture 2" descr="G:\UMBROTSVINNA\Fjármálastöðugleiki\Fjármálastöðugleiki 2013#1\PNG_nytt\FS131_IV-R2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1295400"/>
            <a:ext cx="41021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IV-2</a:t>
            </a:r>
            <a:br>
              <a:rPr lang="is-IS" sz="2000" dirty="0" smtClean="0"/>
            </a:br>
            <a:r>
              <a:rPr lang="is-IS" sz="2000" dirty="0" smtClean="0"/>
              <a:t>Skuldir, tekjur og greiðslubyrði lána samkvæmt framtalsgögnum</a:t>
            </a:r>
          </a:p>
        </p:txBody>
      </p:sp>
      <p:pic>
        <p:nvPicPr>
          <p:cNvPr id="115714" name="Picture 2" descr="G:\UMBROTSVINNA\Fjármálastöðugleiki\Fjármálastöðugleiki 2013#1\PNG_nytt\FS131_IV-R2-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35075"/>
            <a:ext cx="4065587" cy="54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IV-2</a:t>
            </a:r>
            <a:br>
              <a:rPr lang="is-IS" sz="2000" dirty="0" smtClean="0"/>
            </a:br>
            <a:r>
              <a:rPr lang="is-IS" sz="2000" dirty="0" smtClean="0"/>
              <a:t>Skuldir, tekjur og greiðslubyrði lána samkvæmt framtalsgögnum</a:t>
            </a:r>
          </a:p>
        </p:txBody>
      </p:sp>
      <p:pic>
        <p:nvPicPr>
          <p:cNvPr id="116738" name="Picture 2" descr="G:\UMBROTSVINNA\Fjármálastöðugleiki\Fjármálastöðugleiki 2013#1\PNG_nytt\FS131_IV-R2-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57864"/>
            <a:ext cx="4191753" cy="55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IV-2</a:t>
            </a:r>
            <a:br>
              <a:rPr lang="is-IS" sz="2000" dirty="0" smtClean="0"/>
            </a:br>
            <a:r>
              <a:rPr lang="is-IS" sz="2000" dirty="0" smtClean="0"/>
              <a:t>Skuldir, tekjur og greiðslubyrði lána samkvæmt framtalsgögnum</a:t>
            </a:r>
          </a:p>
        </p:txBody>
      </p:sp>
      <p:pic>
        <p:nvPicPr>
          <p:cNvPr id="117762" name="Picture 2" descr="G:\UMBROTSVINNA\Fjármálastöðugleiki\Fjármálastöðugleiki 2013#1\PNG_nytt\FS131_IV-R2-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340768"/>
            <a:ext cx="3998912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IV-2</a:t>
            </a:r>
            <a:br>
              <a:rPr lang="is-IS" sz="2000" dirty="0" smtClean="0"/>
            </a:br>
            <a:r>
              <a:rPr lang="is-IS" sz="2000" dirty="0" smtClean="0"/>
              <a:t>Skuldir, tekjur og greiðslubyrði lána samkvæmt framtalsgögnum</a:t>
            </a:r>
          </a:p>
        </p:txBody>
      </p:sp>
      <p:pic>
        <p:nvPicPr>
          <p:cNvPr id="118786" name="Picture 2" descr="G:\UMBROTSVINNA\Fjármálastöðugleiki\Fjármálastöðugleiki 2013#1\PNG_nytt\FS131_IV-R2-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75" y="1340768"/>
            <a:ext cx="4005263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IV-2</a:t>
            </a:r>
            <a:br>
              <a:rPr lang="is-IS" sz="2000" dirty="0" smtClean="0"/>
            </a:br>
            <a:r>
              <a:rPr lang="is-IS" sz="2000" dirty="0" smtClean="0"/>
              <a:t>Skuldir, tekjur og greiðslubyrði lána samkvæmt framtalsgögnum</a:t>
            </a:r>
          </a:p>
        </p:txBody>
      </p:sp>
      <p:pic>
        <p:nvPicPr>
          <p:cNvPr id="119810" name="Picture 2" descr="G:\UMBROTSVINNA\Fjármálastöðugleiki\Fjármálastöðugleiki 2013#1\PNG_nytt\FS131_IV-R2-M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1397000"/>
            <a:ext cx="4022725" cy="48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IV-2</a:t>
            </a:r>
            <a:br>
              <a:rPr lang="is-IS" sz="2000" dirty="0" smtClean="0"/>
            </a:br>
            <a:r>
              <a:rPr lang="is-IS" sz="2000" dirty="0" smtClean="0"/>
              <a:t>Skuldir, tekjur og greiðslubyrði lána samkvæmt framtalsgögnum</a:t>
            </a:r>
          </a:p>
        </p:txBody>
      </p:sp>
      <p:pic>
        <p:nvPicPr>
          <p:cNvPr id="120834" name="Picture 2" descr="G:\UMBROTSVINNA\Fjármálastöðugleiki\Fjármálastöðugleiki 2013#1\PNG_nytt\FS131_IV-R2-M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308100"/>
            <a:ext cx="4467225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11266" name="Picture 2" descr="G:\UMBROTSVINNA\Fjármálastöðugleiki\Fjármálastöðugleiki 2013#1\PNG_nytt\FS131_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497013"/>
            <a:ext cx="4462462" cy="44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IV-2</a:t>
            </a:r>
            <a:br>
              <a:rPr lang="is-IS" sz="2000" dirty="0" smtClean="0"/>
            </a:br>
            <a:r>
              <a:rPr lang="is-IS" sz="2000" dirty="0" smtClean="0"/>
              <a:t>Skuldir, tekjur og greiðslubyrði lána samkvæmt framtalsgögnum</a:t>
            </a:r>
          </a:p>
        </p:txBody>
      </p:sp>
      <p:pic>
        <p:nvPicPr>
          <p:cNvPr id="121858" name="Picture 2" descr="G:\UMBROTSVINNA\Fjármálastöðugleiki\Fjármálastöðugleiki 2013#1\PNG_nytt\FS131_IV-R2-M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00" y="1340768"/>
            <a:ext cx="4005262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IV-2</a:t>
            </a:r>
            <a:br>
              <a:rPr lang="is-IS" sz="2000" dirty="0" smtClean="0"/>
            </a:br>
            <a:r>
              <a:rPr lang="is-IS" sz="2000" dirty="0" smtClean="0"/>
              <a:t>Skuldir, tekjur og greiðslubyrði lána samkvæmt framtalsgögnum</a:t>
            </a:r>
          </a:p>
        </p:txBody>
      </p:sp>
      <p:pic>
        <p:nvPicPr>
          <p:cNvPr id="122882" name="Picture 2" descr="G:\UMBROTSVINNA\Fjármálastöðugleiki\Fjármálastöðugleiki 2013#1\PNG_nytt\FS131_IV-R2-M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21" y="1268760"/>
            <a:ext cx="4651375" cy="53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Rammagrein IV-2</a:t>
            </a:r>
            <a:br>
              <a:rPr lang="is-IS" sz="2000" dirty="0" smtClean="0"/>
            </a:br>
            <a:r>
              <a:rPr lang="is-IS" sz="2000" dirty="0" smtClean="0"/>
              <a:t>Skuldir, tekjur og greiðslubyrði lána samkvæmt framtalsgögnum</a:t>
            </a:r>
          </a:p>
        </p:txBody>
      </p:sp>
      <p:pic>
        <p:nvPicPr>
          <p:cNvPr id="123906" name="Picture 2" descr="G:\UMBROTSVINNA\Fjármálastöðugleiki\Fjármálastöðugleiki 2013#1\PNG_nytt\FS131_IV-R2-M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4175125" cy="53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 Fjármögnun og laust fé</a:t>
            </a:r>
          </a:p>
        </p:txBody>
      </p:sp>
      <p:pic>
        <p:nvPicPr>
          <p:cNvPr id="124930" name="Picture 2" descr="G:\UMBROTSVINNA\Fjármálastöðugleiki\Fjármálastöðugleiki 2013#1\PNG_nytt\FS131_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4084638" cy="50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05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 Fjármögnun og laust fé</a:t>
            </a:r>
          </a:p>
        </p:txBody>
      </p:sp>
      <p:pic>
        <p:nvPicPr>
          <p:cNvPr id="125954" name="Picture 2" descr="G:\UMBROTSVINNA\Fjármálastöðugleiki\Fjármálastöðugleiki 2013#1\PNG_nytt\FS131_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59"/>
            <a:ext cx="3786555" cy="5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84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 Fjármögnun og laust fé</a:t>
            </a:r>
          </a:p>
        </p:txBody>
      </p:sp>
      <p:pic>
        <p:nvPicPr>
          <p:cNvPr id="126978" name="Picture 2" descr="G:\UMBROTSVINNA\Fjármálastöðugleiki\Fjármálastöðugleiki 2013#1\PNG_nytt\FS131_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72" y="1268760"/>
            <a:ext cx="3680036" cy="51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84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 Fjármögnun og laust fé</a:t>
            </a:r>
          </a:p>
        </p:txBody>
      </p:sp>
      <p:pic>
        <p:nvPicPr>
          <p:cNvPr id="128002" name="Picture 2" descr="G:\UMBROTSVINNA\Fjármálastöðugleiki\Fjármálastöðugleiki 2013#1\PNG_nytt\FS131_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340768"/>
            <a:ext cx="4330232" cy="50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84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 Fjármögnun og laust fé</a:t>
            </a:r>
          </a:p>
        </p:txBody>
      </p:sp>
      <p:pic>
        <p:nvPicPr>
          <p:cNvPr id="129026" name="Picture 2" descr="G:\UMBROTSVINNA\Fjármálastöðugleiki\Fjármálastöðugleiki 2013#1\PNG_nytt\FS131_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4084638" cy="53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84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 Fjármögnun og laust fé</a:t>
            </a:r>
          </a:p>
        </p:txBody>
      </p:sp>
      <p:pic>
        <p:nvPicPr>
          <p:cNvPr id="130050" name="Picture 2" descr="G:\UMBROTSVINNA\Fjármálastöðugleiki\Fjármálastöðugleiki 2013#1\PNG_nytt\FS131_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4314825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84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 Fjármögnun og laust fé</a:t>
            </a:r>
          </a:p>
        </p:txBody>
      </p:sp>
      <p:pic>
        <p:nvPicPr>
          <p:cNvPr id="131074" name="Picture 2" descr="G:\UMBROTSVINNA\Fjármálastöðugleiki\Fjármálastöðugleiki 2013#1\PNG_nytt\FS131_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38263"/>
            <a:ext cx="4217987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84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12290" name="Picture 2" descr="G:\UMBROTSVINNA\Fjármálastöðugleiki\Fjármálastöðugleiki 2013#1\PNG_nytt\FS131_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0768"/>
            <a:ext cx="3925888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 Fjármögnun og laust fé</a:t>
            </a:r>
          </a:p>
        </p:txBody>
      </p:sp>
      <p:pic>
        <p:nvPicPr>
          <p:cNvPr id="132098" name="Picture 2" descr="G:\UMBROTSVINNA\Fjármálastöðugleiki\Fjármálastöðugleiki 2013#1\PNG_nytt\FS131_V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15" y="1124744"/>
            <a:ext cx="437920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84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V</a:t>
            </a:r>
            <a:br>
              <a:rPr lang="is-IS" sz="2400" dirty="0" smtClean="0"/>
            </a:br>
            <a:r>
              <a:rPr lang="is-IS" sz="2400" dirty="0" smtClean="0"/>
              <a:t>Nýjar lausafjárreglur</a:t>
            </a:r>
          </a:p>
        </p:txBody>
      </p:sp>
      <p:pic>
        <p:nvPicPr>
          <p:cNvPr id="133122" name="Picture 2" descr="G:\UMBROTSVINNA\Fjármálastöðugleiki\Fjármálastöðugleiki 2013#1\PNG_nytt\FS131_V_R1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2808312" cy="5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2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Rekstur og eigið fé</a:t>
            </a:r>
          </a:p>
        </p:txBody>
      </p:sp>
      <p:pic>
        <p:nvPicPr>
          <p:cNvPr id="134146" name="Picture 2" descr="G:\UMBROTSVINNA\Fjármálastöðugleiki\Fjármálastöðugleiki 2013#1\PNG_nytt\FS131_V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4084638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Rekstur og eigið fé</a:t>
            </a:r>
          </a:p>
        </p:txBody>
      </p:sp>
      <p:pic>
        <p:nvPicPr>
          <p:cNvPr id="135170" name="Picture 2" descr="G:\UMBROTSVINNA\Fjármálastöðugleiki\Fjármálastöðugleiki 2013#1\PNG_nytt\FS131_V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804988"/>
            <a:ext cx="3919537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Rekstur og eigið fé</a:t>
            </a:r>
          </a:p>
        </p:txBody>
      </p:sp>
      <p:pic>
        <p:nvPicPr>
          <p:cNvPr id="136194" name="Picture 2" descr="G:\UMBROTSVINNA\Fjármálastöðugleiki\Fjármálastöðugleiki 2013#1\PNG_nytt\FS131_V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3863"/>
            <a:ext cx="4168775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Rekstur og eigið fé</a:t>
            </a:r>
          </a:p>
        </p:txBody>
      </p:sp>
      <p:pic>
        <p:nvPicPr>
          <p:cNvPr id="137218" name="Picture 2" descr="G:\UMBROTSVINNA\Fjármálastöðugleiki\Fjármálastöðugleiki 2013#1\PNG_nytt\FS131_V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4376737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Rekstur og eigið fé</a:t>
            </a:r>
          </a:p>
        </p:txBody>
      </p:sp>
      <p:pic>
        <p:nvPicPr>
          <p:cNvPr id="138242" name="Picture 2" descr="G:\UMBROTSVINNA\Fjármálastöðugleiki\Fjármálastöðugleiki 2013#1\PNG_nytt\FS131_V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1" y="1196752"/>
            <a:ext cx="4346575" cy="54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Rekstur og eigið fé</a:t>
            </a:r>
          </a:p>
        </p:txBody>
      </p:sp>
      <p:pic>
        <p:nvPicPr>
          <p:cNvPr id="139266" name="Picture 2" descr="G:\UMBROTSVINNA\Fjármálastöðugleiki\Fjármálastöðugleiki 2013#1\PNG_nytt\FS131_V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181100"/>
            <a:ext cx="4443412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Rekstur og eigið fé</a:t>
            </a:r>
          </a:p>
        </p:txBody>
      </p:sp>
      <p:pic>
        <p:nvPicPr>
          <p:cNvPr id="140290" name="Picture 2" descr="G:\UMBROTSVINNA\Fjármálastöðugleiki\Fjármálastöðugleiki 2013#1\PNG_nytt\FS131_V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573213"/>
            <a:ext cx="4005263" cy="49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Rekstur og eigið fé</a:t>
            </a:r>
          </a:p>
        </p:txBody>
      </p:sp>
      <p:pic>
        <p:nvPicPr>
          <p:cNvPr id="141314" name="Picture 2" descr="G:\UMBROTSVINNA\Fjármálastöðugleiki\Fjármálastöðugleiki 2013#1\PNG_nytt\FS131_V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412776"/>
            <a:ext cx="4357687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13314" name="Picture 2" descr="G:\UMBROTSVINNA\Fjármálastöðugleiki\Fjármálastöðugleiki 2013#1\PNG_nytt\FS131_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4089400" cy="54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Rekstur og eigið fé</a:t>
            </a:r>
          </a:p>
        </p:txBody>
      </p:sp>
      <p:pic>
        <p:nvPicPr>
          <p:cNvPr id="142338" name="Picture 2" descr="G:\UMBROTSVINNA\Fjármálastöðugleiki\Fjármálastöðugleiki 2013#1\PNG_nytt\FS131_V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011613" cy="53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Rekstur og eigið fé</a:t>
            </a:r>
          </a:p>
        </p:txBody>
      </p:sp>
      <p:pic>
        <p:nvPicPr>
          <p:cNvPr id="143362" name="Picture 2" descr="G:\UMBROTSVINNA\Fjármálastöðugleiki\Fjármálastöðugleiki 2013#1\PNG_nytt\FS131_V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265238"/>
            <a:ext cx="4011612" cy="53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Rammagrein VI-1</a:t>
            </a:r>
            <a:br>
              <a:rPr lang="is-IS" sz="2200" dirty="0" smtClean="0"/>
            </a:br>
            <a:r>
              <a:rPr lang="is-IS" sz="2200" dirty="0" smtClean="0"/>
              <a:t>Verðtryggingarmisvægi</a:t>
            </a:r>
            <a:endParaRPr lang="is-IS" sz="2200" dirty="0"/>
          </a:p>
        </p:txBody>
      </p:sp>
      <p:pic>
        <p:nvPicPr>
          <p:cNvPr id="144386" name="Picture 2" descr="G:\UMBROTSVINNA\Fjármálastöðugleiki\Fjármálastöðugleiki 2013#1\PNG_nytt\FS131_VI-R1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1268760"/>
            <a:ext cx="5018062" cy="48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5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Rammagrein VI-1</a:t>
            </a:r>
            <a:br>
              <a:rPr lang="is-IS" sz="2200" dirty="0" smtClean="0"/>
            </a:br>
            <a:r>
              <a:rPr lang="is-IS" sz="2200" dirty="0" smtClean="0"/>
              <a:t>Verðtryggingarmisvægi</a:t>
            </a:r>
            <a:endParaRPr lang="is-IS" sz="2200" dirty="0"/>
          </a:p>
        </p:txBody>
      </p:sp>
      <p:pic>
        <p:nvPicPr>
          <p:cNvPr id="145410" name="Picture 2" descr="G:\UMBROTSVINNA\Fjármálastöðugleiki\Fjármálastöðugleiki 2013#1\PNG_nytt\FS131_VI-R1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268760"/>
            <a:ext cx="4364037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6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Rammagrein VI-2</a:t>
            </a:r>
            <a:br>
              <a:rPr lang="is-IS" sz="2200" dirty="0" smtClean="0"/>
            </a:br>
            <a:r>
              <a:rPr lang="is-IS" sz="2200" dirty="0" smtClean="0"/>
              <a:t>Sveifluháð eiginfjárálag</a:t>
            </a:r>
            <a:endParaRPr lang="is-IS" sz="2200" dirty="0"/>
          </a:p>
        </p:txBody>
      </p:sp>
      <p:pic>
        <p:nvPicPr>
          <p:cNvPr id="146434" name="Picture 2" descr="G:\UMBROTSVINNA\Fjármálastöðugleiki\Fjármálastöðugleiki 2013#1\PNG_nytt\FS131_VI-R2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4052888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3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Rammagrein VI-2</a:t>
            </a:r>
            <a:br>
              <a:rPr lang="is-IS" sz="2200" dirty="0" smtClean="0"/>
            </a:br>
            <a:r>
              <a:rPr lang="is-IS" sz="2200" dirty="0" smtClean="0"/>
              <a:t>Sveifluháð eiginfjárálag</a:t>
            </a:r>
            <a:endParaRPr lang="is-IS" sz="2200" dirty="0"/>
          </a:p>
        </p:txBody>
      </p:sp>
      <p:pic>
        <p:nvPicPr>
          <p:cNvPr id="147458" name="Picture 2" descr="G:\UMBROTSVINNA\Fjármálastöðugleiki\Fjármálastöðugleiki 2013#1\PNG_nytt\FS131_VI-R2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4314825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0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Rammagrein VI-2</a:t>
            </a:r>
            <a:br>
              <a:rPr lang="is-IS" sz="2200" dirty="0" smtClean="0"/>
            </a:br>
            <a:r>
              <a:rPr lang="is-IS" sz="2200" dirty="0" smtClean="0"/>
              <a:t>Sveifluháð eiginfjárálag</a:t>
            </a:r>
            <a:endParaRPr lang="is-IS" sz="2200" dirty="0"/>
          </a:p>
        </p:txBody>
      </p:sp>
      <p:pic>
        <p:nvPicPr>
          <p:cNvPr id="148482" name="Picture 2" descr="G:\UMBROTSVINNA\Fjármálastöðugleiki\Fjármálastöðugleiki 2013#1\PNG_nytt\FS131_VI-R2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340768"/>
            <a:ext cx="4095750" cy="49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0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Rammagrein VI-2</a:t>
            </a:r>
            <a:br>
              <a:rPr lang="is-IS" sz="2200" dirty="0" smtClean="0"/>
            </a:br>
            <a:r>
              <a:rPr lang="is-IS" sz="2200" dirty="0" smtClean="0"/>
              <a:t>Sveifluháð eiginfjárálag</a:t>
            </a:r>
            <a:endParaRPr lang="is-IS" sz="2200" dirty="0"/>
          </a:p>
        </p:txBody>
      </p:sp>
      <p:pic>
        <p:nvPicPr>
          <p:cNvPr id="149506" name="Picture 2" descr="G:\UMBROTSVINNA\Fjármálastöðugleiki\Fjármálastöðugleiki 2013#1\PNG_nytt\FS131_VI-R2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519238"/>
            <a:ext cx="4376738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0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Rammagrein VI-2</a:t>
            </a:r>
            <a:br>
              <a:rPr lang="is-IS" sz="2200" dirty="0" smtClean="0"/>
            </a:br>
            <a:r>
              <a:rPr lang="is-IS" sz="2200" dirty="0" smtClean="0"/>
              <a:t>Sveifluháð eiginfjárálag</a:t>
            </a:r>
            <a:endParaRPr lang="is-IS" sz="2200" dirty="0"/>
          </a:p>
        </p:txBody>
      </p:sp>
      <p:pic>
        <p:nvPicPr>
          <p:cNvPr id="151554" name="Picture 2" descr="G:\UMBROTSVINNA\Fjármálastöðugleiki\Fjármálastöðugleiki 2013#1\PNG_nytt\FS131_VI-R2-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455738"/>
            <a:ext cx="4389438" cy="47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0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Rammagrein VI-2</a:t>
            </a:r>
            <a:br>
              <a:rPr lang="is-IS" sz="2200" dirty="0" smtClean="0"/>
            </a:br>
            <a:r>
              <a:rPr lang="is-IS" sz="2200" dirty="0" smtClean="0"/>
              <a:t>Sveifluháð eiginfjárálag</a:t>
            </a:r>
            <a:endParaRPr lang="is-IS" sz="2200" dirty="0"/>
          </a:p>
        </p:txBody>
      </p:sp>
      <p:pic>
        <p:nvPicPr>
          <p:cNvPr id="152578" name="Picture 2" descr="G:\UMBROTSVINNA\Fjármálastöðugleiki\Fjármálastöðugleiki 2013#1\PNG_nytt\FS131_VI-R2-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4522787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0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14338" name="Picture 2" descr="G:\UMBROTSVINNA\Fjármálastöðugleiki\Fjármálastöðugleiki 2013#1\PNG_nytt\FS131_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99" y="1340768"/>
            <a:ext cx="3932238" cy="52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dirty="0" smtClean="0"/>
              <a:t>VII Uppgjör fallinna fjármálafyrirtækja</a:t>
            </a:r>
            <a:endParaRPr lang="is-IS" dirty="0"/>
          </a:p>
        </p:txBody>
      </p:sp>
      <p:pic>
        <p:nvPicPr>
          <p:cNvPr id="153602" name="Picture 2" descr="G:\UMBROTSVINNA\Fjármálastöðugleiki\Fjármálastöðugleiki 2013#1\PNG_nytt\FS131_VI-R2-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32" y="1628800"/>
            <a:ext cx="487045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5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dirty="0" smtClean="0"/>
              <a:t>VII Uppgjör fallinna fjármálafyrirtækja</a:t>
            </a:r>
            <a:endParaRPr lang="is-IS" dirty="0"/>
          </a:p>
        </p:txBody>
      </p:sp>
      <p:pic>
        <p:nvPicPr>
          <p:cNvPr id="154626" name="Picture 2" descr="G:\UMBROTSVINNA\Fjármálastöðugleiki\Fjármálastöðugleiki 2013#1\PNG_nytt\FS131_V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268760"/>
            <a:ext cx="4516438" cy="49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dirty="0" smtClean="0"/>
              <a:t>VII Uppgjör fallinna fjármálafyrirtækja</a:t>
            </a:r>
            <a:endParaRPr lang="is-IS" dirty="0"/>
          </a:p>
        </p:txBody>
      </p:sp>
      <p:pic>
        <p:nvPicPr>
          <p:cNvPr id="155650" name="Picture 2" descr="G:\UMBROTSVINNA\Fjármálastöðugleiki\Fjármálastöðugleiki 2013#1\PNG_nytt\FS131_V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196752"/>
            <a:ext cx="4443412" cy="54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dirty="0" smtClean="0"/>
              <a:t>VII Uppgjör fallinna fjármálafyrirtækja</a:t>
            </a:r>
            <a:endParaRPr lang="is-IS" dirty="0"/>
          </a:p>
        </p:txBody>
      </p:sp>
      <p:pic>
        <p:nvPicPr>
          <p:cNvPr id="156674" name="Picture 2" descr="G:\UMBROTSVINNA\Fjármálastöðugleiki\Fjármálastöðugleiki 2013#1\PNG_nytt\FS131_V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268760"/>
            <a:ext cx="4089400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dirty="0" smtClean="0"/>
              <a:t>VII Uppgjör fallinna fjármálafyrirtækja</a:t>
            </a:r>
            <a:endParaRPr lang="is-IS" dirty="0"/>
          </a:p>
        </p:txBody>
      </p:sp>
      <p:pic>
        <p:nvPicPr>
          <p:cNvPr id="157698" name="Picture 2" descr="G:\UMBROTSVINNA\Fjármálastöðugleiki\Fjármálastöðugleiki 2013#1\PNG_nytt\FS131_V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4089400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dirty="0" smtClean="0"/>
              <a:t>VII Uppgjör fallinna fjármálafyrirtækja</a:t>
            </a:r>
            <a:endParaRPr lang="is-IS" dirty="0"/>
          </a:p>
        </p:txBody>
      </p:sp>
      <p:pic>
        <p:nvPicPr>
          <p:cNvPr id="158722" name="Picture 2" descr="G:\UMBROTSVINNA\Fjármálastöðugleiki\Fjármálastöðugleiki 2013#1\PNG_nytt\FS131_V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412875"/>
            <a:ext cx="5759549" cy="42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dirty="0" smtClean="0"/>
              <a:t>VII Uppgjör fallinna fjármálafyrirtækja</a:t>
            </a:r>
            <a:endParaRPr lang="is-IS" dirty="0"/>
          </a:p>
        </p:txBody>
      </p:sp>
      <p:pic>
        <p:nvPicPr>
          <p:cNvPr id="159746" name="Picture 2" descr="G:\UMBROTSVINNA\Fjármálastöðugleiki\Fjármálastöðugleiki 2013#1\PNG_nytt\FS131_V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4437062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dirty="0" smtClean="0"/>
              <a:t>VII Uppgjör fallinna fjármálafyrirtækja</a:t>
            </a:r>
            <a:endParaRPr lang="is-IS" dirty="0"/>
          </a:p>
        </p:txBody>
      </p:sp>
      <p:pic>
        <p:nvPicPr>
          <p:cNvPr id="160770" name="Picture 2" descr="G:\UMBROTSVINNA\Fjármálastöðugleiki\Fjármálastöðugleiki 2013#1\PNG_nytt\FS131_V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64526"/>
            <a:ext cx="405923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dirty="0" smtClean="0"/>
              <a:t>VII Uppgjör fallinna fjármálafyrirtækja</a:t>
            </a:r>
            <a:endParaRPr lang="is-IS" dirty="0"/>
          </a:p>
        </p:txBody>
      </p:sp>
      <p:pic>
        <p:nvPicPr>
          <p:cNvPr id="161794" name="Picture 2" descr="G:\UMBROTSVINNA\Fjármálastöðugleiki\Fjármálastöðugleiki 2013#1\PNG_nytt\FS131_V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27163"/>
            <a:ext cx="5376862" cy="43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dirty="0"/>
              <a:t>VII Uppgjör fallinna fjármálafyrirtækja</a:t>
            </a:r>
          </a:p>
        </p:txBody>
      </p:sp>
      <p:pic>
        <p:nvPicPr>
          <p:cNvPr id="162818" name="Picture 2" descr="G:\UMBROTSVINNA\Fjármálastöðugleiki\Fjármálastöðugleiki 2013#1\PNG_nytt\FS131_V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43063"/>
            <a:ext cx="4357688" cy="45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7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15362" name="Picture 2" descr="G:\UMBROTSVINNA\Fjármálastöðugleiki\Fjármálastöðugleiki 2013#1\PNG_nytt\FS131_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4089400" cy="541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1800" dirty="0"/>
              <a:t>Rammagrein VII-1</a:t>
            </a:r>
            <a:br>
              <a:rPr lang="is-IS" sz="1800" dirty="0"/>
            </a:br>
            <a:r>
              <a:rPr lang="is-IS" sz="1800" dirty="0"/>
              <a:t>Kröfur á föllnu bankana, útgreiðslur og fjárhæð útistandandi krafna</a:t>
            </a:r>
          </a:p>
        </p:txBody>
      </p:sp>
      <p:pic>
        <p:nvPicPr>
          <p:cNvPr id="163842" name="Picture 2" descr="G:\UMBROTSVINNA\Fjármálastöðugleiki\Fjármálastöðugleiki 2013#1\PNG_nytt\FS131_VII-R1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265238"/>
            <a:ext cx="4651375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82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1800" dirty="0" smtClean="0"/>
              <a:t>Rammagrein VII-2</a:t>
            </a:r>
            <a:br>
              <a:rPr lang="is-IS" sz="1800" dirty="0" smtClean="0"/>
            </a:br>
            <a:r>
              <a:rPr lang="is-IS" sz="1800" dirty="0" smtClean="0"/>
              <a:t>Minni fjármálafyrirtæki í slitameðferð</a:t>
            </a:r>
            <a:endParaRPr lang="is-IS" sz="1800" dirty="0"/>
          </a:p>
        </p:txBody>
      </p:sp>
      <p:pic>
        <p:nvPicPr>
          <p:cNvPr id="1026" name="Picture 2" descr="G:\UMBROTSVINNA\Fjármálastöðugleiki\Fjármálastöðugleiki 2013#1\PNG_nytt\FS131_VII-R2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4151312" cy="4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226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400" dirty="0" smtClean="0"/>
              <a:t>Viðauki I</a:t>
            </a:r>
            <a:br>
              <a:rPr lang="is-IS" sz="2400" dirty="0" smtClean="0"/>
            </a:br>
            <a:r>
              <a:rPr lang="is-IS" sz="2400" dirty="0" smtClean="0"/>
              <a:t>Erlendur samanburður</a:t>
            </a:r>
            <a:endParaRPr lang="is-IS" sz="2400" dirty="0"/>
          </a:p>
        </p:txBody>
      </p:sp>
      <p:pic>
        <p:nvPicPr>
          <p:cNvPr id="164866" name="Picture 2" descr="G:\UMBROTSVINNA\Fjármálastöðugleiki\Fjármálastöðugleiki 2013#1\PNG_nytt\FS131_Norrænn samanburður_M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27487"/>
            <a:ext cx="4297362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93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400" dirty="0" smtClean="0"/>
              <a:t>Viðauki I</a:t>
            </a:r>
            <a:br>
              <a:rPr lang="is-IS" sz="2400" dirty="0" smtClean="0"/>
            </a:br>
            <a:r>
              <a:rPr lang="is-IS" sz="2400" dirty="0" smtClean="0"/>
              <a:t>Erlendur samanburður</a:t>
            </a:r>
            <a:endParaRPr lang="is-IS" sz="2400" dirty="0"/>
          </a:p>
        </p:txBody>
      </p:sp>
      <p:pic>
        <p:nvPicPr>
          <p:cNvPr id="165890" name="Picture 2" descr="G:\UMBROTSVINNA\Fjármálastöðugleiki\Fjármálastöðugleiki 2013#1\PNG_nytt\FS131_Norrænn samanburður_M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530350"/>
            <a:ext cx="4005262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97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400" dirty="0" smtClean="0"/>
              <a:t>Viðauki I</a:t>
            </a:r>
            <a:br>
              <a:rPr lang="is-IS" sz="2400" dirty="0" smtClean="0"/>
            </a:br>
            <a:r>
              <a:rPr lang="is-IS" sz="2400" dirty="0" smtClean="0"/>
              <a:t>Erlendur samanburður</a:t>
            </a:r>
            <a:endParaRPr lang="is-IS" sz="2400" dirty="0"/>
          </a:p>
        </p:txBody>
      </p:sp>
      <p:pic>
        <p:nvPicPr>
          <p:cNvPr id="166914" name="Picture 2" descr="G:\UMBROTSVINNA\Fjármálastöðugleiki\Fjármálastöðugleiki 2013#1\PNG_nytt\FS131_Norrænn samanburður_M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1484784"/>
            <a:ext cx="40481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97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400" dirty="0" smtClean="0"/>
              <a:t>Viðauki I</a:t>
            </a:r>
            <a:br>
              <a:rPr lang="is-IS" sz="2400" dirty="0" smtClean="0"/>
            </a:br>
            <a:r>
              <a:rPr lang="is-IS" sz="2400" dirty="0" smtClean="0"/>
              <a:t>Erlendur samanburður</a:t>
            </a:r>
            <a:endParaRPr lang="is-IS" sz="2400" dirty="0"/>
          </a:p>
        </p:txBody>
      </p:sp>
      <p:pic>
        <p:nvPicPr>
          <p:cNvPr id="167938" name="Picture 2" descr="G:\UMBROTSVINNA\Fjármálastöðugleiki\Fjármálastöðugleiki 2013#1\PNG_nytt\FS131_Norrænn samanburður_M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412776"/>
            <a:ext cx="4005262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97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400" dirty="0" smtClean="0"/>
              <a:t>Viðauki I</a:t>
            </a:r>
            <a:br>
              <a:rPr lang="is-IS" sz="2400" dirty="0" smtClean="0"/>
            </a:br>
            <a:r>
              <a:rPr lang="is-IS" sz="2400" dirty="0" smtClean="0"/>
              <a:t>Erlendur samanburður</a:t>
            </a:r>
            <a:endParaRPr lang="is-IS" sz="2400" dirty="0"/>
          </a:p>
        </p:txBody>
      </p:sp>
      <p:pic>
        <p:nvPicPr>
          <p:cNvPr id="168962" name="Picture 2" descr="G:\UMBROTSVINNA\Fjármálastöðugleiki\Fjármálastöðugleiki 2013#1\PNG_nytt\FS131_Norrænn samanburður_M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557338"/>
            <a:ext cx="4005262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97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400" dirty="0" smtClean="0"/>
              <a:t>Viðauki I</a:t>
            </a:r>
            <a:br>
              <a:rPr lang="is-IS" sz="2400" dirty="0" smtClean="0"/>
            </a:br>
            <a:r>
              <a:rPr lang="is-IS" sz="2400" dirty="0" smtClean="0"/>
              <a:t>Erlendur samanburður</a:t>
            </a:r>
            <a:endParaRPr lang="is-IS" sz="2400" dirty="0"/>
          </a:p>
        </p:txBody>
      </p:sp>
      <p:pic>
        <p:nvPicPr>
          <p:cNvPr id="169986" name="Picture 2" descr="G:\UMBROTSVINNA\Fjármálastöðugleiki\Fjármálastöðugleiki 2013#1\PNG_nytt\FS131_Norrænn samanburður_M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484313"/>
            <a:ext cx="40894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97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16386" name="Picture 2" descr="G:\UMBROTSVINNA\Fjármálastöðugleiki\Fjármálastöðugleiki 2013#1\PNG_nytt\FS131_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1698625"/>
            <a:ext cx="4005262" cy="45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17410" name="Picture 2" descr="G:\UMBROTSVINNA\Fjármálastöðugleiki\Fjármálastöðugleiki 2013#1\PNG_nytt\FS131_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179513"/>
            <a:ext cx="4638675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18434" name="Picture 2" descr="G:\UMBROTSVINNA\Fjármálastöðugleiki\Fjármálastöðugleiki 2013#1\PNG_nytt\FS131_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4364038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1026" name="Picture 2" descr="G:\UMBROTSVINNA\Fjármálastöðugleiki\Fjármálastöðugleiki 2013#1\PNG_nytt\FS131_0-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065587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19458" name="Picture 2" descr="G:\UMBROTSVINNA\Fjármálastöðugleiki\Fjármálastöðugleiki 2013#1\PNG_nytt\FS131_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4357687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20482" name="Picture 2" descr="G:\UMBROTSVINNA\Fjármálastöðugleiki\Fjármálastöðugleiki 2013#1\PNG_nytt\FS131_I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344613"/>
            <a:ext cx="4089400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21506" name="Picture 2" descr="G:\UMBROTSVINNA\Fjármálastöðugleiki\Fjármálastöðugleiki 2013#1\PNG_nytt\FS131_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3614738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22530" name="Picture 2" descr="G:\UMBROTSVINNA\Fjármálastöðugleiki\Fjármálastöðugleiki 2013#1\PNG_nytt\FS131_I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268760"/>
            <a:ext cx="4048125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23554" name="Picture 2" descr="G:\UMBROTSVINNA\Fjármálastöðugleiki\Fjármálastöðugleiki 2013#1\PNG_nytt\FS131_I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277938"/>
            <a:ext cx="2651125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24578" name="Picture 2" descr="G:\UMBROTSVINNA\Fjármálastöðugleiki\Fjármálastöðugleiki 2013#1\PNG_nytt\FS131_I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4217988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I-1</a:t>
            </a:r>
            <a:br>
              <a:rPr lang="is-IS" sz="2400" dirty="0" smtClean="0"/>
            </a:br>
            <a:r>
              <a:rPr lang="is-IS" sz="2400" dirty="0" smtClean="0"/>
              <a:t>Útgáfa fyrirtækjaskuldabréfa</a:t>
            </a:r>
            <a:endParaRPr lang="is-IS" sz="2400" dirty="0"/>
          </a:p>
        </p:txBody>
      </p:sp>
      <p:pic>
        <p:nvPicPr>
          <p:cNvPr id="1026" name="Picture 2" descr="G:\UMBROTSVINNA\Fjármálastöðugleiki\Fjármálastöðugleiki 2013#1\PNG_nytt\FS131_I-R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7"/>
            <a:ext cx="4144962" cy="532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62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I-1</a:t>
            </a:r>
            <a:br>
              <a:rPr lang="is-IS" sz="2400" dirty="0" smtClean="0"/>
            </a:br>
            <a:r>
              <a:rPr lang="is-IS" sz="2400" dirty="0" smtClean="0"/>
              <a:t>Útgáfa fyrirtækjaskuldabréfa</a:t>
            </a:r>
            <a:endParaRPr lang="is-IS" sz="2400" dirty="0"/>
          </a:p>
        </p:txBody>
      </p:sp>
      <p:pic>
        <p:nvPicPr>
          <p:cNvPr id="2050" name="Picture 2" descr="G:\UMBROTSVINNA\Fjármálastöðugleiki\Fjármálastöðugleiki 2013#1\PNG_nytt\FS131_I-R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041775" cy="537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99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27650" name="Picture 2" descr="G:\UMBROTSVINNA\Fjármálastöðugleiki\Fjármálastöðugleiki 2013#1\PNG_nytt\FS131_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6187"/>
            <a:ext cx="5497513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28674" name="Picture 2" descr="G:\UMBROTSVINNA\Fjármálastöðugleiki\Fjármálastöðugleiki 2013#1\PNG_nytt\FS131_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9724"/>
            <a:ext cx="4699000" cy="416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2050" name="Picture 2" descr="G:\UMBROTSVINNA\Fjármálastöðugleiki\Fjármálastöðugleiki 2013#1\PNG_nytt\FS131_0-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34" y="1268760"/>
            <a:ext cx="408940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00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29698" name="Picture 2" descr="G:\UMBROTSVINNA\Fjármálastöðugleiki\Fjármálastöðugleiki 2013#1\PNG_nytt\FS131_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00208"/>
            <a:ext cx="3974662" cy="533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30722" name="Picture 2" descr="G:\UMBROTSVINNA\Fjármálastöðugleiki\Fjármálastöðugleiki 2013#1\PNG_nytt\FS131_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53964"/>
            <a:ext cx="4211638" cy="44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31746" name="Picture 2" descr="G:\UMBROTSVINNA\Fjármálastöðugleiki\Fjármálastöðugleiki 2013#1\PNG_nytt\FS131_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74581"/>
            <a:ext cx="4327525" cy="46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32770" name="Picture 2" descr="G:\UMBROTSVINNA\Fjármálastöðugleiki\Fjármálastöðugleiki 2013#1\PNG_nytt\FS131_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5727"/>
            <a:ext cx="4310063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33794" name="Picture 2" descr="G:\UMBROTSVINNA\Fjármálastöðugleiki\Fjármálastöðugleiki 2013#1\PNG_nytt\FS131_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4529138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34818" name="Picture 2" descr="G:\UMBROTSVINNA\Fjármálastöðugleiki\Fjármálastöðugleiki 2013#1\PNG_nytt\FS131_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37" y="1196752"/>
            <a:ext cx="389523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35842" name="Picture 2" descr="G:\UMBROTSVINNA\Fjármálastöðugleiki\Fjármálastöðugleiki 2013#1\PNG_nytt\FS131_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196752"/>
            <a:ext cx="4473575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36866" name="Picture 2" descr="G:\UMBROTSVINNA\Fjármálastöðugleiki\Fjármálastöðugleiki 2013#1\PNG_nytt\FS131_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4230687" cy="51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37890" name="Picture 2" descr="G:\UMBROTSVINNA\Fjármálastöðugleiki\Fjármálastöðugleiki 2013#1\PNG_nytt\FS131_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04" y="1700808"/>
            <a:ext cx="3956050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38914" name="Picture 2" descr="G:\UMBROTSVINNA\Fjármálastöðugleiki\Fjármálastöðugleiki 2013#1\PNG_nytt\FS131_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4376738" cy="42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3074" name="Picture 2" descr="G:\UMBROTSVINNA\Fjármálastöðugleiki\Fjármálastöðugleiki 2013#1\PNG_nytt\FS131_0-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7" y="1340768"/>
            <a:ext cx="4071938" cy="47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4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Ytri staða þjóðarbúsins</a:t>
            </a:r>
          </a:p>
        </p:txBody>
      </p:sp>
      <p:pic>
        <p:nvPicPr>
          <p:cNvPr id="39938" name="Picture 2" descr="G:\UMBROTSVINNA\Fjármálastöðugleiki\Fjármálastöðugleiki 2013#1\PNG_nytt\FS131_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87500"/>
            <a:ext cx="4059238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2400" dirty="0" smtClean="0"/>
              <a:t>Rammagrein II-1</a:t>
            </a:r>
            <a:br>
              <a:rPr lang="is-IS" sz="2400" dirty="0" smtClean="0"/>
            </a:br>
            <a:r>
              <a:rPr lang="is-IS" sz="2400" dirty="0" smtClean="0"/>
              <a:t>Gjaldeyrisútboð Seðlabankans</a:t>
            </a:r>
          </a:p>
        </p:txBody>
      </p:sp>
      <p:pic>
        <p:nvPicPr>
          <p:cNvPr id="40963" name="Picture 3" descr="G:\UMBROTSVINNA\Fjármálastöðugleiki\Fjármálastöðugleiki 2013#1\PNG_nytt\FS131_II-R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4005263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451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2400" dirty="0" smtClean="0"/>
              <a:t>Rammagrein II-1</a:t>
            </a:r>
            <a:br>
              <a:rPr lang="is-IS" sz="2400" dirty="0" smtClean="0"/>
            </a:br>
            <a:r>
              <a:rPr lang="is-IS" sz="2400" dirty="0" smtClean="0"/>
              <a:t>Gjaldeyrisútboð Seðlabankans</a:t>
            </a:r>
          </a:p>
        </p:txBody>
      </p:sp>
      <p:pic>
        <p:nvPicPr>
          <p:cNvPr id="41986" name="Picture 2" descr="G:\UMBROTSVINNA\Fjármálastöðugleiki\Fjármálastöðugleiki 2013#1\PNG_nytt\FS131_II-R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45360"/>
            <a:ext cx="3700462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6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2400" dirty="0" smtClean="0"/>
              <a:t>Rammagrein II-1</a:t>
            </a:r>
            <a:br>
              <a:rPr lang="is-IS" sz="2400" dirty="0" smtClean="0"/>
            </a:br>
            <a:r>
              <a:rPr lang="is-IS" sz="2400" dirty="0" smtClean="0"/>
              <a:t>Gjaldeyrisútboð Seðlabankans</a:t>
            </a:r>
          </a:p>
        </p:txBody>
      </p:sp>
      <p:pic>
        <p:nvPicPr>
          <p:cNvPr id="43010" name="Picture 2" descr="G:\UMBROTSVINNA\Fjármálastöðugleiki\Fjármálastöðugleiki 2013#1\PNG_nytt\FS131_II-R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03616"/>
            <a:ext cx="426085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6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sz="2400" dirty="0" smtClean="0"/>
              <a:t>Rammagrein II-1</a:t>
            </a:r>
            <a:br>
              <a:rPr lang="is-IS" sz="2400" dirty="0" smtClean="0"/>
            </a:br>
            <a:r>
              <a:rPr lang="is-IS" sz="2400" dirty="0" smtClean="0"/>
              <a:t>Gjaldeyrisútboð Seðlabankans</a:t>
            </a:r>
          </a:p>
        </p:txBody>
      </p:sp>
      <p:pic>
        <p:nvPicPr>
          <p:cNvPr id="44034" name="Picture 2" descr="G:\UMBROTSVINNA\Fjármálastöðugleiki\Fjármálastöðugleiki 2013#1\PNG_nytt\FS131_II-R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268760"/>
            <a:ext cx="430371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6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45058" name="Picture 2" descr="G:\UMBROTSVINNA\Fjármálastöðugleiki\Fjármálastöðugleiki 2013#1\PNG_nytt\FS131_I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76" y="1268760"/>
            <a:ext cx="3316287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46082" name="Picture 2" descr="G:\UMBROTSVINNA\Fjármálastöðugleiki\Fjármálastöðugleiki 2013#1\PNG_nytt\FS131_I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4217988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47106" name="Picture 2" descr="G:\UMBROTSVINNA\Fjármálastöðugleiki\Fjármálastöðugleiki 2013#1\PNG_nytt\FS131_I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208088"/>
            <a:ext cx="4230687" cy="54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48130" name="Picture 2" descr="G:\UMBROTSVINNA\Fjármálastöðugleiki\Fjármálastöðugleiki 2013#1\PNG_nytt\FS131_I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579563"/>
            <a:ext cx="4529137" cy="423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49154" name="Picture 2" descr="G:\UMBROTSVINNA\Fjármálastöðugleiki\Fjármálastöðugleiki 2013#1\PNG_nytt\FS131_I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03" y="1196752"/>
            <a:ext cx="2644775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2" name="Picture 2" descr="G:\UMBROTSVINNA\Fjármálastöðugleiki\Fjármálastöðugleiki 2013#1\PNG_nytt\FS131_0-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4437062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39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50178" name="Picture 2" descr="G:\UMBROTSVINNA\Fjármálastöðugleiki\Fjármálastöðugleiki 2013#1\PNG_nytt\FS131_I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3170237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51202" name="Picture 2" descr="G:\UMBROTSVINNA\Fjármálastöðugleiki\Fjármálastöðugleiki 2013#1\PNG_nytt\FS131_I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4071937" cy="47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52226" name="Picture 2" descr="G:\UMBROTSVINNA\Fjármálastöðugleiki\Fjármálastöðugleiki 2013#1\PNG_nytt\FS131_I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0488"/>
            <a:ext cx="39989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53250" name="Picture 2" descr="G:\UMBROTSVINNA\Fjármálastöðugleiki\Fjármálastöðugleiki 2013#1\PNG_nytt\FS131_I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26" y="1281113"/>
            <a:ext cx="4370387" cy="50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54274" name="Picture 2" descr="G:\UMBROTSVINNA\Fjármálastöðugleiki\Fjármálastöðugleiki 2013#1\PNG_nytt\FS131_I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4383087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55298" name="Picture 2" descr="G:\UMBROTSVINNA\Fjármálastöðugleiki\Fjármálastöðugleiki 2013#1\PNG_nytt\FS131_I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354100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56322" name="Picture 2" descr="G:\UMBROTSVINNA\Fjármálastöðugleiki\Fjármálastöðugleiki 2013#1\PNG_nytt\FS131_I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0517"/>
            <a:ext cx="3840162" cy="5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57346" name="Picture 2" descr="G:\UMBROTSVINNA\Fjármálastöðugleiki\Fjármálastöðugleiki 2013#1\PNG_nytt\FS131_I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4327525" cy="35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</a:t>
            </a:r>
            <a:r>
              <a:rPr lang="is-IS" dirty="0" smtClean="0"/>
              <a:t>Aðilar á fjármálamarkaði</a:t>
            </a:r>
          </a:p>
        </p:txBody>
      </p:sp>
      <p:pic>
        <p:nvPicPr>
          <p:cNvPr id="58370" name="Picture 2" descr="G:\UMBROTSVINNA\Fjármálastöðugleiki\Fjármálastöðugleiki 2013#1\PNG_nytt\FS131_II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3840163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III-1</a:t>
            </a:r>
            <a:br>
              <a:rPr lang="is-IS" sz="2400" dirty="0" smtClean="0"/>
            </a:br>
            <a:r>
              <a:rPr lang="is-IS" sz="2400" dirty="0" smtClean="0"/>
              <a:t>Íbúðalánasjóður</a:t>
            </a:r>
          </a:p>
        </p:txBody>
      </p:sp>
      <p:pic>
        <p:nvPicPr>
          <p:cNvPr id="59394" name="Picture 2" descr="G:\UMBROTSVINNA\Fjármálastöðugleiki\Fjármálastöðugleiki 2013#1\PNG_nytt\FS131_R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2" y="1340768"/>
            <a:ext cx="4230687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1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5122" name="Picture 2" descr="G:\UMBROTSVINNA\Fjármálastöðugleiki\Fjármálastöðugleiki 2013#1\PNG_nytt\FS131_0-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43048"/>
            <a:ext cx="3470731" cy="545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2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III-1</a:t>
            </a:r>
            <a:br>
              <a:rPr lang="is-IS" sz="2400" dirty="0" smtClean="0"/>
            </a:br>
            <a:r>
              <a:rPr lang="is-IS" sz="2400" dirty="0" smtClean="0"/>
              <a:t>Íbúðalánasjóður</a:t>
            </a:r>
          </a:p>
        </p:txBody>
      </p:sp>
      <p:pic>
        <p:nvPicPr>
          <p:cNvPr id="60418" name="Picture 2" descr="G:\UMBROTSVINNA\Fjármálastöðugleiki\Fjármálastöðugleiki 2013#1\PNG_nytt\FS131_R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527175"/>
            <a:ext cx="4589463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63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III-1</a:t>
            </a:r>
            <a:br>
              <a:rPr lang="is-IS" sz="2400" dirty="0" smtClean="0"/>
            </a:br>
            <a:r>
              <a:rPr lang="is-IS" sz="2400" dirty="0" smtClean="0"/>
              <a:t>Íbúðalánasjóður</a:t>
            </a:r>
          </a:p>
        </p:txBody>
      </p:sp>
      <p:pic>
        <p:nvPicPr>
          <p:cNvPr id="61442" name="Picture 2" descr="G:\UMBROTSVINNA\Fjármálastöðugleiki\Fjármálastöðugleiki 2013#1\PNG_nytt\FS131_R1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4078287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63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III-1</a:t>
            </a:r>
            <a:br>
              <a:rPr lang="is-IS" sz="2400" dirty="0" smtClean="0"/>
            </a:br>
            <a:r>
              <a:rPr lang="is-IS" sz="2400" dirty="0" smtClean="0"/>
              <a:t>Íbúðalánasjóður</a:t>
            </a:r>
          </a:p>
        </p:txBody>
      </p:sp>
      <p:pic>
        <p:nvPicPr>
          <p:cNvPr id="62466" name="Picture 2" descr="G:\UMBROTSVINNA\Fjármálastöðugleiki\Fjármálastöðugleiki 2013#1\PNG_nytt\FS131_R1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6" y="1700808"/>
            <a:ext cx="4443413" cy="42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63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III-1</a:t>
            </a:r>
            <a:br>
              <a:rPr lang="is-IS" sz="2400" dirty="0" smtClean="0"/>
            </a:br>
            <a:r>
              <a:rPr lang="is-IS" sz="2400" dirty="0" smtClean="0"/>
              <a:t>Íbúðalánasjóður</a:t>
            </a:r>
          </a:p>
        </p:txBody>
      </p:sp>
      <p:pic>
        <p:nvPicPr>
          <p:cNvPr id="63490" name="Picture 2" descr="G:\UMBROTSVINNA\Fjármálastöðugleiki\Fjármálastöðugleiki 2013#1\PNG_nytt\FS131_R1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230688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63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III-1</a:t>
            </a:r>
            <a:br>
              <a:rPr lang="is-IS" sz="2400" dirty="0" smtClean="0"/>
            </a:br>
            <a:r>
              <a:rPr lang="is-IS" sz="2400" dirty="0" smtClean="0"/>
              <a:t>Íbúðalánasjóður</a:t>
            </a:r>
          </a:p>
        </p:txBody>
      </p:sp>
      <p:pic>
        <p:nvPicPr>
          <p:cNvPr id="64514" name="Picture 2" descr="G:\UMBROTSVINNA\Fjármálastöðugleiki\Fjármálastöðugleiki 2013#1\PNG_nytt\FS131_R1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54137"/>
            <a:ext cx="4078288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63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65538" name="Picture 2" descr="G:\UMBROTSVINNA\Fjármálastöðugleiki\Fjármálastöðugleiki 2013#1\PNG_nytt\FS131_I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4529138" cy="48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3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66562" name="Picture 2" descr="G:\UMBROTSVINNA\Fjármálastöðugleiki\Fjármálastöðugleiki 2013#1\PNG_nytt\FS131_I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3937000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67586" name="Picture 2" descr="G:\UMBROTSVINNA\Fjármálastöðugleiki\Fjármálastöðugleiki 2013#1\PNG_nytt\FS131_I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3462338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68610" name="Picture 2" descr="G:\UMBROTSVINNA\Fjármálastöðugleiki\Fjármálastöðugleiki 2013#1\PNG_nytt\FS131_I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3078163" cy="46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69634" name="Picture 2" descr="G:\UMBROTSVINNA\Fjármálastöðugleiki\Fjármálastöðugleiki 2013#1\PNG_nytt\FS131_I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3998913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6146" name="Picture 2" descr="G:\UMBROTSVINNA\Fjármálastöðugleiki\Fjármálastöðugleiki 2013#1\PNG_nytt\FS131_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68" y="1401352"/>
            <a:ext cx="4291012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70658" name="Picture 2" descr="G:\UMBROTSVINNA\Fjármálastöðugleiki\Fjármálastöðugleiki 2013#1\PNG_nytt\FS131_I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03466"/>
            <a:ext cx="4096073" cy="554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71682" name="Picture 2" descr="G:\UMBROTSVINNA\Fjármálastöðugleiki\Fjármálastöðugleiki 2013#1\PNG_nytt\FS131_I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497013"/>
            <a:ext cx="3913187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72706" name="Picture 2" descr="G:\UMBROTSVINNA\Fjármálastöðugleiki\Fjármálastöðugleiki 2013#1\PNG_nytt\FS131_IV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4065587" cy="50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73730" name="Picture 2" descr="G:\UMBROTSVINNA\Fjármálastöðugleiki\Fjármálastöðugleiki 2013#1\PNG_nytt\FS131_IV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48846"/>
            <a:ext cx="4115817" cy="54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74754" name="Picture 2" descr="G:\UMBROTSVINNA\Fjármálastöðugleiki\Fjármálastöðugleiki 2013#1\PNG_nytt\FS131_IV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4089400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75778" name="Picture 2" descr="G:\UMBROTSVINNA\Fjármálastöðugleiki\Fjármálastöðugleiki 2013#1\PNG_nytt\FS131_IV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34" y="1116013"/>
            <a:ext cx="4031516" cy="555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76802" name="Picture 2" descr="G:\UMBROTSVINNA\Fjármálastöðugleiki\Fjármálastöðugleiki 2013#1\PNG_nytt\FS131_IV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200150"/>
            <a:ext cx="4321175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77826" name="Picture 2" descr="G:\UMBROTSVINNA\Fjármálastöðugleiki\Fjármálastöðugleiki 2013#1\PNG_nytt\FS131_IV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4089400" cy="51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78850" name="Picture 2" descr="G:\UMBROTSVINNA\Fjármálastöðugleiki\Fjármálastöðugleiki 2013#1\PNG_nytt\FS131_IV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124744"/>
            <a:ext cx="44862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79874" name="Picture 2" descr="G:\UMBROTSVINNA\Fjármálastöðugleiki\Fjármálastöðugleiki 2013#1\PNG_nytt\FS131_IV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44200"/>
            <a:ext cx="3744615" cy="558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7170" name="Picture 2" descr="G:\UMBROTSVINNA\Fjármálastöðugleiki\Fjármálastöðugleiki 2013#1\PNG_nytt\FS131_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08" y="1268760"/>
            <a:ext cx="400526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80898" name="Picture 2" descr="G:\UMBROTSVINNA\Fjármálastöðugleiki\Fjármálastöðugleiki 2013#1\PNG_nytt\FS131_IV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53" y="1268760"/>
            <a:ext cx="4614862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81922" name="Picture 2" descr="G:\UMBROTSVINNA\Fjármálastöðugleiki\Fjármálastöðugleiki 2013#1\PNG_nytt\FS131_IV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268760"/>
            <a:ext cx="4248150" cy="5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82946" name="Picture 2" descr="G:\UMBROTSVINNA\Fjármálastöðugleiki\Fjármálastöðugleiki 2013#1\PNG_nytt\FS131_IV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28750"/>
            <a:ext cx="4224337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83970" name="Picture 2" descr="G:\UMBROTSVINNA\Fjármálastöðugleiki\Fjármálastöðugleiki 2013#1\PNG_nytt\FS131_IV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4224338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84994" name="Picture 2" descr="G:\UMBROTSVINNA\Fjármálastöðugleiki\Fjármálastöðugleiki 2013#1\PNG_nytt\FS131_IV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4595"/>
            <a:ext cx="4443412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86018" name="Picture 2" descr="G:\UMBROTSVINNA\Fjármálastöðugleiki\Fjármálastöðugleiki 2013#1\PNG_nytt\FS131_IV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4211638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87042" name="Picture 2" descr="G:\UMBROTSVINNA\Fjármálastöðugleiki\Fjármálastöðugleiki 2013#1\PNG_nytt\FS131_IV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4005262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88066" name="Picture 2" descr="G:\UMBROTSVINNA\Fjármálastöðugleiki\Fjármálastöðugleiki 2013#1\PNG_nytt\FS131_IV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4005262" cy="48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89090" name="Picture 2" descr="G:\UMBROTSVINNA\Fjármálastöðugleiki\Fjármálastöðugleiki 2013#1\PNG_nytt\FS131_IV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91" y="1196752"/>
            <a:ext cx="4400550" cy="54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90114" name="Picture 2" descr="G:\UMBROTSVINNA\Fjármálastöðugleiki\Fjármálastöðugleiki 2013#1\PNG_nytt\FS131_IV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4462462" cy="52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Efnahagslegt umhverfi</a:t>
            </a:r>
            <a:endParaRPr lang="en-US" dirty="0" smtClean="0"/>
          </a:p>
        </p:txBody>
      </p:sp>
      <p:pic>
        <p:nvPicPr>
          <p:cNvPr id="8194" name="Picture 2" descr="G:\UMBROTSVINNA\Fjármálastöðugleiki\Fjármálastöðugleiki 2013#1\PNG_nytt\FS131_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3979862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0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91138" name="Picture 2" descr="G:\UMBROTSVINNA\Fjármálastöðugleiki\Fjármálastöðugleiki 2013#1\PNG_nytt\FS131_IV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4443412" cy="45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92162" name="Picture 2" descr="G:\UMBROTSVINNA\Fjármálastöðugleiki\Fjármálastöðugleiki 2013#1\PNG_nytt\FS131_IV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423068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93186" name="Picture 2" descr="G:\UMBROTSVINNA\Fjármálastöðugleiki\Fjármálastöðugleiki 2013#1\PNG_nytt\FS131_IV-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4767263" cy="46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94210" name="Picture 2" descr="G:\UMBROTSVINNA\Fjármálastöðugleiki\Fjármálastöðugleiki 2013#1\PNG_nytt\FS131_IV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708150"/>
            <a:ext cx="4071938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95234" name="Picture 2" descr="G:\UMBROTSVINNA\Fjármálastöðugleiki\Fjármálastöðugleiki 2013#1\PNG_nytt\FS131_IV-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162050"/>
            <a:ext cx="4151312" cy="56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96258" name="Picture 2" descr="G:\UMBROTSVINNA\Fjármálastöðugleiki\Fjármálastöðugleiki 2013#1\PNG_nytt\FS131_IV-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80" y="1124744"/>
            <a:ext cx="4814888" cy="566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97282" name="Picture 2" descr="G:\UMBROTSVINNA\Fjármálastöðugleiki\Fjármálastöðugleiki 2013#1\PNG_nytt\FS131_IV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96" y="1196752"/>
            <a:ext cx="4046674" cy="550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98306" name="Picture 2" descr="G:\UMBROTSVINNA\Fjármálastöðugleiki\Fjármálastöðugleiki 2013#1\PNG_nytt\FS131_IV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4791075" cy="4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99330" name="Picture 2" descr="G:\UMBROTSVINNA\Fjármálastöðugleiki\Fjármálastöðugleiki 2013#1\PNG_nytt\FS131_IV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4039068" cy="55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Eignir innlánsstofnana og staða lántakenda</a:t>
            </a:r>
          </a:p>
        </p:txBody>
      </p:sp>
      <p:pic>
        <p:nvPicPr>
          <p:cNvPr id="100354" name="Picture 2" descr="G:\UMBROTSVINNA\Fjármálastöðugleiki\Fjármálastöðugleiki 2013#1\PNG_nytt\FS131_IV-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4310062" cy="53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75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1711</TotalTime>
  <Words>656</Words>
  <Application>Microsoft Office PowerPoint</Application>
  <PresentationFormat>On-screen Show (4:3)</PresentationFormat>
  <Paragraphs>170</Paragraphs>
  <Slides>167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69" baseType="lpstr">
      <vt:lpstr>Arial</vt:lpstr>
      <vt:lpstr>SI_kynning_rautt</vt:lpstr>
      <vt:lpstr>Seðlabanki Íslands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I Efnahagslegt umhverfi</vt:lpstr>
      <vt:lpstr>Rammagrein I-1 Útgáfa fyrirtækjaskuldabréfa</vt:lpstr>
      <vt:lpstr>Rammagrein I-1 Útgáfa fyrirtækjaskuldabréfa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II Ytri staða þjóðarbúsins</vt:lpstr>
      <vt:lpstr>Rammagrein II-1 Gjaldeyrisútboð Seðlabankans</vt:lpstr>
      <vt:lpstr>Rammagrein II-1 Gjaldeyrisútboð Seðlabankans</vt:lpstr>
      <vt:lpstr>Rammagrein II-1 Gjaldeyrisútboð Seðlabankans</vt:lpstr>
      <vt:lpstr>Rammagrein II-1 Gjaldeyrisútboð Seðlabankans</vt:lpstr>
      <vt:lpstr>III Aðilar á fjármálamarkaði</vt:lpstr>
      <vt:lpstr>III Aðilar á fjármálamarkaði</vt:lpstr>
      <vt:lpstr>III Aðilar á fjármálamarkaði</vt:lpstr>
      <vt:lpstr>III Aðilar á fjármálamarkaði</vt:lpstr>
      <vt:lpstr>III Aðilar á fjármálamarkaði</vt:lpstr>
      <vt:lpstr>III Aðilar á fjármálamarkaði</vt:lpstr>
      <vt:lpstr>III Aðilar á fjármálamarkaði</vt:lpstr>
      <vt:lpstr>III Aðilar á fjármálamarkaði</vt:lpstr>
      <vt:lpstr>III Aðilar á fjármálamarkaði</vt:lpstr>
      <vt:lpstr>III Aðilar á fjármálamarkaði</vt:lpstr>
      <vt:lpstr>III Aðilar á fjármálamarkaði</vt:lpstr>
      <vt:lpstr>III Aðilar á fjármálamarkaði</vt:lpstr>
      <vt:lpstr>III Aðilar á fjármálamarkaði</vt:lpstr>
      <vt:lpstr>III Aðilar á fjármálamarkaði</vt:lpstr>
      <vt:lpstr>Rammagrein III-1 Íbúðalánasjóður</vt:lpstr>
      <vt:lpstr>Rammagrein III-1 Íbúðalánasjóður</vt:lpstr>
      <vt:lpstr>Rammagrein III-1 Íbúðalánasjóður</vt:lpstr>
      <vt:lpstr>Rammagrein III-1 Íbúðalánasjóður</vt:lpstr>
      <vt:lpstr>Rammagrein III-1 Íbúðalánasjóður</vt:lpstr>
      <vt:lpstr>Rammagrein III-1 Íbúðalánasjóður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IV Eignir innlánsstofnana og staða lántakenda</vt:lpstr>
      <vt:lpstr>Rammagrein IV-1 Lán til fasteignakaupa: Óverðtryggð eða verðtryggð</vt:lpstr>
      <vt:lpstr>Rammagrein IV-1 Lán til fasteignakaupa: Óverðtryggð eða verðtryggð</vt:lpstr>
      <vt:lpstr>Rammagrein IV-1 Lán til fasteignakaupa: Óverðtryggð eða verðtryggð</vt:lpstr>
      <vt:lpstr>Rammagrein IV-1 Lán til fasteignakaupa: Óverðtryggð eða verðtryggð</vt:lpstr>
      <vt:lpstr>Rammagrein IV-1 Lán til fasteignakaupa: Óverðtryggð eða verðtryggð</vt:lpstr>
      <vt:lpstr>Rammagrein IV-1 Lán til fasteignakaupa: Óverðtryggð eða verðtryggð</vt:lpstr>
      <vt:lpstr>Rammagrein IV-1 Lán til fasteignakaupa: Óverðtryggð eða verðtryggð</vt:lpstr>
      <vt:lpstr>Rammagrein IV-2 Skuldir, tekjur og greiðslubyrði lána samkvæmt framtalsgögnum</vt:lpstr>
      <vt:lpstr>Rammagrein IV-2 Skuldir, tekjur og greiðslubyrði lána samkvæmt framtalsgögnum</vt:lpstr>
      <vt:lpstr>Rammagrein IV-2 Skuldir, tekjur og greiðslubyrði lána samkvæmt framtalsgögnum</vt:lpstr>
      <vt:lpstr>Rammagrein IV-2 Skuldir, tekjur og greiðslubyrði lána samkvæmt framtalsgögnum</vt:lpstr>
      <vt:lpstr>Rammagrein IV-2 Skuldir, tekjur og greiðslubyrði lána samkvæmt framtalsgögnum</vt:lpstr>
      <vt:lpstr>Rammagrein IV-2 Skuldir, tekjur og greiðslubyrði lána samkvæmt framtalsgögnum</vt:lpstr>
      <vt:lpstr>Rammagrein IV-2 Skuldir, tekjur og greiðslubyrði lána samkvæmt framtalsgögnum</vt:lpstr>
      <vt:lpstr>Rammagrein IV-2 Skuldir, tekjur og greiðslubyrði lána samkvæmt framtalsgögnum</vt:lpstr>
      <vt:lpstr>Rammagrein IV-2 Skuldir, tekjur og greiðslubyrði lána samkvæmt framtalsgögnum</vt:lpstr>
      <vt:lpstr>Rammagrein IV-2 Skuldir, tekjur og greiðslubyrði lána samkvæmt framtalsgögnum</vt:lpstr>
      <vt:lpstr>Rammagrein IV-2 Skuldir, tekjur og greiðslubyrði lána samkvæmt framtalsgögnum</vt:lpstr>
      <vt:lpstr>Rammagrein IV-2 Skuldir, tekjur og greiðslubyrði lána samkvæmt framtalsgögnum</vt:lpstr>
      <vt:lpstr>Rammagrein IV-2 Skuldir, tekjur og greiðslubyrði lána samkvæmt framtalsgögnum</vt:lpstr>
      <vt:lpstr>V Fjármögnun og laust fé</vt:lpstr>
      <vt:lpstr>V Fjármögnun og laust fé</vt:lpstr>
      <vt:lpstr>V Fjármögnun og laust fé</vt:lpstr>
      <vt:lpstr>V Fjármögnun og laust fé</vt:lpstr>
      <vt:lpstr>V Fjármögnun og laust fé</vt:lpstr>
      <vt:lpstr>V Fjármögnun og laust fé</vt:lpstr>
      <vt:lpstr>V Fjármögnun og laust fé</vt:lpstr>
      <vt:lpstr>V Fjármögnun og laust fé</vt:lpstr>
      <vt:lpstr>Rammagrein V Nýjar lausafjárreglur</vt:lpstr>
      <vt:lpstr>VI Rekstur og eigið fé</vt:lpstr>
      <vt:lpstr>VI Rekstur og eigið fé</vt:lpstr>
      <vt:lpstr>VI Rekstur og eigið fé</vt:lpstr>
      <vt:lpstr>VI Rekstur og eigið fé</vt:lpstr>
      <vt:lpstr>VI Rekstur og eigið fé</vt:lpstr>
      <vt:lpstr>VI Rekstur og eigið fé</vt:lpstr>
      <vt:lpstr>VI Rekstur og eigið fé</vt:lpstr>
      <vt:lpstr>VI Rekstur og eigið fé</vt:lpstr>
      <vt:lpstr>VI Rekstur og eigið fé</vt:lpstr>
      <vt:lpstr>VI Rekstur og eigið fé</vt:lpstr>
      <vt:lpstr>Rammagrein VI-1 Verðtryggingarmisvægi</vt:lpstr>
      <vt:lpstr>Rammagrein VI-1 Verðtryggingarmisvægi</vt:lpstr>
      <vt:lpstr>Rammagrein VI-2 Sveifluháð eiginfjárálag</vt:lpstr>
      <vt:lpstr>Rammagrein VI-2 Sveifluháð eiginfjárálag</vt:lpstr>
      <vt:lpstr>Rammagrein VI-2 Sveifluháð eiginfjárálag</vt:lpstr>
      <vt:lpstr>Rammagrein VI-2 Sveifluháð eiginfjárálag</vt:lpstr>
      <vt:lpstr>Rammagrein VI-2 Sveifluháð eiginfjárálag</vt:lpstr>
      <vt:lpstr>Rammagrein VI-2 Sveifluháð eiginfjárálag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VII Uppgjör fallinna fjármálafyrirtækja</vt:lpstr>
      <vt:lpstr>Rammagrein VII-1 Kröfur á föllnu bankana, útgreiðslur og fjárhæð útistandandi krafna</vt:lpstr>
      <vt:lpstr>Rammagrein VII-2 Minni fjármálafyrirtæki í slitameðferð</vt:lpstr>
      <vt:lpstr>Viðauki I Erlendur samanburður</vt:lpstr>
      <vt:lpstr>Viðauki I Erlendur samanburður</vt:lpstr>
      <vt:lpstr>Viðauki I Erlendur samanburður</vt:lpstr>
      <vt:lpstr>Viðauki I Erlendur samanburður</vt:lpstr>
      <vt:lpstr>Viðauki I Erlendur samanburður</vt:lpstr>
      <vt:lpstr>Viðauki I Erlendur samanburður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Seðlabanki Íslands</dc:title>
  <dc:creator>SÍ Guðríður Lilla Sigurðardóttir</dc:creator>
  <cp:lastModifiedBy>SÍ Guðríður Lilla Sigurðardóttir</cp:lastModifiedBy>
  <cp:revision>50</cp:revision>
  <dcterms:created xsi:type="dcterms:W3CDTF">2012-06-14T11:14:10Z</dcterms:created>
  <dcterms:modified xsi:type="dcterms:W3CDTF">2019-11-07T14:04:10Z</dcterms:modified>
</cp:coreProperties>
</file>