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58" r:id="rId8"/>
    <p:sldId id="270" r:id="rId9"/>
    <p:sldId id="272" r:id="rId10"/>
    <p:sldId id="333" r:id="rId11"/>
    <p:sldId id="273" r:id="rId12"/>
    <p:sldId id="274" r:id="rId13"/>
    <p:sldId id="275" r:id="rId14"/>
    <p:sldId id="276" r:id="rId15"/>
    <p:sldId id="278" r:id="rId16"/>
    <p:sldId id="277" r:id="rId17"/>
    <p:sldId id="279" r:id="rId18"/>
    <p:sldId id="280" r:id="rId19"/>
    <p:sldId id="281" r:id="rId20"/>
    <p:sldId id="282" r:id="rId21"/>
    <p:sldId id="259" r:id="rId22"/>
    <p:sldId id="288" r:id="rId23"/>
    <p:sldId id="287" r:id="rId24"/>
    <p:sldId id="286" r:id="rId25"/>
    <p:sldId id="285" r:id="rId26"/>
    <p:sldId id="284" r:id="rId27"/>
    <p:sldId id="283" r:id="rId28"/>
    <p:sldId id="289" r:id="rId29"/>
    <p:sldId id="373" r:id="rId30"/>
    <p:sldId id="374" r:id="rId31"/>
    <p:sldId id="260" r:id="rId32"/>
    <p:sldId id="299" r:id="rId33"/>
    <p:sldId id="298" r:id="rId34"/>
    <p:sldId id="297" r:id="rId35"/>
    <p:sldId id="296" r:id="rId36"/>
    <p:sldId id="295" r:id="rId37"/>
    <p:sldId id="294" r:id="rId38"/>
    <p:sldId id="293" r:id="rId39"/>
    <p:sldId id="292" r:id="rId40"/>
    <p:sldId id="291" r:id="rId41"/>
    <p:sldId id="290" r:id="rId42"/>
    <p:sldId id="300" r:id="rId43"/>
    <p:sldId id="301" r:id="rId44"/>
    <p:sldId id="302" r:id="rId45"/>
    <p:sldId id="319" r:id="rId46"/>
    <p:sldId id="303" r:id="rId47"/>
    <p:sldId id="304" r:id="rId48"/>
    <p:sldId id="305" r:id="rId49"/>
    <p:sldId id="306" r:id="rId50"/>
    <p:sldId id="307" r:id="rId51"/>
    <p:sldId id="331" r:id="rId52"/>
    <p:sldId id="330" r:id="rId53"/>
    <p:sldId id="329" r:id="rId54"/>
    <p:sldId id="328" r:id="rId55"/>
    <p:sldId id="327" r:id="rId56"/>
    <p:sldId id="263" r:id="rId57"/>
    <p:sldId id="338" r:id="rId58"/>
    <p:sldId id="339" r:id="rId59"/>
    <p:sldId id="340" r:id="rId60"/>
    <p:sldId id="341" r:id="rId61"/>
    <p:sldId id="342" r:id="rId62"/>
    <p:sldId id="343" r:id="rId63"/>
    <p:sldId id="344" r:id="rId64"/>
    <p:sldId id="367" r:id="rId65"/>
    <p:sldId id="368" r:id="rId66"/>
    <p:sldId id="369" r:id="rId67"/>
    <p:sldId id="370" r:id="rId68"/>
    <p:sldId id="371" r:id="rId69"/>
    <p:sldId id="372" r:id="rId7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5482" autoAdjust="0"/>
  </p:normalViewPr>
  <p:slideViewPr>
    <p:cSldViewPr>
      <p:cViewPr varScale="1">
        <p:scale>
          <a:sx n="115" d="100"/>
          <a:sy n="115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2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EDLOGR"/>
          <p:cNvPicPr>
            <a:picLocks noChangeAspect="1" noChangeArrowheads="1"/>
          </p:cNvPicPr>
          <p:nvPr/>
        </p:nvPicPr>
        <p:blipFill>
          <a:blip r:embed="rId3">
            <a:lum bright="8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763588"/>
            <a:ext cx="206533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23850" y="1557338"/>
            <a:ext cx="5399088" cy="935037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3850" y="3933825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600"/>
            </a:lvl1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76505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CF171-7D64-4D60-81BE-14497396D9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4846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115888"/>
            <a:ext cx="2232025" cy="6192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543675" cy="6192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FC19A-4F8A-40DF-A50B-EAA8D350EE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9936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16345-DD26-4268-9C6D-EDE8D4BB31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9993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5B701-F348-4450-B1F2-9FB549B579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8460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316413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341438"/>
            <a:ext cx="4316412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59FDD-0D78-4982-8BD3-D6EA800761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7868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19AD2-618D-441D-8CC9-12ACF8A8DD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4293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C8409-F734-4624-BC31-60E2A0486F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8053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A4C15-06B9-4074-843A-B9DEC414A0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74763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391B7-6EA7-4062-A607-7904B989F5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29055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A953F-3B6B-4923-9CA9-0822C6EF0D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20969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858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GB" sz="2400"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453188"/>
            <a:ext cx="968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621442"/>
                </a:solidFill>
                <a:cs typeface="+mn-cs"/>
              </a:defRPr>
            </a:lvl1pPr>
          </a:lstStyle>
          <a:p>
            <a:pPr>
              <a:defRPr/>
            </a:pPr>
            <a:fld id="{BB4050AF-AD3F-4459-B018-B3D11B467E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076" name="Rectangle 4" descr="bordi"/>
          <p:cNvSpPr>
            <a:spLocks noChangeArrowheads="1"/>
          </p:cNvSpPr>
          <p:nvPr/>
        </p:nvSpPr>
        <p:spPr bwMode="auto">
          <a:xfrm>
            <a:off x="0" y="981075"/>
            <a:ext cx="7667625" cy="144463"/>
          </a:xfrm>
          <a:prstGeom prst="rect">
            <a:avLst/>
          </a:prstGeom>
          <a:blipFill dpi="0" rotWithShape="0">
            <a:blip r:embed="rId13" cstate="print"/>
            <a:srcRect/>
            <a:stretch>
              <a:fillRect/>
            </a:stretch>
          </a:blip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C7C5C7"/>
              </a:clrFrom>
              <a:clrTo>
                <a:srgbClr val="C7C5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188913"/>
            <a:ext cx="847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74882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s-I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78522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40000"/>
        </a:spcBef>
        <a:spcAft>
          <a:spcPct val="0"/>
        </a:spcAft>
        <a:buClr>
          <a:srgbClr val="621442"/>
        </a:buClr>
        <a:buChar char="•"/>
        <a:defRPr sz="2800">
          <a:solidFill>
            <a:srgbClr val="62144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Seðlabanki Íslands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2012/2</a:t>
            </a:r>
          </a:p>
          <a:p>
            <a:pPr eaLnBrk="1" hangingPunct="1"/>
            <a:r>
              <a:rPr lang="is-IS" dirty="0"/>
              <a:t>M</a:t>
            </a:r>
            <a:r>
              <a:rPr lang="is-IS" dirty="0" smtClean="0"/>
              <a:t>yndir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Rammagrein I-1</a:t>
            </a:r>
            <a:br>
              <a:rPr lang="is-IS" sz="2400" dirty="0" smtClean="0"/>
            </a:br>
            <a:r>
              <a:rPr lang="is-IS" sz="2400" dirty="0" smtClean="0"/>
              <a:t>Skuldakreppa á evrusvæðinu</a:t>
            </a:r>
            <a:endParaRPr lang="is-IS" sz="2400" dirty="0"/>
          </a:p>
        </p:txBody>
      </p:sp>
      <p:pic>
        <p:nvPicPr>
          <p:cNvPr id="9218" name="Picture 2" descr="X:\Fjármálastöðugleiki\Fjármálastöðugleiki 2012#2\PNG\FS122_I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916" y="1412776"/>
            <a:ext cx="4004741" cy="490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262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fjármálamarkaðir</a:t>
            </a:r>
            <a:endParaRPr lang="en-US" dirty="0" smtClean="0"/>
          </a:p>
        </p:txBody>
      </p:sp>
      <p:pic>
        <p:nvPicPr>
          <p:cNvPr id="10242" name="Picture 2" descr="X:\Fjármálastöðugleiki\Fjármálastöðugleiki 2012#2\PNG\FS122_I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534" y="1196752"/>
            <a:ext cx="4016932" cy="528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540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fjármálamarkaðir</a:t>
            </a:r>
            <a:endParaRPr lang="en-US" dirty="0" smtClean="0"/>
          </a:p>
        </p:txBody>
      </p:sp>
      <p:pic>
        <p:nvPicPr>
          <p:cNvPr id="11266" name="Picture 2" descr="X:\Fjármálastöðugleiki\Fjármálastöðugleiki 2012#2\PNG\FS122_I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5687098" cy="496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966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fjármálamarkaðir</a:t>
            </a:r>
            <a:endParaRPr lang="en-US" dirty="0" smtClean="0"/>
          </a:p>
        </p:txBody>
      </p:sp>
      <p:pic>
        <p:nvPicPr>
          <p:cNvPr id="12290" name="Picture 2" descr="X:\Fjármálastöðugleiki\Fjármálastöðugleiki 2012#2\PNG\FS122_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197" y="1124744"/>
            <a:ext cx="4187606" cy="558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939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fjármálamarkaðir</a:t>
            </a:r>
            <a:endParaRPr lang="en-US" dirty="0" smtClean="0"/>
          </a:p>
        </p:txBody>
      </p:sp>
      <p:pic>
        <p:nvPicPr>
          <p:cNvPr id="13314" name="Picture 2" descr="X:\Fjármálastöðugleiki\Fjármálastöðugleiki 2012#2\PNG\FS122_I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440" y="1268760"/>
            <a:ext cx="4083983" cy="532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064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fjármálamarkaðir</a:t>
            </a:r>
            <a:endParaRPr lang="en-US" dirty="0" smtClean="0"/>
          </a:p>
        </p:txBody>
      </p:sp>
      <p:pic>
        <p:nvPicPr>
          <p:cNvPr id="2050" name="Picture 2" descr="X:\Fjármálastöðugleiki\Fjármálastöðugleiki 2012#2\PNG\FS122_I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433" y="1124744"/>
            <a:ext cx="4285134" cy="566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52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fjármálamarkaðir</a:t>
            </a:r>
            <a:endParaRPr lang="en-US" dirty="0" smtClean="0"/>
          </a:p>
        </p:txBody>
      </p:sp>
      <p:pic>
        <p:nvPicPr>
          <p:cNvPr id="15362" name="Picture 2" descr="X:\Fjármálastöðugleiki\Fjármálastöðugleiki 2012#2\PNG\FS122_I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194" y="1340768"/>
            <a:ext cx="4315612" cy="483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467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fjármálamarkaðir</a:t>
            </a:r>
            <a:endParaRPr lang="en-US" dirty="0" smtClean="0"/>
          </a:p>
        </p:txBody>
      </p:sp>
      <p:pic>
        <p:nvPicPr>
          <p:cNvPr id="16386" name="Picture 2" descr="X:\Fjármálastöðugleiki\Fjármálastöðugleiki 2012#2\PNG\FS122_I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4748392" cy="558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222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fjármálamarkaðir</a:t>
            </a:r>
            <a:endParaRPr lang="en-US" dirty="0" smtClean="0"/>
          </a:p>
        </p:txBody>
      </p:sp>
      <p:pic>
        <p:nvPicPr>
          <p:cNvPr id="17410" name="Picture 2" descr="X:\Fjármálastöðugleiki\Fjármálastöðugleiki 2012#2\PNG\FS122_I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4882493" cy="524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056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fjármálamarkaðir</a:t>
            </a:r>
            <a:endParaRPr lang="en-US" dirty="0" smtClean="0"/>
          </a:p>
        </p:txBody>
      </p:sp>
      <p:pic>
        <p:nvPicPr>
          <p:cNvPr id="18434" name="Picture 2" descr="X:\Fjármálastöðugleiki\Fjármálastöðugleiki 2012#2\PNG\FS122_I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29" y="1412776"/>
            <a:ext cx="4004741" cy="473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255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Fjármálalífið: horfur og helstu áhættuþættir</a:t>
            </a:r>
          </a:p>
        </p:txBody>
      </p:sp>
      <p:pic>
        <p:nvPicPr>
          <p:cNvPr id="1026" name="Picture 2" descr="X:\Fjármálastöðugleiki\Fjármálastöðugleiki 2012#2\PNG\FS122_V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774" y="1412776"/>
            <a:ext cx="4407044" cy="473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fjármálamarkaðir</a:t>
            </a:r>
            <a:endParaRPr lang="en-US" dirty="0" smtClean="0"/>
          </a:p>
        </p:txBody>
      </p:sp>
      <p:pic>
        <p:nvPicPr>
          <p:cNvPr id="19458" name="Picture 2" descr="X:\Fjármálastöðugleiki\Fjármálastöðugleiki 2012#2\PNG\FS122_I-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865" y="1344340"/>
            <a:ext cx="4102269" cy="416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054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Umsvif fjármálafyrirtækja</a:t>
            </a:r>
          </a:p>
        </p:txBody>
      </p:sp>
      <p:pic>
        <p:nvPicPr>
          <p:cNvPr id="20482" name="Picture 2" descr="X:\Fjármálastöðugleiki\Fjármálastöðugleiki 2012#2\PNG\FS122_II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523" y="1340768"/>
            <a:ext cx="4528954" cy="500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X:\Fjármálastöðugleiki\Fjármálastöðugleiki 2012#2\PNG\FS122_II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545" y="1466250"/>
            <a:ext cx="3504910" cy="39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7488238" cy="792162"/>
          </a:xfrm>
        </p:spPr>
        <p:txBody>
          <a:bodyPr/>
          <a:lstStyle/>
          <a:p>
            <a:pPr eaLnBrk="1" hangingPunct="1"/>
            <a:r>
              <a:rPr lang="is-IS" dirty="0" smtClean="0"/>
              <a:t>II Umsvif fjármálafyrirtækja</a:t>
            </a:r>
          </a:p>
        </p:txBody>
      </p:sp>
    </p:spTree>
    <p:extLst>
      <p:ext uri="{BB962C8B-B14F-4D97-AF65-F5344CB8AC3E}">
        <p14:creationId xmlns:p14="http://schemas.microsoft.com/office/powerpoint/2010/main" val="2255358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Umsvif fjármálafyrirtækja</a:t>
            </a:r>
          </a:p>
        </p:txBody>
      </p:sp>
      <p:pic>
        <p:nvPicPr>
          <p:cNvPr id="22530" name="Picture 2" descr="X:\Fjármálastöðugleiki\Fjármálastöðugleiki 2012#2\PNG\FS122_II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4309516" cy="555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556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 </a:t>
            </a:r>
            <a:r>
              <a:rPr lang="is-IS" dirty="0"/>
              <a:t>Umsvif </a:t>
            </a:r>
            <a:r>
              <a:rPr lang="is-IS" dirty="0" smtClean="0"/>
              <a:t>fjármálafyrirtækja</a:t>
            </a:r>
          </a:p>
        </p:txBody>
      </p:sp>
      <p:pic>
        <p:nvPicPr>
          <p:cNvPr id="23554" name="Picture 2" descr="X:\Fjármálastöðugleiki\Fjármálastöðugleiki 2012#2\PNG\FS122_II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771" y="1484784"/>
            <a:ext cx="3986455" cy="42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566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 </a:t>
            </a:r>
            <a:r>
              <a:rPr lang="is-IS" dirty="0"/>
              <a:t>Umsvif </a:t>
            </a:r>
            <a:r>
              <a:rPr lang="is-IS" dirty="0" smtClean="0"/>
              <a:t>fjármálafyrirtækja</a:t>
            </a:r>
          </a:p>
        </p:txBody>
      </p:sp>
      <p:pic>
        <p:nvPicPr>
          <p:cNvPr id="24578" name="Picture 2" descr="X:\Fjármálastöðugleiki\Fjármálastöðugleiki 2012#2\PNG\FS122_II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096" y="1124744"/>
            <a:ext cx="4455808" cy="559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175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 </a:t>
            </a:r>
            <a:r>
              <a:rPr lang="is-IS" dirty="0"/>
              <a:t>Umsvif </a:t>
            </a:r>
            <a:r>
              <a:rPr lang="is-IS" dirty="0" smtClean="0"/>
              <a:t>fjármálafyrirtækja</a:t>
            </a:r>
          </a:p>
        </p:txBody>
      </p:sp>
      <p:pic>
        <p:nvPicPr>
          <p:cNvPr id="25602" name="Picture 2" descr="X:\Fjármálastöðugleiki\Fjármálastöðugleiki 2012#2\PNG\FS122_II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4047410" cy="487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404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 </a:t>
            </a:r>
            <a:r>
              <a:rPr lang="is-IS" dirty="0"/>
              <a:t>Umsvif </a:t>
            </a:r>
            <a:r>
              <a:rPr lang="is-IS" dirty="0" smtClean="0"/>
              <a:t>fjármálafyrirtækja</a:t>
            </a:r>
          </a:p>
        </p:txBody>
      </p:sp>
      <p:pic>
        <p:nvPicPr>
          <p:cNvPr id="26626" name="Picture 2" descr="X:\Fjármálastöðugleiki\Fjármálastöðugleiki 2012#2\PNG\FS122_I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20" y="1441868"/>
            <a:ext cx="3980359" cy="397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940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 </a:t>
            </a:r>
            <a:r>
              <a:rPr lang="is-IS" dirty="0"/>
              <a:t>Umsvif </a:t>
            </a:r>
            <a:r>
              <a:rPr lang="is-IS" dirty="0" smtClean="0"/>
              <a:t>fjármálafyrirtækja</a:t>
            </a:r>
          </a:p>
        </p:txBody>
      </p:sp>
      <p:pic>
        <p:nvPicPr>
          <p:cNvPr id="27650" name="Picture 2" descr="X:\Fjármálastöðugleiki\Fjármálastöðugleiki 2012#2\PNG\FS122_II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571" y="1196752"/>
            <a:ext cx="4522858" cy="549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725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 </a:t>
            </a:r>
            <a:r>
              <a:rPr lang="is-IS" dirty="0"/>
              <a:t>Umsvif </a:t>
            </a:r>
            <a:r>
              <a:rPr lang="is-IS" dirty="0" smtClean="0"/>
              <a:t>fjármálafyrirtækja</a:t>
            </a:r>
          </a:p>
        </p:txBody>
      </p:sp>
      <p:pic>
        <p:nvPicPr>
          <p:cNvPr id="28674" name="Picture 2" descr="X:\Fjármálastöðugleiki\Fjármálastöðugleiki 2012#2\PNG\FS122_II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77" y="1268760"/>
            <a:ext cx="3998646" cy="509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083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Fjármálalífið: horfur og helstu áhættuþættir</a:t>
            </a:r>
          </a:p>
        </p:txBody>
      </p:sp>
      <p:pic>
        <p:nvPicPr>
          <p:cNvPr id="2050" name="Picture 2" descr="X:\Fjármálastöðugleiki\Fjármálastöðugleiki 2012#2\PNG\FS122_II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77" y="1412776"/>
            <a:ext cx="3998646" cy="509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145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II </a:t>
            </a:r>
            <a:r>
              <a:rPr lang="is-IS" dirty="0"/>
              <a:t>Umsvif </a:t>
            </a:r>
            <a:r>
              <a:rPr lang="is-IS" dirty="0" smtClean="0"/>
              <a:t>fjármálafyrirtækja</a:t>
            </a:r>
          </a:p>
        </p:txBody>
      </p:sp>
      <p:pic>
        <p:nvPicPr>
          <p:cNvPr id="29698" name="Picture 2" descr="X:\Fjármálastöðugleiki\Fjármálastöðugleiki 2012#2\PNG\FS122_II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957" y="1196752"/>
            <a:ext cx="4199797" cy="576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578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Lántakendur og útlánaáhætta</a:t>
            </a:r>
            <a:endParaRPr lang="is-IS" dirty="0" smtClean="0"/>
          </a:p>
        </p:txBody>
      </p:sp>
      <p:pic>
        <p:nvPicPr>
          <p:cNvPr id="30722" name="Picture 2" descr="X:\Fjármálastöðugleiki\Fjármálastöðugleiki 2012#2\PNG\FS122_III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4090078" cy="560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Lántakendur og útlánaáhætta</a:t>
            </a:r>
            <a:endParaRPr lang="is-IS" dirty="0" smtClean="0"/>
          </a:p>
        </p:txBody>
      </p:sp>
      <p:pic>
        <p:nvPicPr>
          <p:cNvPr id="31746" name="Picture 2" descr="X:\Fjármálastöðugleiki\Fjármálastöðugleiki 2012#2\PNG\FS122_III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022" y="1268760"/>
            <a:ext cx="4029123" cy="52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612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Lántakendur og útlánaáhætta</a:t>
            </a:r>
            <a:endParaRPr lang="is-IS" dirty="0" smtClean="0"/>
          </a:p>
        </p:txBody>
      </p:sp>
      <p:pic>
        <p:nvPicPr>
          <p:cNvPr id="32770" name="Picture 2" descr="X:\Fjármálastöðugleiki\Fjármálastöðugleiki 2012#2\PNG\FS122_III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526" y="1268760"/>
            <a:ext cx="4400948" cy="551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535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Lántakendur og útlánaáhætta</a:t>
            </a:r>
            <a:endParaRPr lang="is-IS" dirty="0" smtClean="0"/>
          </a:p>
        </p:txBody>
      </p:sp>
      <p:pic>
        <p:nvPicPr>
          <p:cNvPr id="33794" name="Picture 2" descr="X:\Fjármálastöðugleiki\Fjármálastöðugleiki 2012#2\PNG\FS122_III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961" y="1344340"/>
            <a:ext cx="4090078" cy="416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465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Lántakendur og útlánaáhætta</a:t>
            </a:r>
            <a:endParaRPr lang="is-IS" dirty="0" smtClean="0"/>
          </a:p>
        </p:txBody>
      </p:sp>
      <p:pic>
        <p:nvPicPr>
          <p:cNvPr id="34818" name="Picture 2" descr="X:\Fjármálastöðugleiki\Fjármálastöðugleiki 2012#2\PNG\FS122_III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4504572" cy="543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409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Lántakendur og útlánaáhætta</a:t>
            </a:r>
            <a:endParaRPr lang="is-IS" dirty="0" smtClean="0"/>
          </a:p>
        </p:txBody>
      </p:sp>
      <p:pic>
        <p:nvPicPr>
          <p:cNvPr id="35842" name="Picture 2" descr="X:\Fjármálastöðugleiki\Fjármálastöðugleiki 2012#2\PNG\FS122_III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56" y="1340768"/>
            <a:ext cx="4077887" cy="548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805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Lántakendur og útlánaáhætta</a:t>
            </a:r>
            <a:endParaRPr lang="is-IS" dirty="0" smtClean="0"/>
          </a:p>
        </p:txBody>
      </p:sp>
      <p:pic>
        <p:nvPicPr>
          <p:cNvPr id="36866" name="Picture 2" descr="X:\Fjármálastöðugleiki\Fjármálastöðugleiki 2012#2\PNG\FS122_II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75" y="1484784"/>
            <a:ext cx="4736201" cy="490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823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Lántakendur og útlánaáhætta</a:t>
            </a:r>
            <a:endParaRPr lang="is-IS" dirty="0" smtClean="0"/>
          </a:p>
        </p:txBody>
      </p:sp>
      <p:pic>
        <p:nvPicPr>
          <p:cNvPr id="37890" name="Picture 2" descr="X:\Fjármálastöðugleiki\Fjármálastöðugleiki 2012#2\PNG\FS122_III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862" y="1196752"/>
            <a:ext cx="4230275" cy="532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65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Lántakendur og útlánaáhætta</a:t>
            </a:r>
            <a:endParaRPr lang="is-IS" dirty="0" smtClean="0"/>
          </a:p>
        </p:txBody>
      </p:sp>
      <p:pic>
        <p:nvPicPr>
          <p:cNvPr id="38914" name="Picture 2" descr="X:\Fjármálastöðugleiki\Fjármálastöðugleiki 2012#2\PNG\FS122_III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668" y="1196752"/>
            <a:ext cx="4547240" cy="504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808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Fjármálalífið: horfur og helstu áhættuþættir</a:t>
            </a:r>
          </a:p>
        </p:txBody>
      </p:sp>
      <p:pic>
        <p:nvPicPr>
          <p:cNvPr id="3074" name="Picture 2" descr="X:\Fjármálastöðugleiki\Fjármálastöðugleiki 2012#2\PNG\FS122_III-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613" y="1412776"/>
            <a:ext cx="4772774" cy="469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300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Lántakendur og útlánaáhætta</a:t>
            </a:r>
            <a:endParaRPr lang="is-IS" dirty="0" smtClean="0"/>
          </a:p>
        </p:txBody>
      </p:sp>
      <p:pic>
        <p:nvPicPr>
          <p:cNvPr id="39938" name="Picture 2" descr="X:\Fjármálastöðugleiki\Fjármálastöðugleiki 2012#2\PNG\FS122_III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862" y="1484784"/>
            <a:ext cx="4230275" cy="446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387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Lántakendur og útlánaáhætta</a:t>
            </a:r>
            <a:endParaRPr lang="is-IS" dirty="0" smtClean="0"/>
          </a:p>
        </p:txBody>
      </p:sp>
      <p:pic>
        <p:nvPicPr>
          <p:cNvPr id="40962" name="Picture 2" descr="X:\Fjármálastöðugleiki\Fjármálastöðugleiki 2012#2\PNG\FS122_III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053" y="1196752"/>
            <a:ext cx="4205893" cy="519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100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Lántakendur og útlánaáhætta</a:t>
            </a:r>
            <a:endParaRPr lang="is-IS" dirty="0" smtClean="0"/>
          </a:p>
        </p:txBody>
      </p:sp>
      <p:pic>
        <p:nvPicPr>
          <p:cNvPr id="41986" name="Picture 2" descr="X:\Fjármálastöðugleiki\Fjármálastöðugleiki 2012#2\PNG\FS122_III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29" y="1268760"/>
            <a:ext cx="4004741" cy="518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375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Lántakendur og útlánaáhætta</a:t>
            </a:r>
            <a:endParaRPr lang="is-IS" dirty="0" smtClean="0"/>
          </a:p>
        </p:txBody>
      </p:sp>
      <p:pic>
        <p:nvPicPr>
          <p:cNvPr id="43010" name="Picture 2" descr="X:\Fjármálastöðugleiki\Fjármálastöðugleiki 2012#2\PNG\FS122_III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759" y="1340768"/>
            <a:ext cx="4626482" cy="515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882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Lántakendur og útlánaáhætta</a:t>
            </a:r>
            <a:endParaRPr lang="is-IS" dirty="0" smtClean="0"/>
          </a:p>
        </p:txBody>
      </p:sp>
      <p:pic>
        <p:nvPicPr>
          <p:cNvPr id="44034" name="Picture 2" descr="X:\Fjármálastöðugleiki\Fjármálastöðugleiki 2012#2\PNG\FS122_III-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767" y="1484784"/>
            <a:ext cx="4443617" cy="469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609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Lántakendur og útlánaáhætta</a:t>
            </a:r>
            <a:endParaRPr lang="is-IS" dirty="0" smtClean="0"/>
          </a:p>
        </p:txBody>
      </p:sp>
      <p:pic>
        <p:nvPicPr>
          <p:cNvPr id="45058" name="Picture 2" descr="X:\Fjármálastöðugleiki\Fjármálastöðugleiki 2012#2\PNG\FS122_III-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613" y="1412776"/>
            <a:ext cx="4772774" cy="469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977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Lántakendur og útlánaáhætta</a:t>
            </a:r>
            <a:endParaRPr lang="is-IS" dirty="0" smtClean="0"/>
          </a:p>
        </p:txBody>
      </p:sp>
      <p:pic>
        <p:nvPicPr>
          <p:cNvPr id="46082" name="Picture 2" descr="X:\Fjármálastöðugleiki\Fjármálastöðugleiki 2012#2\PNG\FS122_III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483" y="1196752"/>
            <a:ext cx="4151033" cy="551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472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Lántakendur og útlánaáhætta</a:t>
            </a:r>
            <a:endParaRPr lang="is-IS" dirty="0" smtClean="0"/>
          </a:p>
        </p:txBody>
      </p:sp>
      <p:pic>
        <p:nvPicPr>
          <p:cNvPr id="47106" name="Picture 2" descr="X:\Fjármálastöðugleiki\Fjármálastöðugleiki 2012#2\PNG\FS122_III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77" y="1124744"/>
            <a:ext cx="3998646" cy="55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109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Lántakendur og útlánaáhætta</a:t>
            </a:r>
            <a:endParaRPr lang="is-IS" dirty="0" smtClean="0"/>
          </a:p>
        </p:txBody>
      </p:sp>
      <p:pic>
        <p:nvPicPr>
          <p:cNvPr id="48130" name="Picture 2" descr="X:\Fjármálastöðugleiki\Fjármálastöðugleiki 2012#2\PNG\FS122_III-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83" y="1196752"/>
            <a:ext cx="4437521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894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Lántakendur og útlánaáhætta</a:t>
            </a:r>
            <a:endParaRPr lang="is-IS" dirty="0" smtClean="0"/>
          </a:p>
        </p:txBody>
      </p:sp>
      <p:pic>
        <p:nvPicPr>
          <p:cNvPr id="49154" name="Picture 2" descr="X:\Fjármálastöðugleiki\Fjármálastöðugleiki 2012#2\PNG\FS122_III-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4407044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281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Fjármálalífið: horfur og helstu áhættuþættir</a:t>
            </a:r>
          </a:p>
        </p:txBody>
      </p:sp>
      <p:pic>
        <p:nvPicPr>
          <p:cNvPr id="1026" name="Picture 2" descr="X:\Fjármálastöðugleiki\Fjármálastöðugleiki 2012#2\PNG\FS122_I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433" y="1268760"/>
            <a:ext cx="4285134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742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III Lántakendur og útlánaáhætta</a:t>
            </a:r>
            <a:endParaRPr lang="is-IS" dirty="0" smtClean="0"/>
          </a:p>
        </p:txBody>
      </p:sp>
      <p:pic>
        <p:nvPicPr>
          <p:cNvPr id="50178" name="Picture 2" descr="X:\Fjármálastöðugleiki\Fjármálastöðugleiki 2012#2\PNG\FS122_III-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632" y="1196752"/>
            <a:ext cx="4279039" cy="534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428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</a:t>
            </a:r>
          </a:p>
        </p:txBody>
      </p:sp>
      <p:pic>
        <p:nvPicPr>
          <p:cNvPr id="51202" name="Picture 2" descr="X:\Fjármálastöðugleiki\Fjármálastöðugleiki 2012#2\PNG\FS122_IV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4077887" cy="512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443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</a:t>
            </a:r>
          </a:p>
        </p:txBody>
      </p:sp>
      <p:pic>
        <p:nvPicPr>
          <p:cNvPr id="52226" name="Picture 2" descr="X:\Fjármálastöðugleiki\Fjármálastöðugleiki 2012#2\PNG\FS122_IV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4090078" cy="55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08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</a:t>
            </a:r>
          </a:p>
        </p:txBody>
      </p:sp>
      <p:pic>
        <p:nvPicPr>
          <p:cNvPr id="53250" name="Picture 2" descr="X:\Fjármálastöðugleiki\Fjármálastöðugleiki 2012#2\PNG\FS122_IV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4480190" cy="552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437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</a:t>
            </a:r>
          </a:p>
        </p:txBody>
      </p:sp>
      <p:pic>
        <p:nvPicPr>
          <p:cNvPr id="54274" name="Picture 2" descr="X:\Fjármálastöðugleiki\Fjármálastöðugleiki 2012#2\PNG\FS122_IV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925" y="1340768"/>
            <a:ext cx="4004741" cy="502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529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Fjármögnun</a:t>
            </a:r>
          </a:p>
        </p:txBody>
      </p:sp>
      <p:pic>
        <p:nvPicPr>
          <p:cNvPr id="55298" name="Picture 2" descr="X:\Fjármálastöðugleiki\Fjármálastöðugleiki 2012#2\PNG\FS122_IV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194" y="1268760"/>
            <a:ext cx="4315612" cy="538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757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Rekstur og eigið fé</a:t>
            </a:r>
          </a:p>
        </p:txBody>
      </p:sp>
      <p:pic>
        <p:nvPicPr>
          <p:cNvPr id="56322" name="Picture 2" descr="X:\Fjármálastöðugleiki\Fjármálastöðugleiki 2012#2\PNG\FS122_V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31" y="1340768"/>
            <a:ext cx="4059601" cy="497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Rekstur og eigið fé</a:t>
            </a:r>
          </a:p>
        </p:txBody>
      </p:sp>
      <p:pic>
        <p:nvPicPr>
          <p:cNvPr id="57346" name="Picture 2" descr="X:\Fjármálastöðugleiki\Fjármálastöðugleiki 2012#2\PNG\FS122_V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77" y="1268760"/>
            <a:ext cx="3998646" cy="501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093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Rekstur og eigið fé</a:t>
            </a:r>
          </a:p>
        </p:txBody>
      </p:sp>
      <p:pic>
        <p:nvPicPr>
          <p:cNvPr id="58370" name="Picture 2" descr="X:\Fjármálastöðugleiki\Fjármálastöðugleiki 2012#2\PNG\FS122_V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106" y="1412776"/>
            <a:ext cx="3925500" cy="480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996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Rekstur og eigið fé</a:t>
            </a:r>
          </a:p>
        </p:txBody>
      </p:sp>
      <p:pic>
        <p:nvPicPr>
          <p:cNvPr id="59394" name="Picture 2" descr="X:\Fjármálastöðugleiki\Fjármálastöðugleiki 2012#2\PNG\FS122_V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057" y="1196752"/>
            <a:ext cx="4096174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990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Fjármálalífið: horfur og helstu áhættuþættir</a:t>
            </a:r>
          </a:p>
        </p:txBody>
      </p:sp>
      <p:pic>
        <p:nvPicPr>
          <p:cNvPr id="5122" name="Picture 2" descr="X:\Fjármálastöðugleiki\Fjármálastöðugleiki 2012#2\PNG\FS122_I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20" y="1441868"/>
            <a:ext cx="3980359" cy="397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639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Rekstur og eigið fé</a:t>
            </a:r>
          </a:p>
        </p:txBody>
      </p:sp>
      <p:pic>
        <p:nvPicPr>
          <p:cNvPr id="60418" name="Picture 2" descr="X:\Fjármálastöðugleiki\Fjármálastöðugleiki 2012#2\PNG\FS122_V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4744"/>
            <a:ext cx="4321707" cy="568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418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Rekstur og eigið fé</a:t>
            </a:r>
          </a:p>
        </p:txBody>
      </p:sp>
      <p:pic>
        <p:nvPicPr>
          <p:cNvPr id="61442" name="Picture 2" descr="X:\Fjármálastöðugleiki\Fjármálastöðugleiki 2012#2\PNG\FS122_V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4407044" cy="473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070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Rekstur og eigið fé</a:t>
            </a:r>
          </a:p>
        </p:txBody>
      </p:sp>
      <p:pic>
        <p:nvPicPr>
          <p:cNvPr id="62466" name="Picture 2" descr="X:\Fjármálastöðugleiki\Fjármálastöðugleiki 2012#2\PNG\FS122_V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4016932" cy="533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22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Rekstur og eigið fé</a:t>
            </a:r>
          </a:p>
        </p:txBody>
      </p:sp>
      <p:pic>
        <p:nvPicPr>
          <p:cNvPr id="1026" name="Picture 2" descr="X:\Fjármálastöðugleiki\Fjármálastöðugleiki 2012#2\PNG\FS122_V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98" y="1286433"/>
            <a:ext cx="3919404" cy="428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720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is-IS" sz="2200" dirty="0" smtClean="0"/>
              <a:t>Viðauki II</a:t>
            </a:r>
            <a:br>
              <a:rPr lang="is-IS" sz="2200" dirty="0" smtClean="0"/>
            </a:br>
            <a:r>
              <a:rPr lang="is-IS" sz="2200" dirty="0" smtClean="0"/>
              <a:t>Erlendur samanburður </a:t>
            </a:r>
            <a:endParaRPr lang="is-IS" sz="2200" dirty="0"/>
          </a:p>
        </p:txBody>
      </p:sp>
      <p:pic>
        <p:nvPicPr>
          <p:cNvPr id="64514" name="Picture 2" descr="X:\Fjármálastöðugleiki\Fjármálastöðugleiki 2012#2\PNG\FS122_Norrænn samanburður_M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720" y="1268760"/>
            <a:ext cx="4083983" cy="513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553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is-IS" sz="2200" dirty="0" smtClean="0"/>
              <a:t>Viðauki II</a:t>
            </a:r>
            <a:br>
              <a:rPr lang="is-IS" sz="2200" dirty="0" smtClean="0"/>
            </a:br>
            <a:r>
              <a:rPr lang="is-IS" sz="2200" dirty="0" smtClean="0"/>
              <a:t>Erlendur samanburður </a:t>
            </a:r>
            <a:endParaRPr lang="is-IS" sz="2200" dirty="0"/>
          </a:p>
        </p:txBody>
      </p:sp>
      <p:pic>
        <p:nvPicPr>
          <p:cNvPr id="65538" name="Picture 2" descr="X:\Fjármálastöðugleiki\Fjármálastöðugleiki 2012#2\PNG\FS122_Norrænn samanburður_M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74496"/>
            <a:ext cx="4010837" cy="476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246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is-IS" sz="2200" dirty="0" smtClean="0"/>
              <a:t>Viðauki II</a:t>
            </a:r>
            <a:br>
              <a:rPr lang="is-IS" sz="2200" dirty="0" smtClean="0"/>
            </a:br>
            <a:r>
              <a:rPr lang="is-IS" sz="2200" dirty="0" smtClean="0"/>
              <a:t>Erlendur samanburður </a:t>
            </a:r>
            <a:endParaRPr lang="is-IS" sz="2200" dirty="0"/>
          </a:p>
        </p:txBody>
      </p:sp>
      <p:pic>
        <p:nvPicPr>
          <p:cNvPr id="66562" name="Picture 2" descr="X:\Fjármálastöðugleiki\Fjármálastöðugleiki 2012#2\PNG\FS122_Norrænn samanburður_M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817" y="1484784"/>
            <a:ext cx="4108365" cy="468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157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is-IS" sz="2200" dirty="0" smtClean="0"/>
              <a:t>Viðauki II</a:t>
            </a:r>
            <a:br>
              <a:rPr lang="is-IS" sz="2200" dirty="0" smtClean="0"/>
            </a:br>
            <a:r>
              <a:rPr lang="is-IS" sz="2200" dirty="0" smtClean="0"/>
              <a:t>Erlendur samanburður </a:t>
            </a:r>
            <a:endParaRPr lang="is-IS" sz="2200" dirty="0"/>
          </a:p>
        </p:txBody>
      </p:sp>
      <p:pic>
        <p:nvPicPr>
          <p:cNvPr id="67586" name="Picture 2" descr="X:\Fjármálastöðugleiki\Fjármálastöðugleiki 2012#2\PNG\FS122_Norrænn samanburður_M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823" y="1484784"/>
            <a:ext cx="4053505" cy="466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635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is-IS" sz="2200" dirty="0" smtClean="0"/>
              <a:t>Viðauki II</a:t>
            </a:r>
            <a:br>
              <a:rPr lang="is-IS" sz="2200" dirty="0" smtClean="0"/>
            </a:br>
            <a:r>
              <a:rPr lang="is-IS" sz="2200" dirty="0" smtClean="0"/>
              <a:t>Erlendur samanburður </a:t>
            </a:r>
            <a:endParaRPr lang="is-IS" sz="2200" dirty="0"/>
          </a:p>
        </p:txBody>
      </p:sp>
      <p:pic>
        <p:nvPicPr>
          <p:cNvPr id="68610" name="Picture 2" descr="X:\Fjármálastöðugleiki\Fjármálastöðugleiki 2012#2\PNG\FS122_Norrænn samanburður_M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3"/>
            <a:ext cx="3998646" cy="473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458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238" cy="792162"/>
          </a:xfrm>
        </p:spPr>
        <p:txBody>
          <a:bodyPr/>
          <a:lstStyle/>
          <a:p>
            <a:r>
              <a:rPr lang="is-IS" sz="2200" dirty="0" smtClean="0"/>
              <a:t>Viðauki II</a:t>
            </a:r>
            <a:br>
              <a:rPr lang="is-IS" sz="2200" dirty="0" smtClean="0"/>
            </a:br>
            <a:r>
              <a:rPr lang="is-IS" sz="2200" dirty="0" smtClean="0"/>
              <a:t>Erlendur samanburður </a:t>
            </a:r>
            <a:endParaRPr lang="is-IS" sz="2200" dirty="0"/>
          </a:p>
        </p:txBody>
      </p:sp>
      <p:pic>
        <p:nvPicPr>
          <p:cNvPr id="69634" name="Picture 2" descr="X:\Fjármálastöðugleiki\Fjármálastöðugleiki 2012#2\PNG\FS122_Norrænn samanburður_M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344" y="1268760"/>
            <a:ext cx="4077887" cy="470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576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fjármálamarkaðir</a:t>
            </a:r>
            <a:endParaRPr lang="en-US" dirty="0" smtClean="0"/>
          </a:p>
        </p:txBody>
      </p:sp>
      <p:pic>
        <p:nvPicPr>
          <p:cNvPr id="6146" name="Picture 2" descr="X:\Fjármálastöðugleiki\Fjármálastöðugleiki 2012#2\PNG\FS122_I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104" y="1196752"/>
            <a:ext cx="4071792" cy="494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fjármálamarkaðir</a:t>
            </a:r>
            <a:endParaRPr lang="en-US" dirty="0" smtClean="0"/>
          </a:p>
        </p:txBody>
      </p:sp>
      <p:pic>
        <p:nvPicPr>
          <p:cNvPr id="7170" name="Picture 2" descr="X:\Fjármálastöðugleiki\Fjármálastöðugleiki 2012#2\PNG\FS122_I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295" y="1196752"/>
            <a:ext cx="4047410" cy="550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782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fjármálamarkaðir</a:t>
            </a:r>
            <a:endParaRPr lang="en-US" dirty="0" smtClean="0"/>
          </a:p>
        </p:txBody>
      </p:sp>
      <p:pic>
        <p:nvPicPr>
          <p:cNvPr id="8194" name="Picture 2" descr="X:\Fjármálastöðugleiki\Fjármálastöðugleiki 2012#2\PNG\FS122_I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55" y="1340768"/>
            <a:ext cx="4754487" cy="452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647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_kynning_rautt">
  <a:themeElements>
    <a:clrScheme name="1_BLANK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621442"/>
      </a:accent2>
      <a:accent3>
        <a:srgbClr val="FFFFFF"/>
      </a:accent3>
      <a:accent4>
        <a:srgbClr val="000000"/>
      </a:accent4>
      <a:accent5>
        <a:srgbClr val="AAE2CA"/>
      </a:accent5>
      <a:accent6>
        <a:srgbClr val="58113B"/>
      </a:accent6>
      <a:hlink>
        <a:srgbClr val="000000"/>
      </a:hlink>
      <a:folHlink>
        <a:srgbClr val="000000"/>
      </a:folHlink>
    </a:clrScheme>
    <a:fontScheme name="1_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8A002D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8A002D"/>
        </a:accent6>
        <a:hlink>
          <a:srgbClr val="990033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621442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58113B"/>
        </a:accent6>
        <a:hlink>
          <a:srgbClr val="621442"/>
        </a:hlink>
        <a:folHlink>
          <a:srgbClr val="6214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621442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58113B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SI_kynning_rautt</Template>
  <TotalTime>0</TotalTime>
  <Words>274</Words>
  <Application>Microsoft Office PowerPoint</Application>
  <PresentationFormat>On-screen Show (4:3)</PresentationFormat>
  <Paragraphs>71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Arial</vt:lpstr>
      <vt:lpstr>SI_kynning_rautt</vt:lpstr>
      <vt:lpstr>Seðlabanki Íslands</vt:lpstr>
      <vt:lpstr>Fjármálalífið: horfur og helstu áhættuþættir</vt:lpstr>
      <vt:lpstr>Fjármálalífið: horfur og helstu áhættuþættir</vt:lpstr>
      <vt:lpstr>Fjármálalífið: horfur og helstu áhættuþættir</vt:lpstr>
      <vt:lpstr>Fjármálalífið: horfur og helstu áhættuþættir</vt:lpstr>
      <vt:lpstr>Fjármálalífið: horfur og helstu áhættuþættir</vt:lpstr>
      <vt:lpstr>I Þjóðhagslegt umhverfi og fjármálamarkaðir</vt:lpstr>
      <vt:lpstr>I Þjóðhagslegt umhverfi og fjármálamarkaðir</vt:lpstr>
      <vt:lpstr>I Þjóðhagslegt umhverfi og fjármálamarkaðir</vt:lpstr>
      <vt:lpstr>Rammagrein I-1 Skuldakreppa á evrusvæðinu</vt:lpstr>
      <vt:lpstr>I Þjóðhagslegt umhverfi og fjármálamarkaðir</vt:lpstr>
      <vt:lpstr>I Þjóðhagslegt umhverfi og fjármálamarkaðir</vt:lpstr>
      <vt:lpstr>I Þjóðhagslegt umhverfi og fjármálamarkaðir</vt:lpstr>
      <vt:lpstr>I Þjóðhagslegt umhverfi og fjármálamarkaðir</vt:lpstr>
      <vt:lpstr>I Þjóðhagslegt umhverfi og fjármálamarkaðir</vt:lpstr>
      <vt:lpstr>I Þjóðhagslegt umhverfi og fjármálamarkaðir</vt:lpstr>
      <vt:lpstr>I Þjóðhagslegt umhverfi og fjármálamarkaðir</vt:lpstr>
      <vt:lpstr>I Þjóðhagslegt umhverfi og fjármálamarkaðir</vt:lpstr>
      <vt:lpstr>I Þjóðhagslegt umhverfi og fjármálamarkaðir</vt:lpstr>
      <vt:lpstr>I Þjóðhagslegt umhverfi og fjármálamarkaðir</vt:lpstr>
      <vt:lpstr>II Umsvif fjármálafyrirtækja</vt:lpstr>
      <vt:lpstr>II Umsvif fjármálafyrirtækja</vt:lpstr>
      <vt:lpstr>II Umsvif fjármálafyrirtækja</vt:lpstr>
      <vt:lpstr>II Umsvif fjármálafyrirtækja</vt:lpstr>
      <vt:lpstr>II Umsvif fjármálafyrirtækja</vt:lpstr>
      <vt:lpstr>II Umsvif fjármálafyrirtækja</vt:lpstr>
      <vt:lpstr>II Umsvif fjármálafyrirtækja</vt:lpstr>
      <vt:lpstr>II Umsvif fjármálafyrirtækja</vt:lpstr>
      <vt:lpstr>II Umsvif fjármálafyrirtækja</vt:lpstr>
      <vt:lpstr>II Umsvif fjármálafyrirtækja</vt:lpstr>
      <vt:lpstr>III Lántakendur og útlánaáhætta</vt:lpstr>
      <vt:lpstr>III Lántakendur og útlánaáhætta</vt:lpstr>
      <vt:lpstr>III Lántakendur og útlánaáhætta</vt:lpstr>
      <vt:lpstr>III Lántakendur og útlánaáhætta</vt:lpstr>
      <vt:lpstr>III Lántakendur og útlánaáhætta</vt:lpstr>
      <vt:lpstr>III Lántakendur og útlánaáhætta</vt:lpstr>
      <vt:lpstr>III Lántakendur og útlánaáhætta</vt:lpstr>
      <vt:lpstr>III Lántakendur og útlánaáhætta</vt:lpstr>
      <vt:lpstr>III Lántakendur og útlánaáhætta</vt:lpstr>
      <vt:lpstr>III Lántakendur og útlánaáhætta</vt:lpstr>
      <vt:lpstr>III Lántakendur og útlánaáhætta</vt:lpstr>
      <vt:lpstr>III Lántakendur og útlánaáhætta</vt:lpstr>
      <vt:lpstr>III Lántakendur og útlánaáhætta</vt:lpstr>
      <vt:lpstr>III Lántakendur og útlánaáhætta</vt:lpstr>
      <vt:lpstr>III Lántakendur og útlánaáhætta</vt:lpstr>
      <vt:lpstr>III Lántakendur og útlánaáhætta</vt:lpstr>
      <vt:lpstr>III Lántakendur og útlánaáhætta</vt:lpstr>
      <vt:lpstr>III Lántakendur og útlánaáhætta</vt:lpstr>
      <vt:lpstr>III Lántakendur og útlánaáhætta</vt:lpstr>
      <vt:lpstr>III Lántakendur og útlánaáhætta</vt:lpstr>
      <vt:lpstr>IV Fjármögnun</vt:lpstr>
      <vt:lpstr>IV Fjármögnun</vt:lpstr>
      <vt:lpstr>IV Fjármögnun</vt:lpstr>
      <vt:lpstr>IV Fjármögnun</vt:lpstr>
      <vt:lpstr>IV Fjármögnun</vt:lpstr>
      <vt:lpstr>V Rekstur og eigið fé</vt:lpstr>
      <vt:lpstr>V Rekstur og eigið fé</vt:lpstr>
      <vt:lpstr>V Rekstur og eigið fé</vt:lpstr>
      <vt:lpstr>V Rekstur og eigið fé</vt:lpstr>
      <vt:lpstr>V Rekstur og eigið fé</vt:lpstr>
      <vt:lpstr>V Rekstur og eigið fé</vt:lpstr>
      <vt:lpstr>V Rekstur og eigið fé</vt:lpstr>
      <vt:lpstr>V Rekstur og eigið fé</vt:lpstr>
      <vt:lpstr>Viðauki II Erlendur samanburður </vt:lpstr>
      <vt:lpstr>Viðauki II Erlendur samanburður </vt:lpstr>
      <vt:lpstr>Viðauki II Erlendur samanburður </vt:lpstr>
      <vt:lpstr>Viðauki II Erlendur samanburður </vt:lpstr>
      <vt:lpstr>Viðauki II Erlendur samanburður </vt:lpstr>
      <vt:lpstr>Viðauki II Erlendur samanburður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2013-10-17T09:56:11Z</dcterms:created>
  <dcterms:modified xsi:type="dcterms:W3CDTF">2019-11-13T15:21:31Z</dcterms:modified>
</cp:coreProperties>
</file>