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9" r:id="rId1"/>
  </p:sldMasterIdLst>
  <p:sldIdLst>
    <p:sldId id="256" r:id="rId2"/>
    <p:sldId id="257" r:id="rId3"/>
    <p:sldId id="266" r:id="rId4"/>
    <p:sldId id="267" r:id="rId5"/>
    <p:sldId id="268" r:id="rId6"/>
    <p:sldId id="269" r:id="rId7"/>
    <p:sldId id="258" r:id="rId8"/>
    <p:sldId id="270" r:id="rId9"/>
    <p:sldId id="271" r:id="rId10"/>
    <p:sldId id="272" r:id="rId11"/>
    <p:sldId id="333" r:id="rId12"/>
    <p:sldId id="337" r:id="rId13"/>
    <p:sldId id="336" r:id="rId14"/>
    <p:sldId id="335" r:id="rId15"/>
    <p:sldId id="334" r:id="rId16"/>
    <p:sldId id="273" r:id="rId17"/>
    <p:sldId id="274" r:id="rId18"/>
    <p:sldId id="275" r:id="rId19"/>
    <p:sldId id="276" r:id="rId20"/>
    <p:sldId id="278" r:id="rId21"/>
    <p:sldId id="277" r:id="rId22"/>
    <p:sldId id="279" r:id="rId23"/>
    <p:sldId id="280" r:id="rId24"/>
    <p:sldId id="281" r:id="rId25"/>
    <p:sldId id="282" r:id="rId26"/>
    <p:sldId id="259" r:id="rId27"/>
    <p:sldId id="288" r:id="rId28"/>
    <p:sldId id="287" r:id="rId29"/>
    <p:sldId id="286" r:id="rId30"/>
    <p:sldId id="285" r:id="rId31"/>
    <p:sldId id="284" r:id="rId32"/>
    <p:sldId id="283" r:id="rId33"/>
    <p:sldId id="289" r:id="rId34"/>
    <p:sldId id="260" r:id="rId35"/>
    <p:sldId id="299" r:id="rId36"/>
    <p:sldId id="298" r:id="rId37"/>
    <p:sldId id="297" r:id="rId38"/>
    <p:sldId id="296" r:id="rId39"/>
    <p:sldId id="295" r:id="rId40"/>
    <p:sldId id="294" r:id="rId41"/>
    <p:sldId id="293" r:id="rId42"/>
    <p:sldId id="292" r:id="rId43"/>
    <p:sldId id="291" r:id="rId44"/>
    <p:sldId id="290" r:id="rId45"/>
    <p:sldId id="300" r:id="rId46"/>
    <p:sldId id="314" r:id="rId47"/>
    <p:sldId id="318" r:id="rId48"/>
    <p:sldId id="317" r:id="rId49"/>
    <p:sldId id="316" r:id="rId50"/>
    <p:sldId id="301" r:id="rId51"/>
    <p:sldId id="302" r:id="rId52"/>
    <p:sldId id="319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3" r:id="rId62"/>
    <p:sldId id="312" r:id="rId63"/>
    <p:sldId id="311" r:id="rId64"/>
    <p:sldId id="322" r:id="rId65"/>
    <p:sldId id="325" r:id="rId66"/>
    <p:sldId id="324" r:id="rId67"/>
    <p:sldId id="323" r:id="rId68"/>
    <p:sldId id="321" r:id="rId69"/>
    <p:sldId id="261" r:id="rId70"/>
    <p:sldId id="331" r:id="rId71"/>
    <p:sldId id="330" r:id="rId72"/>
    <p:sldId id="329" r:id="rId73"/>
    <p:sldId id="328" r:id="rId74"/>
    <p:sldId id="327" r:id="rId75"/>
    <p:sldId id="326" r:id="rId76"/>
    <p:sldId id="262" r:id="rId77"/>
    <p:sldId id="332" r:id="rId78"/>
    <p:sldId id="263" r:id="rId79"/>
    <p:sldId id="338" r:id="rId80"/>
    <p:sldId id="339" r:id="rId81"/>
    <p:sldId id="340" r:id="rId82"/>
    <p:sldId id="341" r:id="rId83"/>
    <p:sldId id="342" r:id="rId84"/>
    <p:sldId id="343" r:id="rId85"/>
    <p:sldId id="344" r:id="rId86"/>
    <p:sldId id="345" r:id="rId87"/>
    <p:sldId id="346" r:id="rId88"/>
    <p:sldId id="347" r:id="rId89"/>
    <p:sldId id="348" r:id="rId90"/>
    <p:sldId id="265" r:id="rId91"/>
    <p:sldId id="264" r:id="rId92"/>
    <p:sldId id="349" r:id="rId93"/>
    <p:sldId id="350" r:id="rId94"/>
    <p:sldId id="352" r:id="rId95"/>
    <p:sldId id="351" r:id="rId96"/>
    <p:sldId id="353" r:id="rId97"/>
    <p:sldId id="354" r:id="rId98"/>
    <p:sldId id="355" r:id="rId99"/>
    <p:sldId id="356" r:id="rId100"/>
    <p:sldId id="357" r:id="rId101"/>
    <p:sldId id="358" r:id="rId102"/>
    <p:sldId id="359" r:id="rId103"/>
    <p:sldId id="360" r:id="rId104"/>
    <p:sldId id="361" r:id="rId105"/>
    <p:sldId id="362" r:id="rId106"/>
    <p:sldId id="363" r:id="rId107"/>
    <p:sldId id="364" r:id="rId108"/>
    <p:sldId id="365" r:id="rId109"/>
    <p:sldId id="366" r:id="rId110"/>
    <p:sldId id="367" r:id="rId111"/>
    <p:sldId id="368" r:id="rId112"/>
    <p:sldId id="369" r:id="rId113"/>
    <p:sldId id="370" r:id="rId114"/>
    <p:sldId id="371" r:id="rId115"/>
    <p:sldId id="372" r:id="rId1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482" autoAdjust="0"/>
  </p:normalViewPr>
  <p:slideViewPr>
    <p:cSldViewPr>
      <p:cViewPr varScale="1">
        <p:scale>
          <a:sx n="115" d="100"/>
          <a:sy n="115" d="100"/>
        </p:scale>
        <p:origin x="14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presProps" Target="pres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91440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SEDLOGR"/>
          <p:cNvPicPr>
            <a:picLocks noChangeAspect="1" noChangeArrowheads="1"/>
          </p:cNvPicPr>
          <p:nvPr/>
        </p:nvPicPr>
        <p:blipFill>
          <a:blip r:embed="rId3">
            <a:lum bright="8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763588"/>
            <a:ext cx="2065337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23850" y="1557338"/>
            <a:ext cx="5399088" cy="935037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23850" y="3933825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600"/>
            </a:lvl1pPr>
          </a:lstStyle>
          <a:p>
            <a:r>
              <a:rPr lang="en-US" smtClean="0"/>
              <a:t>Click to edit Master subtitle style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76505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CF171-7D64-4D60-81BE-14497396D9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48465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4025" y="115888"/>
            <a:ext cx="2232025" cy="61928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0" y="115888"/>
            <a:ext cx="6543675" cy="6192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FC19A-4F8A-40DF-A50B-EAA8D350EE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99367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16345-DD26-4268-9C6D-EDE8D4BB31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99936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5B701-F348-4450-B1F2-9FB549B579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84603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341438"/>
            <a:ext cx="4316413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341438"/>
            <a:ext cx="4316412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59FDD-0D78-4982-8BD3-D6EA800761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7868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19AD2-618D-441D-8CC9-12ACF8A8DD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42932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C8409-F734-4624-BC31-60E2A0486F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80535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A4C15-06B9-4074-843A-B9DEC414A0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74763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391B7-6EA7-4062-A607-7904B989F5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29055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A953F-3B6B-4923-9CA9-0822C6EF0D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20969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858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GB" sz="2400"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5113" y="6453188"/>
            <a:ext cx="9683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621442"/>
                </a:solidFill>
                <a:cs typeface="+mn-cs"/>
              </a:defRPr>
            </a:lvl1pPr>
          </a:lstStyle>
          <a:p>
            <a:pPr>
              <a:defRPr/>
            </a:pPr>
            <a:fld id="{BB4050AF-AD3F-4459-B018-B3D11B467E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076" name="Rectangle 4" descr="bordi"/>
          <p:cNvSpPr>
            <a:spLocks noChangeArrowheads="1"/>
          </p:cNvSpPr>
          <p:nvPr/>
        </p:nvSpPr>
        <p:spPr bwMode="auto">
          <a:xfrm>
            <a:off x="0" y="981075"/>
            <a:ext cx="7667625" cy="144463"/>
          </a:xfrm>
          <a:prstGeom prst="rect">
            <a:avLst/>
          </a:prstGeom>
          <a:blipFill dpi="0" rotWithShape="0">
            <a:blip r:embed="rId13" cstate="print"/>
            <a:srcRect/>
            <a:stretch>
              <a:fillRect/>
            </a:stretch>
          </a:blip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C7C5C7"/>
              </a:clrFrom>
              <a:clrTo>
                <a:srgbClr val="C7C5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188913"/>
            <a:ext cx="8477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115888"/>
            <a:ext cx="748823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is-IS" smtClean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341438"/>
            <a:ext cx="8785225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40000"/>
        </a:spcBef>
        <a:spcAft>
          <a:spcPct val="0"/>
        </a:spcAft>
        <a:buClr>
          <a:srgbClr val="621442"/>
        </a:buClr>
        <a:buChar char="•"/>
        <a:defRPr sz="2800">
          <a:solidFill>
            <a:srgbClr val="62144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Seðlabanki Íslands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Fjármálastöðugleiki 2012/1</a:t>
            </a:r>
          </a:p>
          <a:p>
            <a:pPr eaLnBrk="1" hangingPunct="1"/>
            <a:r>
              <a:rPr lang="is-IS" dirty="0"/>
              <a:t>M</a:t>
            </a:r>
            <a:r>
              <a:rPr lang="is-IS" dirty="0" smtClean="0"/>
              <a:t>yndir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Þjóðhagslegt umhverfi og fjármálamarkaðir</a:t>
            </a:r>
            <a:endParaRPr lang="en-US" dirty="0" smtClean="0"/>
          </a:p>
        </p:txBody>
      </p:sp>
      <p:pic>
        <p:nvPicPr>
          <p:cNvPr id="30722" name="Picture 2" descr="X:\Fjármálastöðugleiki\Fjármálastöðugleiki 2012#1\PNG\FS121_I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288" y="1268760"/>
            <a:ext cx="4303421" cy="494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6472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Rammagrein VI-2</a:t>
            </a:r>
            <a:br>
              <a:rPr lang="is-IS" sz="2400" dirty="0" smtClean="0"/>
            </a:br>
            <a:r>
              <a:rPr lang="is-IS" sz="2400" dirty="0" smtClean="0"/>
              <a:t>Fjármagnshöft og áhrif þeirra á eignaverð</a:t>
            </a:r>
            <a:endParaRPr lang="is-IS" sz="2400" dirty="0"/>
          </a:p>
        </p:txBody>
      </p:sp>
      <p:pic>
        <p:nvPicPr>
          <p:cNvPr id="115714" name="Picture 2" descr="X:\Fjármálastöðugleiki\Fjármálastöðugleiki 2012#1\PNG\FS121_VI_R1_M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626" y="1196752"/>
            <a:ext cx="4132747" cy="549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7297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Rammagrein VI-2</a:t>
            </a:r>
            <a:br>
              <a:rPr lang="is-IS" sz="2400" dirty="0" smtClean="0"/>
            </a:br>
            <a:r>
              <a:rPr lang="is-IS" sz="2400" dirty="0" smtClean="0"/>
              <a:t>Fjármagnshöft og áhrif þeirra á eignaverð</a:t>
            </a:r>
            <a:endParaRPr lang="is-IS" sz="2400" dirty="0"/>
          </a:p>
        </p:txBody>
      </p:sp>
      <p:pic>
        <p:nvPicPr>
          <p:cNvPr id="116738" name="Picture 2" descr="X:\Fjármálastöðugleiki\Fjármálastöðugleiki 2012#1\PNG\FS121_VI_R1_M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488" y="1196752"/>
            <a:ext cx="4260752" cy="549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394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Rammagrein VI-2</a:t>
            </a:r>
            <a:br>
              <a:rPr lang="is-IS" sz="2400" dirty="0" smtClean="0"/>
            </a:br>
            <a:r>
              <a:rPr lang="is-IS" sz="2400" dirty="0" smtClean="0"/>
              <a:t>Fjármagnshöft og áhrif þeirra á eignaverð</a:t>
            </a:r>
            <a:endParaRPr lang="is-IS" sz="2400" dirty="0"/>
          </a:p>
        </p:txBody>
      </p:sp>
      <p:pic>
        <p:nvPicPr>
          <p:cNvPr id="117762" name="Picture 2" descr="X:\Fjármálastöðugleiki\Fjármálastöðugleiki 2012#1\PNG\FS121_VI_R1_M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205" y="1268760"/>
            <a:ext cx="4004741" cy="505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413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Rammagrein VI-2</a:t>
            </a:r>
            <a:br>
              <a:rPr lang="is-IS" sz="2400" dirty="0" smtClean="0"/>
            </a:br>
            <a:r>
              <a:rPr lang="is-IS" sz="2400" dirty="0" smtClean="0"/>
              <a:t>Fjármagnshöft og áhrif þeirra á eignaverð</a:t>
            </a:r>
            <a:endParaRPr lang="is-IS" sz="2400" dirty="0"/>
          </a:p>
        </p:txBody>
      </p:sp>
      <p:pic>
        <p:nvPicPr>
          <p:cNvPr id="118786" name="Picture 2" descr="X:\Fjármálastöðugleiki\Fjármálastöðugleiki 2012#1\PNG\FS121_VI_R1_M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958" y="1399199"/>
            <a:ext cx="4218084" cy="405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489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VII Greiðslu- og uppgjörskerfi</a:t>
            </a:r>
            <a:endParaRPr lang="is-IS" dirty="0"/>
          </a:p>
        </p:txBody>
      </p:sp>
      <p:pic>
        <p:nvPicPr>
          <p:cNvPr id="119810" name="Picture 2" descr="X:\Fjármálastöðugleiki\Fjármálastöðugleiki 2012#1\PNG\FS121_VII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677" y="1484784"/>
            <a:ext cx="4742296" cy="422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836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VII Greiðslu- og uppgjörskerfi</a:t>
            </a:r>
            <a:endParaRPr lang="is-IS" dirty="0"/>
          </a:p>
        </p:txBody>
      </p:sp>
      <p:pic>
        <p:nvPicPr>
          <p:cNvPr id="120834" name="Picture 2" descr="X:\Fjármálastöðugleiki\Fjármálastöðugleiki 2012#1\PNG\FS121_VII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571" y="1484784"/>
            <a:ext cx="4522858" cy="449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0592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VII Greiðslu- og uppgjörskerfi</a:t>
            </a:r>
            <a:endParaRPr lang="is-IS" dirty="0"/>
          </a:p>
        </p:txBody>
      </p:sp>
      <p:pic>
        <p:nvPicPr>
          <p:cNvPr id="121858" name="Picture 2" descr="X:\Fjármálastöðugleiki\Fjármálastöðugleiki 2012#1\PNG\FS121_VII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632" y="1484784"/>
            <a:ext cx="4522858" cy="449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997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VII Greiðslu- og uppgjörskerfi</a:t>
            </a:r>
            <a:endParaRPr lang="is-IS" dirty="0"/>
          </a:p>
        </p:txBody>
      </p:sp>
      <p:pic>
        <p:nvPicPr>
          <p:cNvPr id="122882" name="Picture 2" descr="X:\Fjármálastöðugleiki\Fjármálastöðugleiki 2012#1\PNG\FS121_VII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673" y="1196752"/>
            <a:ext cx="4900779" cy="546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1220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VII Greiðslu- og uppgjörskerfi</a:t>
            </a:r>
            <a:endParaRPr lang="is-IS" dirty="0"/>
          </a:p>
        </p:txBody>
      </p:sp>
      <p:pic>
        <p:nvPicPr>
          <p:cNvPr id="123906" name="Picture 2" descr="X:\Fjármálastöðugleiki\Fjármálastöðugleiki 2012#1\PNG\FS121_VII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480" y="1412776"/>
            <a:ext cx="4279039" cy="442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623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488238" cy="792162"/>
          </a:xfrm>
        </p:spPr>
        <p:txBody>
          <a:bodyPr/>
          <a:lstStyle/>
          <a:p>
            <a:r>
              <a:rPr lang="is-IS" sz="2200" dirty="0" smtClean="0"/>
              <a:t>Viðauki I</a:t>
            </a:r>
            <a:br>
              <a:rPr lang="is-IS" sz="2200" dirty="0" smtClean="0"/>
            </a:br>
            <a:r>
              <a:rPr lang="is-IS" sz="2200" dirty="0" smtClean="0"/>
              <a:t>Ný lög um greiðsluþjónustu og væntanleg löggjöf um útgáfu og meðferð rafeyris</a:t>
            </a:r>
            <a:endParaRPr lang="is-IS" sz="2200" dirty="0"/>
          </a:p>
        </p:txBody>
      </p:sp>
      <p:pic>
        <p:nvPicPr>
          <p:cNvPr id="1026" name="Picture 2" descr="X:\Fjármálastöðugleiki\Fjármálastöðugleiki 2012#1\PNG\FS121_Viðauki I_M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38" y="2167232"/>
            <a:ext cx="4029123" cy="252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5110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Rammagrein I-1</a:t>
            </a:r>
            <a:br>
              <a:rPr lang="is-IS" sz="2400" dirty="0" smtClean="0"/>
            </a:br>
            <a:r>
              <a:rPr lang="is-IS" sz="2400" dirty="0" smtClean="0"/>
              <a:t>Skuldakreppa á evrusvæðinu</a:t>
            </a:r>
            <a:endParaRPr lang="is-IS" sz="2400" dirty="0"/>
          </a:p>
        </p:txBody>
      </p:sp>
      <p:pic>
        <p:nvPicPr>
          <p:cNvPr id="91138" name="Picture 2" descr="X:\Fjármálastöðugleiki\Fjármálastöðugleiki 2012#1\PNG\FS121_R1_Mynd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523" y="1268760"/>
            <a:ext cx="4730105" cy="488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262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488238" cy="792162"/>
          </a:xfrm>
        </p:spPr>
        <p:txBody>
          <a:bodyPr/>
          <a:lstStyle/>
          <a:p>
            <a:r>
              <a:rPr lang="is-IS" sz="2200" dirty="0" smtClean="0"/>
              <a:t>Viðauki II</a:t>
            </a:r>
            <a:br>
              <a:rPr lang="is-IS" sz="2200" dirty="0" smtClean="0"/>
            </a:br>
            <a:r>
              <a:rPr lang="is-IS" sz="2200" dirty="0" smtClean="0"/>
              <a:t>Erlendur samanburður </a:t>
            </a:r>
            <a:endParaRPr lang="is-IS" sz="2200" dirty="0"/>
          </a:p>
        </p:txBody>
      </p:sp>
      <p:pic>
        <p:nvPicPr>
          <p:cNvPr id="2050" name="Picture 2" descr="X:\Fjármálastöðugleiki\Fjármálastöðugleiki 2012#1\PNG\FS121_Viðauki_M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008" y="1268760"/>
            <a:ext cx="4083983" cy="496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553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488238" cy="792162"/>
          </a:xfrm>
        </p:spPr>
        <p:txBody>
          <a:bodyPr/>
          <a:lstStyle/>
          <a:p>
            <a:r>
              <a:rPr lang="is-IS" sz="2200" dirty="0" smtClean="0"/>
              <a:t>Viðauki II</a:t>
            </a:r>
            <a:br>
              <a:rPr lang="is-IS" sz="2200" dirty="0" smtClean="0"/>
            </a:br>
            <a:r>
              <a:rPr lang="is-IS" sz="2200" dirty="0" smtClean="0"/>
              <a:t>Erlendur samanburður </a:t>
            </a:r>
            <a:endParaRPr lang="is-IS" sz="2200" dirty="0"/>
          </a:p>
        </p:txBody>
      </p:sp>
      <p:pic>
        <p:nvPicPr>
          <p:cNvPr id="3074" name="Picture 2" descr="X:\Fjármálastöðugleiki\Fjármálastöðugleiki 2012#1\PNG\FS121_Viðauki_M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062" y="1268760"/>
            <a:ext cx="4224179" cy="512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2460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488238" cy="792162"/>
          </a:xfrm>
        </p:spPr>
        <p:txBody>
          <a:bodyPr/>
          <a:lstStyle/>
          <a:p>
            <a:r>
              <a:rPr lang="is-IS" sz="2200" dirty="0" smtClean="0"/>
              <a:t>Viðauki II</a:t>
            </a:r>
            <a:br>
              <a:rPr lang="is-IS" sz="2200" dirty="0" smtClean="0"/>
            </a:br>
            <a:r>
              <a:rPr lang="is-IS" sz="2200" dirty="0" smtClean="0"/>
              <a:t>Erlendur samanburður </a:t>
            </a:r>
            <a:endParaRPr lang="is-IS" sz="2200" dirty="0"/>
          </a:p>
        </p:txBody>
      </p:sp>
      <p:pic>
        <p:nvPicPr>
          <p:cNvPr id="4098" name="Picture 2" descr="X:\Fjármálastöðugleiki\Fjármálastöðugleiki 2012#1\PNG\FS121_Viðauki_M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247" y="1196752"/>
            <a:ext cx="4053505" cy="511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1576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488238" cy="792162"/>
          </a:xfrm>
        </p:spPr>
        <p:txBody>
          <a:bodyPr/>
          <a:lstStyle/>
          <a:p>
            <a:r>
              <a:rPr lang="is-IS" sz="2200" dirty="0" smtClean="0"/>
              <a:t>Viðauki II</a:t>
            </a:r>
            <a:br>
              <a:rPr lang="is-IS" sz="2200" dirty="0" smtClean="0"/>
            </a:br>
            <a:r>
              <a:rPr lang="is-IS" sz="2200" dirty="0" smtClean="0"/>
              <a:t>Erlendur samanburður </a:t>
            </a:r>
            <a:endParaRPr lang="is-IS" sz="2200" dirty="0"/>
          </a:p>
        </p:txBody>
      </p:sp>
      <p:pic>
        <p:nvPicPr>
          <p:cNvPr id="5122" name="Picture 2" descr="X:\Fjármálastöðugleiki\Fjármálastöðugleiki 2012#1\PNG\FS121_Viðauki_M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111" y="1412776"/>
            <a:ext cx="4053505" cy="480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635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488238" cy="792162"/>
          </a:xfrm>
        </p:spPr>
        <p:txBody>
          <a:bodyPr/>
          <a:lstStyle/>
          <a:p>
            <a:r>
              <a:rPr lang="is-IS" sz="2200" dirty="0" smtClean="0"/>
              <a:t>Viðauki II</a:t>
            </a:r>
            <a:br>
              <a:rPr lang="is-IS" sz="2200" dirty="0" smtClean="0"/>
            </a:br>
            <a:r>
              <a:rPr lang="is-IS" sz="2200" dirty="0" smtClean="0"/>
              <a:t>Erlendur samanburður </a:t>
            </a:r>
            <a:endParaRPr lang="is-IS" sz="2200" dirty="0"/>
          </a:p>
        </p:txBody>
      </p:sp>
      <p:pic>
        <p:nvPicPr>
          <p:cNvPr id="6146" name="Picture 2" descr="X:\Fjármálastöðugleiki\Fjármálastöðugleiki 2012#1\PNG\FS121_Viðauki_M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677" y="1412776"/>
            <a:ext cx="3998646" cy="450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458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488238" cy="792162"/>
          </a:xfrm>
        </p:spPr>
        <p:txBody>
          <a:bodyPr/>
          <a:lstStyle/>
          <a:p>
            <a:r>
              <a:rPr lang="is-IS" sz="2200" dirty="0" smtClean="0"/>
              <a:t>Viðauki II</a:t>
            </a:r>
            <a:br>
              <a:rPr lang="is-IS" sz="2200" dirty="0" smtClean="0"/>
            </a:br>
            <a:r>
              <a:rPr lang="is-IS" sz="2200" dirty="0" smtClean="0"/>
              <a:t>Erlendur samanburður </a:t>
            </a:r>
            <a:endParaRPr lang="is-IS" sz="2200" dirty="0"/>
          </a:p>
        </p:txBody>
      </p:sp>
      <p:pic>
        <p:nvPicPr>
          <p:cNvPr id="7170" name="Picture 2" descr="X:\Fjármálastöðugleiki\Fjármálastöðugleiki 2012#1\PNG\FS121_Viðauki_M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056" y="1412776"/>
            <a:ext cx="4077887" cy="450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5760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Rammagrein I-1</a:t>
            </a:r>
            <a:br>
              <a:rPr lang="is-IS" sz="2400" dirty="0" smtClean="0"/>
            </a:br>
            <a:r>
              <a:rPr lang="is-IS" sz="2400" dirty="0" smtClean="0"/>
              <a:t>Skuldakreppa á evrusvæðinu</a:t>
            </a:r>
            <a:endParaRPr lang="is-IS" sz="2400" dirty="0"/>
          </a:p>
        </p:txBody>
      </p:sp>
      <p:pic>
        <p:nvPicPr>
          <p:cNvPr id="92162" name="Picture 2" descr="X:\Fjármálastöðugleiki\Fjármálastöðugleiki 2012#1\PNG\FS121_R1_Mynd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289" y="1268760"/>
            <a:ext cx="4303421" cy="498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683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Rammagrein I-1</a:t>
            </a:r>
            <a:br>
              <a:rPr lang="is-IS" sz="2400" dirty="0" smtClean="0"/>
            </a:br>
            <a:r>
              <a:rPr lang="is-IS" sz="2400" dirty="0" smtClean="0"/>
              <a:t>Skuldakreppa á evrusvæðinu</a:t>
            </a:r>
            <a:endParaRPr lang="is-IS" sz="2400" dirty="0"/>
          </a:p>
        </p:txBody>
      </p:sp>
      <p:pic>
        <p:nvPicPr>
          <p:cNvPr id="93186" name="Picture 2" descr="X:\Fjármálastöðugleiki\Fjármálastöðugleiki 2012#1\PNG\FS121_R1_Mynd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916" y="1365316"/>
            <a:ext cx="7601084" cy="449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8145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Rammagrein I-1</a:t>
            </a:r>
            <a:br>
              <a:rPr lang="is-IS" sz="2400" dirty="0" smtClean="0"/>
            </a:br>
            <a:r>
              <a:rPr lang="is-IS" sz="2400" dirty="0" smtClean="0"/>
              <a:t>Skuldakreppa á evrusvæðinu</a:t>
            </a:r>
            <a:endParaRPr lang="is-IS" sz="2400" dirty="0"/>
          </a:p>
        </p:txBody>
      </p:sp>
      <p:pic>
        <p:nvPicPr>
          <p:cNvPr id="94210" name="Picture 2" descr="X:\Fjármálastöðugleiki\Fjármálastöðugleiki 2012#1\PNG\FS121_R1_Mynd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28800"/>
            <a:ext cx="5912632" cy="404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5821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Rammagrein I-1</a:t>
            </a:r>
            <a:br>
              <a:rPr lang="is-IS" sz="2400" dirty="0" smtClean="0"/>
            </a:br>
            <a:r>
              <a:rPr lang="is-IS" sz="2400" dirty="0" smtClean="0"/>
              <a:t>Skuldakreppa á evrusvæðinu</a:t>
            </a:r>
            <a:endParaRPr lang="is-IS" sz="2400" dirty="0"/>
          </a:p>
        </p:txBody>
      </p:sp>
      <p:pic>
        <p:nvPicPr>
          <p:cNvPr id="95234" name="Picture 2" descr="X:\Fjármálastöðugleiki\Fjármálastöðugleiki 2012#1\PNG\FS121_R1_Mynd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643" y="1600351"/>
            <a:ext cx="3364714" cy="365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093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Þjóðhagslegt umhverfi og fjármálamarkaðir</a:t>
            </a:r>
            <a:endParaRPr lang="en-US" dirty="0" smtClean="0"/>
          </a:p>
        </p:txBody>
      </p:sp>
      <p:pic>
        <p:nvPicPr>
          <p:cNvPr id="31746" name="Picture 2" descr="X:\Fjármálastöðugleiki\Fjármálastöðugleiki 2012#1\PNG\FS121_I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40768"/>
            <a:ext cx="3913309" cy="490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540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Þjóðhagslegt umhverfi og fjármálamarkaðir</a:t>
            </a:r>
            <a:endParaRPr lang="en-US" dirty="0" smtClean="0"/>
          </a:p>
        </p:txBody>
      </p:sp>
      <p:pic>
        <p:nvPicPr>
          <p:cNvPr id="32770" name="Picture 2" descr="X:\Fjármálastöðugleiki\Fjármálastöðugleiki 2012#1\PNG\FS121_I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247" y="1268760"/>
            <a:ext cx="4053505" cy="487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9661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Þjóðhagslegt umhverfi og fjármálamarkaðir</a:t>
            </a:r>
            <a:endParaRPr lang="en-US" dirty="0" smtClean="0"/>
          </a:p>
        </p:txBody>
      </p:sp>
      <p:pic>
        <p:nvPicPr>
          <p:cNvPr id="33794" name="Picture 2" descr="X:\Fjármálastöðugleiki\Fjármálastöðugleiki 2012#1\PNG\FS121_I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629" y="1412776"/>
            <a:ext cx="4004741" cy="485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9399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Þjóðhagslegt umhverfi og fjármálamarkaðir</a:t>
            </a:r>
            <a:endParaRPr lang="en-US" dirty="0" smtClean="0"/>
          </a:p>
        </p:txBody>
      </p:sp>
      <p:pic>
        <p:nvPicPr>
          <p:cNvPr id="34818" name="Picture 2" descr="X:\Fjármálastöðugleiki\Fjármálastöðugleiki 2012#1\PNG\FS121_I-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242" y="1268760"/>
            <a:ext cx="4023028" cy="536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0647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Fjármálalífið: horfur og helstu áhættuþættir</a:t>
            </a:r>
          </a:p>
        </p:txBody>
      </p:sp>
      <p:pic>
        <p:nvPicPr>
          <p:cNvPr id="4100" name="Picture 4" descr="X:\Fjármálastöðugleiki\Fjármálastöðugleiki 2012#1\PNG\FS121_Horfur_M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233" y="1484784"/>
            <a:ext cx="4291230" cy="487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Þjóðhagslegt umhverfi og fjármálamarkaðir</a:t>
            </a:r>
            <a:endParaRPr lang="en-US" dirty="0" smtClean="0"/>
          </a:p>
        </p:txBody>
      </p:sp>
      <p:pic>
        <p:nvPicPr>
          <p:cNvPr id="35842" name="Picture 2" descr="X:\Fjármálastöðugleiki\Fjármálastöðugleiki 2012#1\PNG\FS121_I-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634" y="1196753"/>
            <a:ext cx="4187606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52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Þjóðhagslegt umhverfi og fjármálamarkaðir</a:t>
            </a:r>
            <a:endParaRPr lang="en-US" dirty="0" smtClean="0"/>
          </a:p>
        </p:txBody>
      </p:sp>
      <p:pic>
        <p:nvPicPr>
          <p:cNvPr id="36866" name="Picture 2" descr="X:\Fjármálastöðugleiki\Fjármálastöðugleiki 2012#1\PNG\FS121_I-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006" y="1493680"/>
            <a:ext cx="4211988" cy="387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4677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Þjóðhagslegt umhverfi og fjármálamarkaðir</a:t>
            </a:r>
            <a:endParaRPr lang="en-US" dirty="0" smtClean="0"/>
          </a:p>
        </p:txBody>
      </p:sp>
      <p:pic>
        <p:nvPicPr>
          <p:cNvPr id="37890" name="Picture 2" descr="X:\Fjármálastöðugleiki\Fjármálastöðugleiki 2012#1\PNG\FS121_I-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639" y="1268760"/>
            <a:ext cx="4090078" cy="498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222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Þjóðhagslegt umhverfi og fjármálamarkaðir</a:t>
            </a:r>
            <a:endParaRPr lang="en-US" dirty="0" smtClean="0"/>
          </a:p>
        </p:txBody>
      </p:sp>
      <p:pic>
        <p:nvPicPr>
          <p:cNvPr id="38914" name="Picture 2" descr="X:\Fjármálastöðugleiki\Fjármálastöðugleiki 2012#1\PNG\FS121_I-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677" y="1484784"/>
            <a:ext cx="3998646" cy="413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0567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Þjóðhagslegt umhverfi og fjármálamarkaðir</a:t>
            </a:r>
            <a:endParaRPr lang="en-US" dirty="0" smtClean="0"/>
          </a:p>
        </p:txBody>
      </p:sp>
      <p:pic>
        <p:nvPicPr>
          <p:cNvPr id="39938" name="Picture 2" descr="X:\Fjármálastöðugleiki\Fjármálastöðugleiki 2012#1\PNG\FS121_I-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865" y="1323006"/>
            <a:ext cx="4102269" cy="421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255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Þjóðhagslegt umhverfi og fjármálamarkaðir</a:t>
            </a:r>
            <a:endParaRPr lang="en-US" dirty="0" smtClean="0"/>
          </a:p>
        </p:txBody>
      </p:sp>
      <p:pic>
        <p:nvPicPr>
          <p:cNvPr id="40962" name="Picture 2" descr="X:\Fjármálastöðugleiki\Fjármálastöðugleiki 2012#1\PNG\FS121_I-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677" y="1481489"/>
            <a:ext cx="3998646" cy="389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054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 Umfang fjármálafyrirtækja</a:t>
            </a:r>
          </a:p>
        </p:txBody>
      </p:sp>
      <p:pic>
        <p:nvPicPr>
          <p:cNvPr id="6148" name="Picture 4" descr="X:\Fjármálastöðugleiki\Fjármálastöðugleiki 2012#1\PNG\FS121_II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523" y="1268760"/>
            <a:ext cx="4528954" cy="498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 Umfang fjármálafyrirtækja</a:t>
            </a:r>
          </a:p>
        </p:txBody>
      </p:sp>
      <p:pic>
        <p:nvPicPr>
          <p:cNvPr id="41986" name="Picture 2" descr="X:\Fjármálastöðugleiki\Fjármálastöðugleiki 2012#1\PNG\FS121_II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017" y="1557682"/>
            <a:ext cx="3699966" cy="374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3587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 Umfang fjármálafyrirtækja</a:t>
            </a:r>
          </a:p>
        </p:txBody>
      </p:sp>
      <p:pic>
        <p:nvPicPr>
          <p:cNvPr id="43010" name="Picture 2" descr="X:\Fjármálastöðugleiki\Fjármálastöðugleiki 2012#1\PNG\FS121_II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145" y="1230685"/>
            <a:ext cx="4321707" cy="522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556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 Umfang fjármálafyrirtækja</a:t>
            </a:r>
          </a:p>
        </p:txBody>
      </p:sp>
      <p:pic>
        <p:nvPicPr>
          <p:cNvPr id="44034" name="Picture 2" descr="X:\Fjármálastöðugleiki\Fjármálastöðugleiki 2012#1\PNG\FS121_II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84783"/>
            <a:ext cx="3986455" cy="422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566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Fjármálalífið: horfur og helstu áhættuþættir</a:t>
            </a:r>
          </a:p>
        </p:txBody>
      </p:sp>
      <p:pic>
        <p:nvPicPr>
          <p:cNvPr id="24578" name="Picture 2" descr="X:\Fjármálastöðugleiki\Fjármálastöðugleiki 2012#1\PNG\FS121_Horfur_M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84784"/>
            <a:ext cx="4090078" cy="480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145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 Umfang fjármálafyrirtækja</a:t>
            </a:r>
          </a:p>
        </p:txBody>
      </p:sp>
      <p:pic>
        <p:nvPicPr>
          <p:cNvPr id="45058" name="Picture 2" descr="X:\Fjármálastöðugleiki\Fjármálastöðugleiki 2012#1\PNG\FS121_II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999" y="1124744"/>
            <a:ext cx="4461903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175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 Umfang fjármálafyrirtækja</a:t>
            </a:r>
          </a:p>
        </p:txBody>
      </p:sp>
      <p:pic>
        <p:nvPicPr>
          <p:cNvPr id="46082" name="Picture 2" descr="X:\Fjármálastöðugleiki\Fjármálastöðugleiki 2012#1\PNG\FS121_II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24744"/>
            <a:ext cx="4498476" cy="565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4043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 Umfang fjármálafyrirtækja</a:t>
            </a:r>
          </a:p>
        </p:txBody>
      </p:sp>
      <p:pic>
        <p:nvPicPr>
          <p:cNvPr id="47106" name="Picture 2" descr="X:\Fjármálastöðugleiki\Fjármálastöðugleiki 2012#1\PNG\FS121_II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677" y="1268760"/>
            <a:ext cx="3998646" cy="509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940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 Umfang fjármálafyrirtækja</a:t>
            </a:r>
          </a:p>
        </p:txBody>
      </p:sp>
      <p:pic>
        <p:nvPicPr>
          <p:cNvPr id="48130" name="Picture 2" descr="X:\Fjármálastöðugleiki\Fjármálastöðugleiki 2012#1\PNG\FS121_II-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149" y="1124745"/>
            <a:ext cx="4193702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725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III Útlán: Heimili og fyrirtæki</a:t>
            </a:r>
          </a:p>
        </p:txBody>
      </p:sp>
      <p:pic>
        <p:nvPicPr>
          <p:cNvPr id="7172" name="Picture 4" descr="X:\Fjármálastöðugleiki\Fjármálastöðugleiki 2012#1\PNG\FS121_III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961" y="1124744"/>
            <a:ext cx="4090078" cy="559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III Útlán: Heimili og fyrirtæki</a:t>
            </a:r>
          </a:p>
        </p:txBody>
      </p:sp>
      <p:pic>
        <p:nvPicPr>
          <p:cNvPr id="49154" name="Picture 2" descr="X:\Fjármálastöðugleiki\Fjármálastöðugleiki 2012#1\PNG\FS121_III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007" y="1295501"/>
            <a:ext cx="4083983" cy="552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612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III Útlán: Heimili og fyrirtæki</a:t>
            </a:r>
          </a:p>
        </p:txBody>
      </p:sp>
      <p:pic>
        <p:nvPicPr>
          <p:cNvPr id="50178" name="Picture 2" descr="X:\Fjármálastöðugleiki\Fjármálastöðugleiki 2012#1\PNG\FS121_III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268760"/>
            <a:ext cx="4090078" cy="497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5355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III Útlán: Heimili og fyrirtæki</a:t>
            </a:r>
          </a:p>
        </p:txBody>
      </p:sp>
      <p:pic>
        <p:nvPicPr>
          <p:cNvPr id="51202" name="Picture 2" descr="X:\Fjármálastöðugleiki\Fjármálastöðugleiki 2012#1\PNG\FS121_III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961" y="1196752"/>
            <a:ext cx="4090078" cy="509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465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III Útlán: Heimili og fyrirtæki</a:t>
            </a:r>
          </a:p>
        </p:txBody>
      </p:sp>
      <p:pic>
        <p:nvPicPr>
          <p:cNvPr id="52226" name="Picture 2" descr="X:\Fjármálastöðugleiki\Fjármálastöðugleiki 2012#1\PNG\FS121_III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013" y="1268760"/>
            <a:ext cx="4004741" cy="479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409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III Útlán: Heimili og fyrirtæki</a:t>
            </a:r>
          </a:p>
        </p:txBody>
      </p:sp>
      <p:pic>
        <p:nvPicPr>
          <p:cNvPr id="53250" name="Picture 2" descr="X:\Fjármálastöðugleiki\Fjármálastöðugleiki 2012#1\PNG\FS121_III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905" y="1124744"/>
            <a:ext cx="4480190" cy="545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8059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Fjármálalífið: horfur og helstu áhættuþættir</a:t>
            </a:r>
          </a:p>
        </p:txBody>
      </p:sp>
      <p:pic>
        <p:nvPicPr>
          <p:cNvPr id="25602" name="Picture 2" descr="X:\Fjármálastöðugleiki\Fjármálastöðugleiki 2012#1\PNG\FS121_Horfur_M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96752"/>
            <a:ext cx="4151033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300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III Útlán: Heimili og fyrirtæki</a:t>
            </a:r>
          </a:p>
        </p:txBody>
      </p:sp>
      <p:pic>
        <p:nvPicPr>
          <p:cNvPr id="54274" name="Picture 2" descr="X:\Fjármálastöðugleiki\Fjármálastöðugleiki 2012#1\PNG\FS121_III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055" y="1124744"/>
            <a:ext cx="4077887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8235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III Útlán: Heimili og fyrirtæki</a:t>
            </a:r>
          </a:p>
        </p:txBody>
      </p:sp>
      <p:pic>
        <p:nvPicPr>
          <p:cNvPr id="55298" name="Picture 2" descr="X:\Fjármálastöðugleiki\Fjármálastöðugleiki 2012#1\PNG\FS121_III-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886" y="1340768"/>
            <a:ext cx="4242466" cy="455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65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III Útlán: Heimili og fyrirtæki</a:t>
            </a:r>
          </a:p>
        </p:txBody>
      </p:sp>
      <p:pic>
        <p:nvPicPr>
          <p:cNvPr id="56322" name="Picture 2" descr="X:\Fjármálastöðugleiki\Fjármálastöðugleiki 2012#1\PNG\FS121_III-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899" y="1268760"/>
            <a:ext cx="4736201" cy="488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808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III Útlán: Heimili og fyrirtæki</a:t>
            </a:r>
          </a:p>
        </p:txBody>
      </p:sp>
      <p:pic>
        <p:nvPicPr>
          <p:cNvPr id="57346" name="Picture 2" descr="X:\Fjármálastöðugleiki\Fjármálastöðugleiki 2012#1\PNG\FS121_III-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961" y="1268760"/>
            <a:ext cx="4090078" cy="527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387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III Útlán: Heimili og fyrirtæki</a:t>
            </a:r>
          </a:p>
        </p:txBody>
      </p:sp>
      <p:pic>
        <p:nvPicPr>
          <p:cNvPr id="58370" name="Picture 2" descr="X:\Fjármálastöðugleiki\Fjármálastöðugleiki 2012#1\PNG\FS121_III-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711" y="1484784"/>
            <a:ext cx="4211988" cy="474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100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III Útlán: Heimili og fyrirtæki</a:t>
            </a:r>
          </a:p>
        </p:txBody>
      </p:sp>
      <p:pic>
        <p:nvPicPr>
          <p:cNvPr id="59394" name="Picture 2" descr="X:\Fjármálastöðugleiki\Fjármálastöðugleiki 2012#1\PNG\FS121_III-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82" y="1196752"/>
            <a:ext cx="4400948" cy="544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3754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Rammagrein III-1</a:t>
            </a:r>
            <a:br>
              <a:rPr lang="is-IS" sz="2400" dirty="0" smtClean="0"/>
            </a:br>
            <a:r>
              <a:rPr lang="is-IS" sz="2400" dirty="0" smtClean="0"/>
              <a:t>Vaxtaendurskoðun útlána til heimila og fyrirtækja</a:t>
            </a:r>
            <a:endParaRPr lang="is-IS" sz="2400" dirty="0"/>
          </a:p>
        </p:txBody>
      </p:sp>
      <p:pic>
        <p:nvPicPr>
          <p:cNvPr id="60418" name="Picture 2" descr="X:\Fjármálastöðugleiki\Fjármálastöðugleiki 2012#1\PNG\FS121_III_R1_M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38" y="1731404"/>
            <a:ext cx="4029123" cy="339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3447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Rammagrein III-1</a:t>
            </a:r>
            <a:br>
              <a:rPr lang="is-IS" sz="2400" dirty="0" smtClean="0"/>
            </a:br>
            <a:r>
              <a:rPr lang="is-IS" sz="2400" dirty="0" smtClean="0"/>
              <a:t>Vaxtaendurskoðun útlána til heimila og fyrirtækja</a:t>
            </a:r>
            <a:endParaRPr lang="is-IS" sz="2400" dirty="0"/>
          </a:p>
        </p:txBody>
      </p:sp>
      <p:pic>
        <p:nvPicPr>
          <p:cNvPr id="61442" name="Picture 2" descr="X:\Fjármálastöðugleiki\Fjármálastöðugleiki 2012#1\PNG\FS121_III_R1_M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51" y="1268760"/>
            <a:ext cx="4333898" cy="499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8743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Rammagrein III-1</a:t>
            </a:r>
            <a:br>
              <a:rPr lang="is-IS" sz="2400" dirty="0" smtClean="0"/>
            </a:br>
            <a:r>
              <a:rPr lang="is-IS" sz="2400" dirty="0" smtClean="0"/>
              <a:t>Vaxtaendurskoðun útlána til heimila og fyrirtækja</a:t>
            </a:r>
            <a:endParaRPr lang="is-IS" sz="2400" dirty="0"/>
          </a:p>
        </p:txBody>
      </p:sp>
      <p:pic>
        <p:nvPicPr>
          <p:cNvPr id="62466" name="Picture 2" descr="X:\Fjármálastöðugleiki\Fjármálastöðugleiki 2012#1\PNG\FS121_III_R1_M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961" y="1340768"/>
            <a:ext cx="4090078" cy="477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971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Rammagrein III-1</a:t>
            </a:r>
            <a:br>
              <a:rPr lang="is-IS" sz="2400" dirty="0" smtClean="0"/>
            </a:br>
            <a:r>
              <a:rPr lang="is-IS" sz="2400" dirty="0" smtClean="0"/>
              <a:t>Vaxtaendurskoðun útlána til heimila og fyrirtækja</a:t>
            </a:r>
            <a:endParaRPr lang="is-IS" sz="2400" dirty="0"/>
          </a:p>
        </p:txBody>
      </p:sp>
      <p:pic>
        <p:nvPicPr>
          <p:cNvPr id="63490" name="Picture 2" descr="X:\Fjármálastöðugleiki\Fjármálastöðugleiki 2012#1\PNG\FS121_III_R1_M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958" y="1412776"/>
            <a:ext cx="4218084" cy="477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696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Fjármálalífið: horfur og helstu áhættuþættir</a:t>
            </a:r>
          </a:p>
        </p:txBody>
      </p:sp>
      <p:pic>
        <p:nvPicPr>
          <p:cNvPr id="26626" name="Picture 2" descr="X:\Fjármálastöðugleiki\Fjármálastöðugleiki 2012#1\PNG\FS121_Horfur_M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156" y="1484784"/>
            <a:ext cx="4205893" cy="490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742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III Útlán: Heimili og fyrirtæki</a:t>
            </a:r>
          </a:p>
        </p:txBody>
      </p:sp>
      <p:pic>
        <p:nvPicPr>
          <p:cNvPr id="64514" name="Picture 2" descr="X:\Fjármálastöðugleiki\Fjármálastöðugleiki 2012#1\PNG\FS121_III-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093" y="1268760"/>
            <a:ext cx="4449712" cy="528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882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III Útlán: Heimili og fyrirtæki</a:t>
            </a:r>
          </a:p>
        </p:txBody>
      </p:sp>
      <p:pic>
        <p:nvPicPr>
          <p:cNvPr id="65538" name="Picture 2" descr="X:\Fjármálastöðugleiki\Fjármálastöðugleiki 2012#1\PNG\FS121_III-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190" y="1340768"/>
            <a:ext cx="4443617" cy="468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6092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III Útlán: Heimili og fyrirtæki</a:t>
            </a:r>
          </a:p>
        </p:txBody>
      </p:sp>
      <p:pic>
        <p:nvPicPr>
          <p:cNvPr id="66562" name="Picture 2" descr="X:\Fjármálastöðugleiki\Fjármálastöðugleiki 2012#1\PNG\FS121_III-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620" y="1412776"/>
            <a:ext cx="4778869" cy="451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9777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III Útlán: Heimili og fyrirtæki</a:t>
            </a:r>
          </a:p>
        </p:txBody>
      </p:sp>
      <p:pic>
        <p:nvPicPr>
          <p:cNvPr id="67586" name="Picture 2" descr="X:\Fjármálastöðugleiki\Fjármálastöðugleiki 2012#1\PNG\FS121_III-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295" y="1597303"/>
            <a:ext cx="4047410" cy="366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472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III Útlán: Heimili og fyrirtæki</a:t>
            </a:r>
          </a:p>
        </p:txBody>
      </p:sp>
      <p:pic>
        <p:nvPicPr>
          <p:cNvPr id="68610" name="Picture 2" descr="X:\Fjármálastöðugleiki\Fjármálastöðugleiki 2012#1\PNG\FS121_III-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483" y="1208167"/>
            <a:ext cx="4151033" cy="565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109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III Útlán: Heimili og fyrirtæki</a:t>
            </a:r>
          </a:p>
        </p:txBody>
      </p:sp>
      <p:pic>
        <p:nvPicPr>
          <p:cNvPr id="69634" name="Picture 2" descr="X:\Fjármálastöðugleiki\Fjármálastöðugleiki 2012#1\PNG\FS121_III-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677" y="1196753"/>
            <a:ext cx="3998646" cy="566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894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III Útlán: Heimili og fyrirtæki</a:t>
            </a:r>
          </a:p>
        </p:txBody>
      </p:sp>
      <p:pic>
        <p:nvPicPr>
          <p:cNvPr id="70658" name="Picture 2" descr="X:\Fjármálastöðugleiki\Fjármálastöðugleiki 2012#1\PNG\FS121_III-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191" y="1268760"/>
            <a:ext cx="4443617" cy="493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281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III Útlán: Heimili og fyrirtæki</a:t>
            </a:r>
          </a:p>
        </p:txBody>
      </p:sp>
      <p:pic>
        <p:nvPicPr>
          <p:cNvPr id="71682" name="Picture 2" descr="X:\Fjármálastöðugleiki\Fjármálastöðugleiki 2012#1\PNG\FS121_III-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223" y="1124744"/>
            <a:ext cx="4354859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4286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III Útlán: Heimili og fyrirtæki</a:t>
            </a:r>
          </a:p>
        </p:txBody>
      </p:sp>
      <p:pic>
        <p:nvPicPr>
          <p:cNvPr id="72706" name="Picture 2" descr="X:\Fjármálastöðugleiki\Fjármálastöðugleiki 2012#1\PNG\FS121_III-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55" y="1268760"/>
            <a:ext cx="4297325" cy="522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4055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III Útlán: Heimili og fyrirtæki</a:t>
            </a:r>
          </a:p>
        </p:txBody>
      </p:sp>
      <p:pic>
        <p:nvPicPr>
          <p:cNvPr id="73730" name="Picture 2" descr="X:\Fjármálastöðugleiki\Fjármálastöðugleiki 2012#1\PNG\FS121_III-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024" y="1484784"/>
            <a:ext cx="4090078" cy="488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634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Fjármálalífið: horfur og helstu áhættuþættir</a:t>
            </a:r>
          </a:p>
        </p:txBody>
      </p:sp>
      <p:pic>
        <p:nvPicPr>
          <p:cNvPr id="27650" name="Picture 2" descr="X:\Fjármálastöðugleiki\Fjármálastöðugleiki 2012#1\PNG\FS121_Horfur_M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194" y="1484784"/>
            <a:ext cx="4315612" cy="450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639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III Útlán: Heimili og fyrirtæki</a:t>
            </a:r>
          </a:p>
        </p:txBody>
      </p:sp>
      <p:pic>
        <p:nvPicPr>
          <p:cNvPr id="74754" name="Picture 2" descr="X:\Fjármálastöðugleiki\Fjármálastöðugleiki 2012#1\PNG\FS121_III-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483" y="1268760"/>
            <a:ext cx="4151033" cy="465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509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III Útlán: Heimili og fyrirtæki</a:t>
            </a:r>
          </a:p>
        </p:txBody>
      </p:sp>
      <p:pic>
        <p:nvPicPr>
          <p:cNvPr id="75778" name="Picture 2" descr="X:\Fjármálastöðugleiki\Fjármálastöðugleiki 2012#1\PNG\FS121_III-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149" y="1268760"/>
            <a:ext cx="4254657" cy="471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023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III Útlán: Heimili og fyrirtæki</a:t>
            </a:r>
          </a:p>
        </p:txBody>
      </p:sp>
      <p:pic>
        <p:nvPicPr>
          <p:cNvPr id="76802" name="Picture 2" descr="X:\Fjármálastöðugleiki\Fjármálastöðugleiki 2012#1\PNG\FS121_III-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385" y="1556792"/>
            <a:ext cx="4291230" cy="402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4726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z="2400" dirty="0" smtClean="0"/>
              <a:t>Rammagrein III-2</a:t>
            </a:r>
            <a:br>
              <a:rPr lang="is-IS" sz="2400" dirty="0" smtClean="0"/>
            </a:br>
            <a:r>
              <a:rPr lang="is-IS" sz="2400" dirty="0" smtClean="0"/>
              <a:t>Skuldir heimila úr framtölum</a:t>
            </a:r>
          </a:p>
        </p:txBody>
      </p:sp>
      <p:pic>
        <p:nvPicPr>
          <p:cNvPr id="77826" name="Picture 2" descr="X:\Fjármálastöðugleiki\Fjármálastöðugleiki 2012#1\PNG\FS121_III_R2_M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865" y="1140424"/>
            <a:ext cx="4285134" cy="571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2597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z="2400" dirty="0" smtClean="0"/>
              <a:t>Rammagrein III-2</a:t>
            </a:r>
            <a:br>
              <a:rPr lang="is-IS" sz="2400" dirty="0" smtClean="0"/>
            </a:br>
            <a:r>
              <a:rPr lang="is-IS" sz="2400" dirty="0" smtClean="0"/>
              <a:t>Skuldir heimila úr framtölum</a:t>
            </a:r>
          </a:p>
        </p:txBody>
      </p:sp>
      <p:pic>
        <p:nvPicPr>
          <p:cNvPr id="78850" name="Picture 2" descr="X:\Fjármálastöðugleiki\Fjármálastöðugleiki 2012#1\PNG\FS121_III_R2_M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483" y="1268760"/>
            <a:ext cx="4151033" cy="510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5784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z="2400" dirty="0" smtClean="0"/>
              <a:t>Rammagrein III-2</a:t>
            </a:r>
            <a:br>
              <a:rPr lang="is-IS" sz="2400" dirty="0" smtClean="0"/>
            </a:br>
            <a:r>
              <a:rPr lang="is-IS" sz="2400" dirty="0" smtClean="0"/>
              <a:t>Skuldir heimila úr framtölum</a:t>
            </a:r>
          </a:p>
        </p:txBody>
      </p:sp>
      <p:pic>
        <p:nvPicPr>
          <p:cNvPr id="79874" name="Picture 2" descr="X:\Fjármálastöðugleiki\Fjármálastöðugleiki 2012#1\PNG\FS121_III_R2_M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523" y="1340768"/>
            <a:ext cx="4528954" cy="513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0945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z="2400" dirty="0" smtClean="0"/>
              <a:t>Rammagrein III-2</a:t>
            </a:r>
            <a:br>
              <a:rPr lang="is-IS" sz="2400" dirty="0" smtClean="0"/>
            </a:br>
            <a:r>
              <a:rPr lang="is-IS" sz="2400" dirty="0" smtClean="0"/>
              <a:t>Skuldir heimila úr framtölum</a:t>
            </a:r>
          </a:p>
        </p:txBody>
      </p:sp>
      <p:pic>
        <p:nvPicPr>
          <p:cNvPr id="80898" name="Picture 2" descr="X:\Fjármálastöðugleiki\Fjármálastöðugleiki 2012#1\PNG\FS121_III_R2_M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5" y="1134329"/>
            <a:ext cx="4297325" cy="572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7490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z="2400" dirty="0" smtClean="0"/>
              <a:t>Rammagrein III-2</a:t>
            </a:r>
            <a:br>
              <a:rPr lang="is-IS" sz="2400" dirty="0" smtClean="0"/>
            </a:br>
            <a:r>
              <a:rPr lang="is-IS" sz="2400" dirty="0" smtClean="0"/>
              <a:t>Skuldir heimila úr framtölum</a:t>
            </a:r>
          </a:p>
        </p:txBody>
      </p:sp>
      <p:pic>
        <p:nvPicPr>
          <p:cNvPr id="81922" name="Picture 2" descr="X:\Fjármálastöðugleiki\Fjármálastöðugleiki 2012#1\PNG\FS121_III_R2_M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236" y="1340768"/>
            <a:ext cx="4565527" cy="499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9542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z="2400" dirty="0" smtClean="0"/>
              <a:t>Rammagrein III-2</a:t>
            </a:r>
            <a:br>
              <a:rPr lang="is-IS" sz="2400" dirty="0" smtClean="0"/>
            </a:br>
            <a:r>
              <a:rPr lang="is-IS" sz="2400" dirty="0" smtClean="0"/>
              <a:t>Skuldir heimila úr framtölum</a:t>
            </a:r>
          </a:p>
        </p:txBody>
      </p:sp>
      <p:pic>
        <p:nvPicPr>
          <p:cNvPr id="82946" name="Picture 2" descr="X:\Fjármálastöðugleiki\Fjármálastöðugleiki 2012#1\PNG\FS121_III_R2_M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056" y="1340768"/>
            <a:ext cx="4077887" cy="504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4954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IV Fjármögnun</a:t>
            </a:r>
          </a:p>
        </p:txBody>
      </p:sp>
      <p:pic>
        <p:nvPicPr>
          <p:cNvPr id="8196" name="Picture 4" descr="X:\Fjármálastöðugleiki\Fjármálastöðugleiki 2012#1\PNG\FS121_IV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40768"/>
            <a:ext cx="4077887" cy="510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Þjóðhagslegt umhverfi og fjármálamarkaðir</a:t>
            </a:r>
            <a:endParaRPr lang="en-US" dirty="0" smtClean="0"/>
          </a:p>
        </p:txBody>
      </p:sp>
      <p:pic>
        <p:nvPicPr>
          <p:cNvPr id="5124" name="Picture 4" descr="X:\Fjármálastöðugleiki\Fjármálastöðugleiki 2012#1\PNG\FS121_I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576" y="1268760"/>
            <a:ext cx="4266848" cy="537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IV Fjármögnun</a:t>
            </a:r>
          </a:p>
        </p:txBody>
      </p:sp>
      <p:pic>
        <p:nvPicPr>
          <p:cNvPr id="83970" name="Picture 2" descr="X:\Fjármálastöðugleiki\Fjármálastöðugleiki 2012#1\PNG\FS121_IV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335" y="1460154"/>
            <a:ext cx="4425330" cy="393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4431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IV Fjármögnun</a:t>
            </a:r>
          </a:p>
        </p:txBody>
      </p:sp>
      <p:pic>
        <p:nvPicPr>
          <p:cNvPr id="84994" name="Picture 2" descr="X:\Fjármálastöðugleiki\Fjármálastöðugleiki 2012#1\PNG\FS121_IV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008" y="1283385"/>
            <a:ext cx="4083983" cy="429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08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IV Fjármögnun</a:t>
            </a:r>
          </a:p>
        </p:txBody>
      </p:sp>
      <p:pic>
        <p:nvPicPr>
          <p:cNvPr id="86018" name="Picture 2" descr="X:\Fjármálastöðugleiki\Fjármálastöðugleiki 2012#1\PNG\FS121_IV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194" y="1167911"/>
            <a:ext cx="4315612" cy="526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4378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IV Fjármögnun</a:t>
            </a:r>
          </a:p>
        </p:txBody>
      </p:sp>
      <p:pic>
        <p:nvPicPr>
          <p:cNvPr id="87042" name="Picture 2" descr="X:\Fjármálastöðugleiki\Fjármálastöðugleiki 2012#1\PNG\FS121_IV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523" y="1196752"/>
            <a:ext cx="4528954" cy="538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529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IV Fjármögnun</a:t>
            </a:r>
          </a:p>
        </p:txBody>
      </p:sp>
      <p:pic>
        <p:nvPicPr>
          <p:cNvPr id="88066" name="Picture 2" descr="X:\Fjármálastöðugleiki\Fjármálastöðugleiki 2012#1\PNG\FS121_IV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292" y="1196752"/>
            <a:ext cx="4205893" cy="555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757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IV Fjármögnun</a:t>
            </a:r>
          </a:p>
        </p:txBody>
      </p:sp>
      <p:pic>
        <p:nvPicPr>
          <p:cNvPr id="89090" name="Picture 2" descr="X:\Fjármálastöðugleiki\Fjármálastöðugleiki 2012#1\PNG\FS121_IV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298" y="1383961"/>
            <a:ext cx="3919404" cy="409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9165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z="2400" dirty="0" smtClean="0"/>
              <a:t>Rammagrein IV-1</a:t>
            </a:r>
            <a:br>
              <a:rPr lang="is-IS" sz="2400" dirty="0" smtClean="0"/>
            </a:br>
            <a:r>
              <a:rPr lang="is-IS" sz="2400" dirty="0" smtClean="0"/>
              <a:t>Sértryggð skuldabréf</a:t>
            </a:r>
          </a:p>
        </p:txBody>
      </p:sp>
      <p:pic>
        <p:nvPicPr>
          <p:cNvPr id="9220" name="Picture 4" descr="X:\Fjármálastöðugleiki\Fjármálastöðugleiki 2012#1\PNG\FS121_IV-R1_M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958" y="1435772"/>
            <a:ext cx="4218084" cy="398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z="2400" dirty="0" smtClean="0"/>
              <a:t>Rammagrein IV-1</a:t>
            </a:r>
            <a:br>
              <a:rPr lang="is-IS" sz="2400" dirty="0" smtClean="0"/>
            </a:br>
            <a:r>
              <a:rPr lang="is-IS" sz="2400" dirty="0" smtClean="0"/>
              <a:t>Sértryggð skuldabréf</a:t>
            </a:r>
          </a:p>
        </p:txBody>
      </p:sp>
      <p:pic>
        <p:nvPicPr>
          <p:cNvPr id="90114" name="Picture 2" descr="X:\Fjármálastöðugleiki\Fjármálastöðugleiki 2012#1\PNG\FS121_IV-R1_M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291" y="1340768"/>
            <a:ext cx="4175415" cy="443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918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Rekstur og eigið fé</a:t>
            </a:r>
          </a:p>
        </p:txBody>
      </p:sp>
      <p:pic>
        <p:nvPicPr>
          <p:cNvPr id="10244" name="Picture 4" descr="X:\Fjármálastöðugleiki\Fjármálastöðugleiki 2012#1\PNG\FS121_V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531" y="1268760"/>
            <a:ext cx="4144938" cy="493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Rekstur og eigið fé</a:t>
            </a:r>
          </a:p>
        </p:txBody>
      </p:sp>
      <p:pic>
        <p:nvPicPr>
          <p:cNvPr id="96258" name="Picture 2" descr="X:\Fjármálastöðugleiki\Fjármálastöðugleiki 2012#1\PNG\FS121_V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382" y="1412776"/>
            <a:ext cx="4059601" cy="496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093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Þjóðhagslegt umhverfi og fjármálamarkaðir</a:t>
            </a:r>
            <a:endParaRPr lang="en-US" dirty="0" smtClean="0"/>
          </a:p>
        </p:txBody>
      </p:sp>
      <p:pic>
        <p:nvPicPr>
          <p:cNvPr id="28674" name="Picture 2" descr="X:\Fjármálastöðugleiki\Fjármálastöðugleiki 2012#1\PNG\FS121_I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629" y="1268760"/>
            <a:ext cx="4004741" cy="500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782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Rekstur og eigið fé</a:t>
            </a:r>
          </a:p>
        </p:txBody>
      </p:sp>
      <p:pic>
        <p:nvPicPr>
          <p:cNvPr id="97282" name="Picture 2" descr="X:\Fjármálastöðugleiki\Fjármálastöðugleiki 2012#1\PNG\FS121_V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388" y="1340768"/>
            <a:ext cx="4163224" cy="494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9967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Rekstur og eigið fé</a:t>
            </a:r>
          </a:p>
        </p:txBody>
      </p:sp>
      <p:pic>
        <p:nvPicPr>
          <p:cNvPr id="98306" name="Picture 2" descr="X:\Fjármálastöðugleiki\Fjármálastöðugleiki 2012#1\PNG\FS121_V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938" y="1124744"/>
            <a:ext cx="4400948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9909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Rekstur og eigið fé</a:t>
            </a:r>
          </a:p>
        </p:txBody>
      </p:sp>
      <p:pic>
        <p:nvPicPr>
          <p:cNvPr id="99330" name="Picture 2" descr="X:\Fjármálastöðugleiki\Fjármálastöðugleiki 2012#1\PNG\FS121_V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24744"/>
            <a:ext cx="4096174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4182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Rekstur og eigið fé</a:t>
            </a:r>
          </a:p>
        </p:txBody>
      </p:sp>
      <p:pic>
        <p:nvPicPr>
          <p:cNvPr id="100354" name="Picture 2" descr="X:\Fjármálastöðugleiki\Fjármálastöðugleiki 2012#1\PNG\FS121_V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194" y="1268760"/>
            <a:ext cx="4315612" cy="522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0701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Rekstur og eigið fé</a:t>
            </a:r>
          </a:p>
        </p:txBody>
      </p:sp>
      <p:pic>
        <p:nvPicPr>
          <p:cNvPr id="101378" name="Picture 2" descr="X:\Fjármálastöðugleiki\Fjármálastöðugleiki 2012#1\PNG\FS121_V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629" y="1412776"/>
            <a:ext cx="4004741" cy="489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22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Rekstur og eigið fé</a:t>
            </a:r>
          </a:p>
        </p:txBody>
      </p:sp>
      <p:pic>
        <p:nvPicPr>
          <p:cNvPr id="102402" name="Picture 2" descr="X:\Fjármálastöðugleiki\Fjármálastöðugleiki 2012#1\PNG\FS121_V-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273" y="1196752"/>
            <a:ext cx="4035219" cy="538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720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Rekstur og eigið fé</a:t>
            </a:r>
          </a:p>
        </p:txBody>
      </p:sp>
      <p:pic>
        <p:nvPicPr>
          <p:cNvPr id="103426" name="Picture 2" descr="X:\Fjármálastöðugleiki\Fjármálastöðugleiki 2012#1\PNG\FS121_V-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812" y="1340768"/>
            <a:ext cx="4364375" cy="502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283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Rekstur og eigið fé</a:t>
            </a:r>
          </a:p>
        </p:txBody>
      </p:sp>
      <p:pic>
        <p:nvPicPr>
          <p:cNvPr id="104450" name="Picture 2" descr="X:\Fjármálastöðugleiki\Fjármálastöðugleiki 2012#1\PNG\FS121_V-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433" y="1628800"/>
            <a:ext cx="4285134" cy="432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9606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Rekstur og eigið fé</a:t>
            </a:r>
          </a:p>
        </p:txBody>
      </p:sp>
      <p:pic>
        <p:nvPicPr>
          <p:cNvPr id="105474" name="Picture 2" descr="X:\Fjármálastöðugleiki\Fjármálastöðugleiki 2012#1\PNG\FS121_V-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629" y="1338244"/>
            <a:ext cx="4004741" cy="4181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6056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Rekstur og eigið fé</a:t>
            </a:r>
          </a:p>
        </p:txBody>
      </p:sp>
      <p:pic>
        <p:nvPicPr>
          <p:cNvPr id="106498" name="Picture 2" descr="X:\Fjármálastöðugleiki\Fjármálastöðugleiki 2012#1\PNG\FS121_V-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348" y="1153204"/>
            <a:ext cx="4272943" cy="552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6506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Þjóðhagslegt umhverfi og fjármálamarkaðir</a:t>
            </a:r>
            <a:endParaRPr lang="en-US" dirty="0" smtClean="0"/>
          </a:p>
        </p:txBody>
      </p:sp>
      <p:pic>
        <p:nvPicPr>
          <p:cNvPr id="29698" name="Picture 2" descr="X:\Fjármálastöðugleiki\Fjármálastöðugleiki 2012#1\PNG\FS121_I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523" y="1412776"/>
            <a:ext cx="4016932" cy="493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7584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z="2400" dirty="0" smtClean="0"/>
              <a:t>Rammagrein V-2</a:t>
            </a:r>
            <a:br>
              <a:rPr lang="is-IS" sz="2400" dirty="0" smtClean="0"/>
            </a:br>
            <a:r>
              <a:rPr lang="is-IS" sz="2400" dirty="0" smtClean="0"/>
              <a:t>Gengislánadómar og áhrif þeirra á fjármálafyrirtæki</a:t>
            </a:r>
          </a:p>
        </p:txBody>
      </p:sp>
      <p:pic>
        <p:nvPicPr>
          <p:cNvPr id="11268" name="Picture 4" descr="X:\Fjármálastöðugleiki\Fjármálastöðugleiki 2012#1\PNG\FS121_V-12_ R1_M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877" y="1340768"/>
            <a:ext cx="4236370" cy="462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 Fjármagnshöft og fjármálastöðugleiki</a:t>
            </a:r>
          </a:p>
        </p:txBody>
      </p:sp>
      <p:pic>
        <p:nvPicPr>
          <p:cNvPr id="12292" name="Picture 4" descr="X:\Fjármálastöðugleiki\Fjármálastöðugleiki 2012#1\PNG\FS121_VI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920" y="1202867"/>
            <a:ext cx="6010160" cy="563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 Fjármagnshöft og fjármálastöðugleiki</a:t>
            </a:r>
          </a:p>
        </p:txBody>
      </p:sp>
      <p:pic>
        <p:nvPicPr>
          <p:cNvPr id="107522" name="Picture 2" descr="X:\Fjármálastöðugleiki\Fjármálastöðugleiki 2012#1\PNG\FS121_VI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081" y="1268760"/>
            <a:ext cx="4315612" cy="493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458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 Fjármagnshöft og fjármálastöðugleiki</a:t>
            </a:r>
          </a:p>
        </p:txBody>
      </p:sp>
      <p:pic>
        <p:nvPicPr>
          <p:cNvPr id="108546" name="Picture 2" descr="X:\Fjármálastöðugleiki\Fjármálastöðugleiki 2012#1\PNG\FS121_VI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629" y="1149826"/>
            <a:ext cx="4004741" cy="538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251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 Fjármagnshöft og fjármálastöðugleiki</a:t>
            </a:r>
          </a:p>
        </p:txBody>
      </p:sp>
      <p:pic>
        <p:nvPicPr>
          <p:cNvPr id="109570" name="Picture 2" descr="X:\Fjármálastöðugleiki\Fjármálastöðugleiki 2012#1\PNG\FS121_VI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273" y="1493680"/>
            <a:ext cx="5071453" cy="387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6843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 Fjármagnshöft og fjármálastöðugleiki</a:t>
            </a:r>
          </a:p>
        </p:txBody>
      </p:sp>
      <p:pic>
        <p:nvPicPr>
          <p:cNvPr id="110594" name="Picture 2" descr="X:\Fjármálastöðugleiki\Fjármálastöðugleiki 2012#1\PNG\FS121_VI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24744"/>
            <a:ext cx="4291230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3489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Rammagrein VI-2</a:t>
            </a:r>
            <a:br>
              <a:rPr lang="is-IS" sz="2400" dirty="0" smtClean="0"/>
            </a:br>
            <a:r>
              <a:rPr lang="is-IS" sz="2400" dirty="0" smtClean="0"/>
              <a:t>Fjármagnshöft og áhrif þeirra á eignaverð</a:t>
            </a:r>
            <a:endParaRPr lang="is-IS" sz="2400" dirty="0"/>
          </a:p>
        </p:txBody>
      </p:sp>
      <p:pic>
        <p:nvPicPr>
          <p:cNvPr id="111618" name="Picture 2" descr="X:\Fjármálastöðugleiki\Fjármálastöðugleiki 2012#1\PNG\FS121_VI_R1_M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284" y="1196752"/>
            <a:ext cx="4559431" cy="503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262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Rammagrein VI-2</a:t>
            </a:r>
            <a:br>
              <a:rPr lang="is-IS" sz="2400" dirty="0" smtClean="0"/>
            </a:br>
            <a:r>
              <a:rPr lang="is-IS" sz="2400" dirty="0" smtClean="0"/>
              <a:t>Fjármagnshöft og áhrif þeirra á eignaverð</a:t>
            </a:r>
            <a:endParaRPr lang="is-IS" sz="2400" dirty="0"/>
          </a:p>
        </p:txBody>
      </p:sp>
      <p:pic>
        <p:nvPicPr>
          <p:cNvPr id="112642" name="Picture 2" descr="X:\Fjármálastöðugleiki\Fjármálastöðugleiki 2012#1\PNG\FS121_VI_R1_M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289" y="1268760"/>
            <a:ext cx="4303421" cy="515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643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Rammagrein VI-2</a:t>
            </a:r>
            <a:br>
              <a:rPr lang="is-IS" sz="2400" dirty="0" smtClean="0"/>
            </a:br>
            <a:r>
              <a:rPr lang="is-IS" sz="2400" dirty="0" smtClean="0"/>
              <a:t>Fjármagnshöft og áhrif þeirra á eignaverð</a:t>
            </a:r>
            <a:endParaRPr lang="is-IS" sz="2400" dirty="0"/>
          </a:p>
        </p:txBody>
      </p:sp>
      <p:pic>
        <p:nvPicPr>
          <p:cNvPr id="113666" name="Picture 2" descr="X:\Fjármálastöðugleiki\Fjármálastöðugleiki 2012#1\PNG\FS121_VI_R1_M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480" y="1268760"/>
            <a:ext cx="4279039" cy="519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106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Rammagrein VI-2</a:t>
            </a:r>
            <a:br>
              <a:rPr lang="is-IS" sz="2400" dirty="0" smtClean="0"/>
            </a:br>
            <a:r>
              <a:rPr lang="is-IS" sz="2400" dirty="0" smtClean="0"/>
              <a:t>Fjármagnshöft og áhrif þeirra á eignaverð</a:t>
            </a:r>
            <a:endParaRPr lang="is-IS" sz="2400" dirty="0"/>
          </a:p>
        </p:txBody>
      </p:sp>
      <p:pic>
        <p:nvPicPr>
          <p:cNvPr id="114690" name="Picture 2" descr="X:\Fjármálastöðugleiki\Fjármálastöðugleiki 2012#1\PNG\FS121_VI_R1_M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629" y="1196752"/>
            <a:ext cx="4004741" cy="530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768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_kynning_rautt">
  <a:themeElements>
    <a:clrScheme name="1_BLANK 1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621442"/>
      </a:accent2>
      <a:accent3>
        <a:srgbClr val="FFFFFF"/>
      </a:accent3>
      <a:accent4>
        <a:srgbClr val="000000"/>
      </a:accent4>
      <a:accent5>
        <a:srgbClr val="AAE2CA"/>
      </a:accent5>
      <a:accent6>
        <a:srgbClr val="58113B"/>
      </a:accent6>
      <a:hlink>
        <a:srgbClr val="000000"/>
      </a:hlink>
      <a:folHlink>
        <a:srgbClr val="000000"/>
      </a:folHlink>
    </a:clrScheme>
    <a:fontScheme name="1_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990033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8A002D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990033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8A002D"/>
        </a:accent6>
        <a:hlink>
          <a:srgbClr val="990033"/>
        </a:hlink>
        <a:folHlink>
          <a:srgbClr val="99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621442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58113B"/>
        </a:accent6>
        <a:hlink>
          <a:srgbClr val="621442"/>
        </a:hlink>
        <a:folHlink>
          <a:srgbClr val="6214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621442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58113B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SI_kynning_rautt</Template>
  <TotalTime>0</TotalTime>
  <Words>459</Words>
  <Application>Microsoft Office PowerPoint</Application>
  <PresentationFormat>On-screen Show (4:3)</PresentationFormat>
  <Paragraphs>117</Paragraphs>
  <Slides>115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115</vt:i4>
      </vt:variant>
    </vt:vector>
  </HeadingPairs>
  <TitlesOfParts>
    <vt:vector size="117" baseType="lpstr">
      <vt:lpstr>Arial</vt:lpstr>
      <vt:lpstr>SI_kynning_rautt</vt:lpstr>
      <vt:lpstr>Seðlabanki Íslands</vt:lpstr>
      <vt:lpstr>Fjármálalífið: horfur og helstu áhættuþættir</vt:lpstr>
      <vt:lpstr>Fjármálalífið: horfur og helstu áhættuþættir</vt:lpstr>
      <vt:lpstr>Fjármálalífið: horfur og helstu áhættuþættir</vt:lpstr>
      <vt:lpstr>Fjármálalífið: horfur og helstu áhættuþættir</vt:lpstr>
      <vt:lpstr>Fjármálalífið: horfur og helstu áhættuþættir</vt:lpstr>
      <vt:lpstr>I Þjóðhagslegt umhverfi og fjármálamarkaðir</vt:lpstr>
      <vt:lpstr>I Þjóðhagslegt umhverfi og fjármálamarkaðir</vt:lpstr>
      <vt:lpstr>I Þjóðhagslegt umhverfi og fjármálamarkaðir</vt:lpstr>
      <vt:lpstr>I Þjóðhagslegt umhverfi og fjármálamarkaðir</vt:lpstr>
      <vt:lpstr>Rammagrein I-1 Skuldakreppa á evrusvæðinu</vt:lpstr>
      <vt:lpstr>Rammagrein I-1 Skuldakreppa á evrusvæðinu</vt:lpstr>
      <vt:lpstr>Rammagrein I-1 Skuldakreppa á evrusvæðinu</vt:lpstr>
      <vt:lpstr>Rammagrein I-1 Skuldakreppa á evrusvæðinu</vt:lpstr>
      <vt:lpstr>Rammagrein I-1 Skuldakreppa á evrusvæðinu</vt:lpstr>
      <vt:lpstr>I Þjóðhagslegt umhverfi og fjármálamarkaðir</vt:lpstr>
      <vt:lpstr>I Þjóðhagslegt umhverfi og fjármálamarkaðir</vt:lpstr>
      <vt:lpstr>I Þjóðhagslegt umhverfi og fjármálamarkaðir</vt:lpstr>
      <vt:lpstr>I Þjóðhagslegt umhverfi og fjármálamarkaðir</vt:lpstr>
      <vt:lpstr>I Þjóðhagslegt umhverfi og fjármálamarkaðir</vt:lpstr>
      <vt:lpstr>I Þjóðhagslegt umhverfi og fjármálamarkaðir</vt:lpstr>
      <vt:lpstr>I Þjóðhagslegt umhverfi og fjármálamarkaðir</vt:lpstr>
      <vt:lpstr>I Þjóðhagslegt umhverfi og fjármálamarkaðir</vt:lpstr>
      <vt:lpstr>I Þjóðhagslegt umhverfi og fjármálamarkaðir</vt:lpstr>
      <vt:lpstr>I Þjóðhagslegt umhverfi og fjármálamarkaðir</vt:lpstr>
      <vt:lpstr>II Umfang fjármálafyrirtækja</vt:lpstr>
      <vt:lpstr>II Umfang fjármálafyrirtækja</vt:lpstr>
      <vt:lpstr>II Umfang fjármálafyrirtækja</vt:lpstr>
      <vt:lpstr>II Umfang fjármálafyrirtækja</vt:lpstr>
      <vt:lpstr>II Umfang fjármálafyrirtækja</vt:lpstr>
      <vt:lpstr>II Umfang fjármálafyrirtækja</vt:lpstr>
      <vt:lpstr>II Umfang fjármálafyrirtækja</vt:lpstr>
      <vt:lpstr>II Umfang fjármálafyrirtækja</vt:lpstr>
      <vt:lpstr>III Útlán: Heimili og fyrirtæki</vt:lpstr>
      <vt:lpstr>III Útlán: Heimili og fyrirtæki</vt:lpstr>
      <vt:lpstr>III Útlán: Heimili og fyrirtæki</vt:lpstr>
      <vt:lpstr>III Útlán: Heimili og fyrirtæki</vt:lpstr>
      <vt:lpstr>III Útlán: Heimili og fyrirtæki</vt:lpstr>
      <vt:lpstr>III Útlán: Heimili og fyrirtæki</vt:lpstr>
      <vt:lpstr>III Útlán: Heimili og fyrirtæki</vt:lpstr>
      <vt:lpstr>III Útlán: Heimili og fyrirtæki</vt:lpstr>
      <vt:lpstr>III Útlán: Heimili og fyrirtæki</vt:lpstr>
      <vt:lpstr>III Útlán: Heimili og fyrirtæki</vt:lpstr>
      <vt:lpstr>III Útlán: Heimili og fyrirtæki</vt:lpstr>
      <vt:lpstr>III Útlán: Heimili og fyrirtæki</vt:lpstr>
      <vt:lpstr>Rammagrein III-1 Vaxtaendurskoðun útlána til heimila og fyrirtækja</vt:lpstr>
      <vt:lpstr>Rammagrein III-1 Vaxtaendurskoðun útlána til heimila og fyrirtækja</vt:lpstr>
      <vt:lpstr>Rammagrein III-1 Vaxtaendurskoðun útlána til heimila og fyrirtækja</vt:lpstr>
      <vt:lpstr>Rammagrein III-1 Vaxtaendurskoðun útlána til heimila og fyrirtækja</vt:lpstr>
      <vt:lpstr>III Útlán: Heimili og fyrirtæki</vt:lpstr>
      <vt:lpstr>III Útlán: Heimili og fyrirtæki</vt:lpstr>
      <vt:lpstr>III Útlán: Heimili og fyrirtæki</vt:lpstr>
      <vt:lpstr>III Útlán: Heimili og fyrirtæki</vt:lpstr>
      <vt:lpstr>III Útlán: Heimili og fyrirtæki</vt:lpstr>
      <vt:lpstr>III Útlán: Heimili og fyrirtæki</vt:lpstr>
      <vt:lpstr>III Útlán: Heimili og fyrirtæki</vt:lpstr>
      <vt:lpstr>III Útlán: Heimili og fyrirtæki</vt:lpstr>
      <vt:lpstr>III Útlán: Heimili og fyrirtæki</vt:lpstr>
      <vt:lpstr>III Útlán: Heimili og fyrirtæki</vt:lpstr>
      <vt:lpstr>III Útlán: Heimili og fyrirtæki</vt:lpstr>
      <vt:lpstr>III Útlán: Heimili og fyrirtæki</vt:lpstr>
      <vt:lpstr>III Útlán: Heimili og fyrirtæki</vt:lpstr>
      <vt:lpstr>Rammagrein III-2 Skuldir heimila úr framtölum</vt:lpstr>
      <vt:lpstr>Rammagrein III-2 Skuldir heimila úr framtölum</vt:lpstr>
      <vt:lpstr>Rammagrein III-2 Skuldir heimila úr framtölum</vt:lpstr>
      <vt:lpstr>Rammagrein III-2 Skuldir heimila úr framtölum</vt:lpstr>
      <vt:lpstr>Rammagrein III-2 Skuldir heimila úr framtölum</vt:lpstr>
      <vt:lpstr>Rammagrein III-2 Skuldir heimila úr framtölum</vt:lpstr>
      <vt:lpstr>IV Fjármögnun</vt:lpstr>
      <vt:lpstr>IV Fjármögnun</vt:lpstr>
      <vt:lpstr>IV Fjármögnun</vt:lpstr>
      <vt:lpstr>IV Fjármögnun</vt:lpstr>
      <vt:lpstr>IV Fjármögnun</vt:lpstr>
      <vt:lpstr>IV Fjármögnun</vt:lpstr>
      <vt:lpstr>IV Fjármögnun</vt:lpstr>
      <vt:lpstr>Rammagrein IV-1 Sértryggð skuldabréf</vt:lpstr>
      <vt:lpstr>Rammagrein IV-1 Sértryggð skuldabréf</vt:lpstr>
      <vt:lpstr>V Rekstur og eigið fé</vt:lpstr>
      <vt:lpstr>V Rekstur og eigið fé</vt:lpstr>
      <vt:lpstr>V Rekstur og eigið fé</vt:lpstr>
      <vt:lpstr>V Rekstur og eigið fé</vt:lpstr>
      <vt:lpstr>V Rekstur og eigið fé</vt:lpstr>
      <vt:lpstr>V Rekstur og eigið fé</vt:lpstr>
      <vt:lpstr>V Rekstur og eigið fé</vt:lpstr>
      <vt:lpstr>V Rekstur og eigið fé</vt:lpstr>
      <vt:lpstr>V Rekstur og eigið fé</vt:lpstr>
      <vt:lpstr>V Rekstur og eigið fé</vt:lpstr>
      <vt:lpstr>V Rekstur og eigið fé</vt:lpstr>
      <vt:lpstr>V Rekstur og eigið fé</vt:lpstr>
      <vt:lpstr>Rammagrein V-2 Gengislánadómar og áhrif þeirra á fjármálafyrirtæki</vt:lpstr>
      <vt:lpstr>VI Fjármagnshöft og fjármálastöðugleiki</vt:lpstr>
      <vt:lpstr>VI Fjármagnshöft og fjármálastöðugleiki</vt:lpstr>
      <vt:lpstr>VI Fjármagnshöft og fjármálastöðugleiki</vt:lpstr>
      <vt:lpstr>VI Fjármagnshöft og fjármálastöðugleiki</vt:lpstr>
      <vt:lpstr>VI Fjármagnshöft og fjármálastöðugleiki</vt:lpstr>
      <vt:lpstr>Rammagrein VI-2 Fjármagnshöft og áhrif þeirra á eignaverð</vt:lpstr>
      <vt:lpstr>Rammagrein VI-2 Fjármagnshöft og áhrif þeirra á eignaverð</vt:lpstr>
      <vt:lpstr>Rammagrein VI-2 Fjármagnshöft og áhrif þeirra á eignaverð</vt:lpstr>
      <vt:lpstr>Rammagrein VI-2 Fjármagnshöft og áhrif þeirra á eignaverð</vt:lpstr>
      <vt:lpstr>Rammagrein VI-2 Fjármagnshöft og áhrif þeirra á eignaverð</vt:lpstr>
      <vt:lpstr>Rammagrein VI-2 Fjármagnshöft og áhrif þeirra á eignaverð</vt:lpstr>
      <vt:lpstr>Rammagrein VI-2 Fjármagnshöft og áhrif þeirra á eignaverð</vt:lpstr>
      <vt:lpstr>Rammagrein VI-2 Fjármagnshöft og áhrif þeirra á eignaverð</vt:lpstr>
      <vt:lpstr>VII Greiðslu- og uppgjörskerfi</vt:lpstr>
      <vt:lpstr>VII Greiðslu- og uppgjörskerfi</vt:lpstr>
      <vt:lpstr>VII Greiðslu- og uppgjörskerfi</vt:lpstr>
      <vt:lpstr>VII Greiðslu- og uppgjörskerfi</vt:lpstr>
      <vt:lpstr>VII Greiðslu- og uppgjörskerfi</vt:lpstr>
      <vt:lpstr>Viðauki I Ný lög um greiðsluþjónustu og væntanleg löggjöf um útgáfu og meðferð rafeyris</vt:lpstr>
      <vt:lpstr>Viðauki II Erlendur samanburður </vt:lpstr>
      <vt:lpstr>Viðauki II Erlendur samanburður </vt:lpstr>
      <vt:lpstr>Viðauki II Erlendur samanburður </vt:lpstr>
      <vt:lpstr>Viðauki II Erlendur samanburður </vt:lpstr>
      <vt:lpstr>Viðauki II Erlendur samanburður </vt:lpstr>
      <vt:lpstr>Viðauki II Erlendur samanburður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2013-10-17T09:53:01Z</dcterms:created>
  <dcterms:modified xsi:type="dcterms:W3CDTF">2019-11-13T15:21:17Z</dcterms:modified>
</cp:coreProperties>
</file>