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8" r:id="rId2"/>
    <p:sldId id="375" r:id="rId3"/>
    <p:sldId id="389" r:id="rId4"/>
    <p:sldId id="412" r:id="rId5"/>
    <p:sldId id="413" r:id="rId6"/>
    <p:sldId id="414" r:id="rId7"/>
    <p:sldId id="396" r:id="rId8"/>
    <p:sldId id="419" r:id="rId9"/>
    <p:sldId id="410" r:id="rId10"/>
    <p:sldId id="376" r:id="rId11"/>
    <p:sldId id="407" r:id="rId12"/>
    <p:sldId id="401" r:id="rId13"/>
    <p:sldId id="420" r:id="rId14"/>
    <p:sldId id="402" r:id="rId15"/>
    <p:sldId id="403" r:id="rId16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AA7"/>
    <a:srgbClr val="FF7F00"/>
    <a:srgbClr val="B7014A"/>
    <a:srgbClr val="ECE9E4"/>
    <a:srgbClr val="D9D9D9"/>
    <a:srgbClr val="A6A6A6"/>
    <a:srgbClr val="004562"/>
    <a:srgbClr val="96B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73" autoAdjust="0"/>
  </p:normalViewPr>
  <p:slideViewPr>
    <p:cSldViewPr>
      <p:cViewPr varScale="1">
        <p:scale>
          <a:sx n="88" d="100"/>
          <a:sy n="88" d="100"/>
        </p:scale>
        <p:origin x="234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6.10.2017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10/6/2017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10/6/2017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10/6/2017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Fyrirlestur í Almenna lífeyrissjóðnum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6. október 2017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Þórarinn G. Pétursson</a:t>
            </a:r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s-IS" dirty="0" smtClean="0"/>
              <a:t>Aðalhagfræðingur Seðlabanka Íslands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Ástand og horfur í efnahagsmálum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84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Peningastefnan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979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Meginvextir Seðlabankans eru nú 4,25% og hafa því lækkað um 1, 5 prósentur frá síðasta hausti … þeir hafa einungis einu sinni verið lægri á þessari öld</a:t>
            </a:r>
          </a:p>
          <a:p>
            <a:r>
              <a:rPr lang="is-IS" dirty="0" smtClean="0"/>
              <a:t>Vaxtabreytingar undanfarin ár hafa fyrst fremst litast af því að ná tökum á verðbólguvæntingum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Vextir Seðlabankans hafa farið lækkandi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Meginvextir Seðlabankans eru vextir á 7 daga veðlánum fram til 31. mars 2009, vextir á viðskiptareikningum innlánsstofnana í Seðlabankanum frá 1. apríl 2009 til 30. september 2009, meðaltal vaxta á innlánsreikningum og á 28 daga </a:t>
            </a:r>
            <a:r>
              <a:rPr lang="is-IS" sz="1200" dirty="0" err="1"/>
              <a:t>innstæðubréfum</a:t>
            </a:r>
            <a:r>
              <a:rPr lang="is-IS" sz="1200" dirty="0"/>
              <a:t> frá 1. október 2009 til 20. maí 2014 og vextir á 7 daga bundnum innlánum frá 21. maí 2014. Mánaðarleg meðaltöl</a:t>
            </a:r>
            <a:r>
              <a:rPr lang="is-IS" sz="1200" dirty="0" smtClean="0"/>
              <a:t>. 2. Verðbólguvæntingar </a:t>
            </a:r>
            <a:r>
              <a:rPr lang="is-IS" sz="1200" dirty="0"/>
              <a:t>metnar með verðbólguálagi á skuldabréfamarkaði</a:t>
            </a:r>
            <a:r>
              <a:rPr lang="is-IS" sz="1200" dirty="0" smtClean="0"/>
              <a:t>. 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Frávik frá markmiði hafa minnkað undanfarin ár …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Frá 2001 hafa frávik verðbólgu frá markmiði verið bæði verið stór og tíð … lakari árangur en meðal annarra landa</a:t>
            </a:r>
          </a:p>
          <a:p>
            <a:r>
              <a:rPr lang="is-IS" dirty="0" smtClean="0"/>
              <a:t>Árangurinn hefur batnað töluvert undanfarin 5 ár: meðalfrávik hafa minnkað töluvert og stór frávik eru mun fátíðari en áður … </a:t>
            </a:r>
          </a:p>
          <a:p>
            <a:r>
              <a:rPr lang="is-IS" dirty="0" smtClean="0"/>
              <a:t>… ekki einungis yfirskot heldur einnig undirskot – sem er nauðsynlegt ef verðbólga á að meðaltali að vera í markmiði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Tölugildi meðalfrávika frá verðbólgumarkmiði (út frá mælikvarða á verðbólgu sem verðbólgumarkmið hvers lands miðast við) og hlutfallslegt framlag frávika yfir og undir </a:t>
            </a:r>
            <a:r>
              <a:rPr lang="is-IS" sz="1200" dirty="0" smtClean="0"/>
              <a:t>markmiði. 2. </a:t>
            </a:r>
            <a:r>
              <a:rPr lang="is-IS" sz="1200" dirty="0"/>
              <a:t>Tíðni frávika </a:t>
            </a:r>
            <a:r>
              <a:rPr lang="is-IS" sz="1200" dirty="0" smtClean="0"/>
              <a:t>umfram </a:t>
            </a:r>
            <a:r>
              <a:rPr lang="is-IS" sz="1200" dirty="0"/>
              <a:t>1 prósentu frá verðbólgumarkmiði (út frá mælikvarða á verðbólgu sem verðbólgumarkmið hvers lands miðast við) og hlutfallslegt framlag frávika yfir og undir markmiði</a:t>
            </a:r>
            <a:r>
              <a:rPr lang="is-IS" sz="1200" dirty="0" smtClean="0"/>
              <a:t>. 3. </a:t>
            </a:r>
            <a:r>
              <a:rPr lang="is-IS" sz="1200" dirty="0"/>
              <a:t>Tíðni frávika umfram 2 prósentur frá verðbólgumarkmiði (út frá mælikvarða á verðbólgu sem verðbólgumarkmið hvers lands miðast við) og hlutfallslegt framlag frávika yfir og undir markmiði.</a:t>
            </a:r>
            <a:endParaRPr lang="is-IS" sz="1200" dirty="0" smtClean="0"/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 smtClean="0"/>
              <a:t>Sérrit</a:t>
            </a:r>
            <a:r>
              <a:rPr lang="is-IS" sz="1200" dirty="0" smtClean="0"/>
              <a:t> nr. 11 (væntanlegt).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6171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… og kjölfesta verðbólguvæntingar hefur styrkst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Skammtímaverðbólguvæntingar heimila, fyrirtækja og markaðsaðila við eða nálægt markmiði …</a:t>
            </a:r>
          </a:p>
          <a:p>
            <a:r>
              <a:rPr lang="is-IS" dirty="0" smtClean="0"/>
              <a:t>… hið sama má segja um langtímaverðbólguvæntingar: markaðsaðilar búast við 2½% verðbólgu næstu 5-10 ár</a:t>
            </a:r>
          </a:p>
          <a:p>
            <a:r>
              <a:rPr lang="is-IS" dirty="0" smtClean="0"/>
              <a:t>Mikil breyting frá því sem áður var: virðist hafa tekist að skapa verðbólguvæntingum kjölfestu í verðbólgumarkmiðinu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dirty="0" smtClean="0"/>
              <a:t>Verðbólguvæntingar </a:t>
            </a:r>
            <a:r>
              <a:rPr lang="is-IS" sz="1200" dirty="0"/>
              <a:t>til 1, 2, 5 og 10 ára út frá verðbólguálagi á skuldabréfamarkaði (ársfjórðungsleg meðaltöl) og könnun meðal markaðsaðila.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Sveiflur í verðbólgu og -væntingum hafa minnkað …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Bættur árangur við að halda verðbólgu í skefjum hefur m.a. skilað sér í því að sveiflur í verðbólgu og verðbólguvæntingum hafa minnkað frá því sem áður var … eru eftir sem áður meiri en í öðrum iðnríkjum en munurinn hefur minnkað mikið</a:t>
            </a:r>
          </a:p>
          <a:p>
            <a:r>
              <a:rPr lang="is-IS" dirty="0" smtClean="0"/>
              <a:t>Hefur einnig skilað sér í minnkandi óvissu um framtíðar verðbólguhorfur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7924800"/>
            <a:ext cx="14626000" cy="1027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Staðalfrávik í mismunandi mælikvörðum á verðbólgu og </a:t>
            </a:r>
            <a:r>
              <a:rPr lang="is-IS" sz="1200" dirty="0" smtClean="0"/>
              <a:t>verðbólguvæntingum </a:t>
            </a:r>
            <a:r>
              <a:rPr lang="is-IS" sz="1200" dirty="0"/>
              <a:t>fyrir 5 jafnlöng </a:t>
            </a:r>
            <a:r>
              <a:rPr lang="is-IS" sz="1200" dirty="0" smtClean="0"/>
              <a:t>tímabil frá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2002 - 4.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2017. </a:t>
            </a:r>
            <a:r>
              <a:rPr lang="is-IS" sz="1200" dirty="0"/>
              <a:t>Undirliggjandi verðbólga er metin með miðgildi sex </a:t>
            </a:r>
            <a:r>
              <a:rPr lang="is-IS" sz="1200" dirty="0" err="1"/>
              <a:t>tölfræðilegra</a:t>
            </a:r>
            <a:r>
              <a:rPr lang="is-IS" sz="1200" dirty="0"/>
              <a:t> mælikvarða (fimm klipptra meðaltala og vegins miðgildis). Notast er við verðbólguálag á skuldabréfamarkaði sem mælikvarða á verðbólguvæntingar til 2 og 5 ára (gögn einungis frá 2003</a:t>
            </a:r>
            <a:r>
              <a:rPr lang="is-IS" sz="1200" dirty="0" smtClean="0"/>
              <a:t>). 2. </a:t>
            </a:r>
            <a:r>
              <a:rPr lang="is-IS" sz="1200" dirty="0"/>
              <a:t>Staðalfrávik í ársverðbólgu miðað við ársfjórðungsleg meðaltöl vísitölu neysluverðs</a:t>
            </a:r>
            <a:r>
              <a:rPr lang="is-IS" sz="1200" dirty="0" smtClean="0"/>
              <a:t>. 3. Staðalfrávik </a:t>
            </a:r>
            <a:r>
              <a:rPr lang="is-IS" sz="1200" dirty="0"/>
              <a:t>í svörum um verðbólguvæntingar fyrir 5 jafnlöng </a:t>
            </a:r>
            <a:r>
              <a:rPr lang="is-IS" sz="1200" dirty="0" smtClean="0"/>
              <a:t>tímabil</a:t>
            </a:r>
            <a:r>
              <a:rPr lang="is-IS" sz="1200" dirty="0"/>
              <a:t> frá 1. </a:t>
            </a:r>
            <a:r>
              <a:rPr lang="is-IS" sz="1200" dirty="0" err="1"/>
              <a:t>ársfj</a:t>
            </a:r>
            <a:r>
              <a:rPr lang="is-IS" sz="1200" dirty="0"/>
              <a:t>. 2002 - 4. </a:t>
            </a:r>
            <a:r>
              <a:rPr lang="is-IS" sz="1200" dirty="0" err="1"/>
              <a:t>ársfj</a:t>
            </a:r>
            <a:r>
              <a:rPr lang="is-IS" sz="1200" dirty="0"/>
              <a:t>. 2017</a:t>
            </a:r>
            <a:r>
              <a:rPr lang="is-IS" sz="1200" dirty="0" smtClean="0"/>
              <a:t> </a:t>
            </a:r>
            <a:r>
              <a:rPr lang="is-IS" sz="1200" dirty="0"/>
              <a:t>(línuleg </a:t>
            </a:r>
            <a:r>
              <a:rPr lang="is-IS" sz="1200" dirty="0" err="1"/>
              <a:t>brúun</a:t>
            </a:r>
            <a:r>
              <a:rPr lang="is-IS" sz="1200" dirty="0"/>
              <a:t> notuð þar sem mælingar vantar). Ekki voru gerðar kannanir meðal greiningar- og markaðsaðila frá miðju ári 2008 og fram til ársbyrjunar 2012. Frá þeim tíma eru langtímaverðbólguvæntingar einnig kannaðar</a:t>
            </a:r>
            <a:r>
              <a:rPr lang="is-IS" sz="1200" dirty="0" smtClean="0"/>
              <a:t>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11 (</a:t>
            </a:r>
            <a:r>
              <a:rPr lang="is-IS" sz="1200" dirty="0" smtClean="0"/>
              <a:t>væntanlegt).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2921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7063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Hagsveiflur hafa einnig minnkað verulega hér á landi frá því sem áður var – hvort sem horft er á hagvöxt, innlenda eftirspurn eða vinnumarkað …</a:t>
            </a:r>
          </a:p>
          <a:p>
            <a:r>
              <a:rPr lang="is-IS" dirty="0" smtClean="0"/>
              <a:t>… sveiflurnar eru þó eftir sem áður meiri en í öðrum iðnríkjum – en munurinn hefur minnkað verulega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dregið hefur úr hagsveiflum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Staðalfrávik í ársbreytingu ýmissa þjóðhagsstærða. 2. Staðalfrávik í árshagvexti.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11 (</a:t>
            </a:r>
            <a:r>
              <a:rPr lang="is-IS" sz="1200" dirty="0" smtClean="0"/>
              <a:t>væntanlegt).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Staða og horfur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614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Útflutningsverð </a:t>
            </a:r>
            <a:r>
              <a:rPr lang="is-IS" sz="1200" dirty="0"/>
              <a:t>Íslands í hlutfalli við útflutningsverð helstu viðskiptalanda (fært í sama gjaldmiðli með vísitölu meðalgengis). </a:t>
            </a:r>
            <a:r>
              <a:rPr lang="is-IS" sz="1200" dirty="0" smtClean="0"/>
              <a:t>Skyggða svæðið sýnir ár þar sem heimshagvöxtur er undir 25 ára meðaltali (1992-2016). 2. </a:t>
            </a:r>
            <a:r>
              <a:rPr lang="is-IS" sz="1200" dirty="0"/>
              <a:t>Mismunur kaupmáttar útflutnings og útflutningsmagns í hlutfalli af VLF fyrra árs. Samtals áhrif fyrir árin </a:t>
            </a:r>
            <a:r>
              <a:rPr lang="is-IS" sz="1200" dirty="0" smtClean="0"/>
              <a:t>2014-2016. </a:t>
            </a:r>
            <a:r>
              <a:rPr lang="is-IS" sz="1200" dirty="0"/>
              <a:t>Þau lönd sem eru flokkuð sem hrávöruútflytjendur miðað við vægi hrávöru í hreinum útflutningi eru táknuð með rauðlitum </a:t>
            </a:r>
            <a:r>
              <a:rPr lang="is-IS" sz="1200" dirty="0" err="1"/>
              <a:t>súlum</a:t>
            </a:r>
            <a:r>
              <a:rPr lang="is-IS" sz="1200" dirty="0"/>
              <a:t>. </a:t>
            </a:r>
            <a:r>
              <a:rPr lang="is-IS" sz="1200" dirty="0" smtClean="0"/>
              <a:t>3. Fjögurra ársfjórðunga hreyfanlegt meðaltal.</a:t>
            </a:r>
            <a:endParaRPr lang="is-IS" sz="1200" dirty="0"/>
          </a:p>
          <a:p>
            <a:r>
              <a:rPr lang="is-IS" sz="1200" i="1" dirty="0"/>
              <a:t>Heimildir:</a:t>
            </a:r>
            <a:r>
              <a:rPr lang="is-IS" sz="1200" dirty="0"/>
              <a:t> Hagstofa Íslands, </a:t>
            </a:r>
            <a:r>
              <a:rPr lang="is-IS" sz="1200" dirty="0" err="1"/>
              <a:t>Macrobond</a:t>
            </a:r>
            <a:r>
              <a:rPr lang="is-IS" sz="1200" dirty="0"/>
              <a:t>, OECD, Sameinuðu Þjóðirnar (UNCTAD), Seðlabanki Íslands</a:t>
            </a:r>
            <a:r>
              <a:rPr lang="is-IS" sz="1200" dirty="0" smtClean="0"/>
              <a:t>.</a:t>
            </a:r>
            <a:endParaRPr lang="is-I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0249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Hagstæð ytri skilyrði sem rekja má til ytri búhnykkja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Hlutfallslegt útflutningsverð hækkaði um 17% 2014-16 – óvenjulegt í ljósi hægs alþjóðlegs hagvaxtar … skilar sér í meiri viðskiptakjarabata en meðal </a:t>
            </a:r>
            <a:r>
              <a:rPr lang="is-IS" dirty="0" err="1"/>
              <a:t>OECD-ríkja</a:t>
            </a:r>
            <a:endParaRPr lang="is-IS" dirty="0"/>
          </a:p>
          <a:p>
            <a:r>
              <a:rPr lang="is-IS" dirty="0"/>
              <a:t>Útflutningur hefur einnig vaxið hratt: drifinn áfram af vexti ferðaþjónustu – sem hefur hátt í fjórfaldast að umfangi síðan </a:t>
            </a:r>
            <a:r>
              <a:rPr lang="is-IS" dirty="0" smtClean="0"/>
              <a:t>2010</a:t>
            </a:r>
            <a:endParaRPr lang="is-IS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778400" cy="1299600"/>
          </a:xfrm>
        </p:spPr>
        <p:txBody>
          <a:bodyPr/>
          <a:lstStyle/>
          <a:p>
            <a:r>
              <a:rPr lang="is-IS" dirty="0" smtClean="0"/>
              <a:t>Uppsveiflan fyrir fjármálakreppu var fjármögnuð með erlendu lánsfé: mikill viðskiptahalli og sífellt vaxandi erlendar skuldir </a:t>
            </a:r>
          </a:p>
          <a:p>
            <a:r>
              <a:rPr lang="is-IS" dirty="0" smtClean="0"/>
              <a:t>Alger umskipti í núverandi uppsveiflu: verulegur viðskiptaafgangur í hátt í áratug og hrein erlend staða var í árslok 2016 orðin jákvæð í fyrsta skipti frá upphafi mælinga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2535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Ytri staða þjóðarbúsins hefur tekið stakkaskiptum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Undirliggjandi </a:t>
            </a:r>
            <a:r>
              <a:rPr lang="is-IS" sz="1200" dirty="0"/>
              <a:t>viðskiptajöfnuður </a:t>
            </a:r>
            <a:r>
              <a:rPr lang="is-IS" sz="1200" dirty="0" smtClean="0"/>
              <a:t>(án áhrifa fallinna fjármálafyrirtækja 2008-2015 og lyfjafyrirtækisins </a:t>
            </a:r>
            <a:r>
              <a:rPr lang="is-IS" sz="1200" dirty="0" err="1" smtClean="0"/>
              <a:t>Actavis</a:t>
            </a:r>
            <a:r>
              <a:rPr lang="is-IS" sz="1200" dirty="0" smtClean="0"/>
              <a:t> 2009-2012 á jöfnuð frumþáttatekna. Einnig hefur verið leiðrétt fyrir óbeint mældri fjármálaþjónustu (FSIM) fallinna fjármálafyrirtækja. </a:t>
            </a:r>
            <a:r>
              <a:rPr lang="is-IS" sz="1200" dirty="0"/>
              <a:t>2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. Tölur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fyrir árin 2008-2014 fyrir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Ísland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byggjast á mati á undirliggjandi hreinni erlendri stöðu.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/>
            </a:r>
            <a:br>
              <a:rPr lang="is-IS" sz="1200" dirty="0">
                <a:solidFill>
                  <a:srgbClr val="000000"/>
                </a:solidFill>
                <a:cs typeface="Arial"/>
              </a:rPr>
            </a:br>
            <a:r>
              <a:rPr lang="is-IS" sz="1200" i="1" dirty="0">
                <a:solidFill>
                  <a:srgbClr val="000000"/>
                </a:solidFill>
                <a:cs typeface="Arial"/>
              </a:rPr>
              <a:t>Heimildir: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Alþjóðagjaldeyrissjóðurinn, Hagstofa Íslands,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Seðlabanki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Gengi krónunnar hækkaði töluvert meginhluta síðasta árs … í takt við mikinn útflutningsvöxt og bætt viðskiptakjör</a:t>
            </a:r>
          </a:p>
          <a:p>
            <a:r>
              <a:rPr lang="is-IS" dirty="0" smtClean="0"/>
              <a:t>Það lækkaði þó fram eftir sumri og sveiflur jukust – en úr þeim hefur dregið á ný: gengið er svipað og það var um áramótin en það er um 11% lægra en það var hæst snemma í sumar – en þó um 5% hærra en það var á sama tíma í fyrra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Gengi krónunnar lækkar eftir mikla hækkun í fyrra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400" y="8610600"/>
            <a:ext cx="14626000" cy="341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Hagvöxtur í fyrra var 7,4% og kemur í kjölfar 4,3% hagvexti 2015 – langt yfir meðalhagvexti og hagvexti í öðrum iðnríkjum</a:t>
            </a:r>
          </a:p>
          <a:p>
            <a:r>
              <a:rPr lang="is-IS" dirty="0" smtClean="0"/>
              <a:t>Hagvöxtur var 4,3% á H1/2017 – nokkru minni en í fyrra – m.a. vegna áhrifa sjómannaverkfalls á Q1</a:t>
            </a:r>
          </a:p>
          <a:p>
            <a:r>
              <a:rPr lang="is-IS" dirty="0" smtClean="0"/>
              <a:t>VLF hefur vaxið um 28% frá því að hún náði lágmarki snemma 2010 – komin ríflega 8% yfir fyrra hámark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Hagvöxtur hefur verið verulegur …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Hagvaxtartalan fyrir 2017 er fyrir fyrri hluta ársins. 2. Meðaltal árstíðarleiðréttra árshluta.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OECD, Seðlabanki Íslands.</a:t>
            </a:r>
            <a:endParaRPr lang="is-IS" sz="1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vaxandi spenna í þjóðarbúinu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Viðvarandi </a:t>
            </a:r>
            <a:r>
              <a:rPr lang="is-IS" dirty="0"/>
              <a:t>skortur á starfsfólki, </a:t>
            </a:r>
            <a:r>
              <a:rPr lang="is-IS" dirty="0" smtClean="0"/>
              <a:t>atvinnuþátttaka sögulega há og fyrirtækjum </a:t>
            </a:r>
            <a:r>
              <a:rPr lang="is-IS" dirty="0"/>
              <a:t>sem starfa við eða umfram fulla framleiðslugetu </a:t>
            </a:r>
            <a:r>
              <a:rPr lang="is-IS" dirty="0" smtClean="0"/>
              <a:t>heldur áfram að fjölga </a:t>
            </a:r>
            <a:r>
              <a:rPr lang="is-IS" dirty="0"/>
              <a:t>… atvinnuleysi komið í </a:t>
            </a:r>
            <a:r>
              <a:rPr lang="is-IS" dirty="0" smtClean="0"/>
              <a:t>2,5% </a:t>
            </a:r>
            <a:r>
              <a:rPr lang="is-IS" dirty="0"/>
              <a:t>og hefur ekki verið minna síðan </a:t>
            </a:r>
            <a:r>
              <a:rPr lang="is-IS" dirty="0" smtClean="0"/>
              <a:t>á Q2/2008</a:t>
            </a:r>
            <a:endParaRPr lang="is-IS" dirty="0"/>
          </a:p>
          <a:p>
            <a:r>
              <a:rPr lang="is-IS" dirty="0" smtClean="0"/>
              <a:t>Vaxandi spenna í þjóðarbúinu – en á móti vegur mikill innflutningur á erlendu vinnuafli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Mælikvarðar </a:t>
            </a:r>
            <a:r>
              <a:rPr lang="is-IS" sz="1200" dirty="0"/>
              <a:t>á nýtingu framleiðsluþátta eru úr viðhorfskönnun Gallup meðal 400 stærstu fyrirtækja landsins en atvinnuþátttaka samkvæmt vinnumarkaðskönnun Hagstofunnar. Árstíðarleiðréttar </a:t>
            </a:r>
            <a:r>
              <a:rPr lang="is-IS" sz="1200" dirty="0" smtClean="0"/>
              <a:t>tölur fyrir tímabilið 1. ársfj. 2006 - 2. ársfj. 2017. </a:t>
            </a:r>
            <a:r>
              <a:rPr lang="is-IS" sz="1200" dirty="0"/>
              <a:t>Brotalínur sýna meðalhlutföll tímabilsins. </a:t>
            </a:r>
            <a:r>
              <a:rPr lang="is-IS" sz="1200" dirty="0" smtClean="0"/>
              <a:t>2</a:t>
            </a:r>
            <a:r>
              <a:rPr lang="is-IS" sz="1200" dirty="0"/>
              <a:t>. </a:t>
            </a:r>
            <a:r>
              <a:rPr lang="is-IS" sz="1200" dirty="0" smtClean="0"/>
              <a:t>Árstíðarleiðréttar tölur. 3. Búferlaflutningar </a:t>
            </a:r>
            <a:r>
              <a:rPr lang="is-IS" sz="1200" dirty="0"/>
              <a:t>fólks á aldrinum 20-59 ára í hlutfalli af mannfjölda sama aldurshóps í upphafi árs. Árlegar tölur 1995-2016 og uppsafnaðar tölur frá áramótum á 2. fjórðungi áranna 2016 og 2017.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6629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Verðbólga við eða undir markmiði í tæplega 4 ár 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Verðbólga var </a:t>
            </a:r>
            <a:r>
              <a:rPr lang="is-IS" dirty="0" smtClean="0"/>
              <a:t>1,4% </a:t>
            </a:r>
            <a:r>
              <a:rPr lang="is-IS" dirty="0"/>
              <a:t>í </a:t>
            </a:r>
            <a:r>
              <a:rPr lang="is-IS" dirty="0" smtClean="0"/>
              <a:t>september og hefur sveiflast á bilinu 1½-2% undanfarið ár – mælikvarðar á undirliggjandi verðbólgu hafa haldið áfram að lækka og liggja flestir á bilinu ¼-1¾% … en án húsnæðis mælist mikil lækkun verðlags</a:t>
            </a:r>
          </a:p>
          <a:p>
            <a:r>
              <a:rPr lang="is-IS" dirty="0" smtClean="0"/>
              <a:t>Sem fyrr vegast á áhrif hækkunar á gengi krónunnar og hækkunar á launakostnaði á framleidda einingu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Skyggða svæðið inniheldur bil 1. og 3. fjórðungs mats á undirliggjandi verðbólgu þar sem hún er mæld með kjarnavísitölum sem undanskilja sveiflukennda matvöruliði, bensín, opinbera þjónustu, reiknaða húsaleigu, áhrif breytinga á óbeinum sköttum og raunvöxtum húsnæðislána en einnig með tölfræðilegum mælikvörðum eins og vegnu miðgildi, klipptum meðaltölum og kviku þáttalíkani. 2. Grunnspá Seðlabankans 2. ársfj. 2017. 3. </a:t>
            </a:r>
            <a:r>
              <a:rPr lang="is-IS" sz="1200" dirty="0"/>
              <a:t>Framleiðniaukning kemur fram sem neikvætt framlag til hækkunar á launakostnaði á framleidda einingu. Grunnspá Seðlabankans 2015-2019.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Thomson Reuters,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Efnahagshorfur samkvæmt spá PM 2017/3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Spáð var 5,2% hagvexti í ár í PM 17/3 og að hann færi smám saman minnkandi í langtíma leitnivöxt</a:t>
            </a:r>
          </a:p>
          <a:p>
            <a:r>
              <a:rPr lang="is-IS" dirty="0" smtClean="0"/>
              <a:t>Atvinnuleysi verður að meðaltali 2,7% í ár  en eykst síðan smám saman í langtímajafnvægi</a:t>
            </a:r>
          </a:p>
          <a:p>
            <a:r>
              <a:rPr lang="is-IS" dirty="0" smtClean="0"/>
              <a:t>Verðbólga þokast upp í 2% á H2/2017 og í markmið um mitt næsta ár … eykst í um 3% seint á árinu en hjaðnar síðan í markmið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Grunnspá </a:t>
            </a: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Peningamála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2017/3.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Ljóslitar </a:t>
            </a:r>
            <a:r>
              <a:rPr lang="is-IS" sz="1200" kern="0" dirty="0" err="1" smtClean="0">
                <a:solidFill>
                  <a:sysClr val="windowText" lastClr="000000"/>
                </a:solidFill>
              </a:rPr>
              <a:t>súlur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 sýna spátímabilið 2017-2019.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16015</TotalTime>
  <Words>1598</Words>
  <Application>Microsoft Office PowerPoint</Application>
  <PresentationFormat>Custom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Hagstæð ytri skilyrði sem rekja má til ytri búhnykkja</vt:lpstr>
      <vt:lpstr>Ytri staða þjóðarbúsins hefur tekið stakkaskiptum</vt:lpstr>
      <vt:lpstr>Gengi krónunnar lækkar eftir mikla hækkun í fyrra</vt:lpstr>
      <vt:lpstr>Hagvöxtur hefur verið verulegur …</vt:lpstr>
      <vt:lpstr>… og vaxandi spenna í þjóðarbúinu</vt:lpstr>
      <vt:lpstr>Verðbólga við eða undir markmiði í tæplega 4 ár …</vt:lpstr>
      <vt:lpstr>Efnahagshorfur samkvæmt spá PM 2017/3</vt:lpstr>
      <vt:lpstr>PowerPoint Presentation</vt:lpstr>
      <vt:lpstr>Vextir Seðlabankans hafa farið lækkandi</vt:lpstr>
      <vt:lpstr>Frávik frá markmiði hafa minnkað undanfarin ár …</vt:lpstr>
      <vt:lpstr>… og kjölfesta verðbólguvæntingar hefur styrkst</vt:lpstr>
      <vt:lpstr>Sveiflur í verðbólgu og -væntingum hafa minnkað …</vt:lpstr>
      <vt:lpstr>… og dregið hefur úr hagsveiflum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Stefán Jóhann Stefánsson</cp:lastModifiedBy>
  <cp:revision>652</cp:revision>
  <cp:lastPrinted>2017-05-10T14:21:10Z</cp:lastPrinted>
  <dcterms:created xsi:type="dcterms:W3CDTF">2017-01-22T13:40:49Z</dcterms:created>
  <dcterms:modified xsi:type="dcterms:W3CDTF">2017-10-06T14:48:49Z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